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58" r:id="rId7"/>
    <p:sldId id="270" r:id="rId8"/>
    <p:sldId id="264" r:id="rId9"/>
    <p:sldId id="266" r:id="rId10"/>
    <p:sldId id="269" r:id="rId11"/>
    <p:sldId id="268" r:id="rId12"/>
    <p:sldId id="267" r:id="rId13"/>
    <p:sldId id="263"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CDE2"/>
    <a:srgbClr val="E8B34A"/>
    <a:srgbClr val="183863"/>
    <a:srgbClr val="A9C3D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10A3E7-E53C-4136-8878-EE624EDB41A8}" v="26" dt="2026-09-13T18:38:20.4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42486" autoAdjust="0"/>
  </p:normalViewPr>
  <p:slideViewPr>
    <p:cSldViewPr snapToGrid="0">
      <p:cViewPr varScale="1">
        <p:scale>
          <a:sx n="47" d="100"/>
          <a:sy n="47" d="100"/>
        </p:scale>
        <p:origin x="297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50375-FE7A-4243-9D1F-475704C6F7BF}"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7079CA-BF7C-4B18-B8C4-DB7EF007B29D}" type="slidenum">
              <a:rPr lang="en-US" smtClean="0"/>
              <a:t>‹#›</a:t>
            </a:fld>
            <a:endParaRPr lang="en-US"/>
          </a:p>
        </p:txBody>
      </p:sp>
    </p:spTree>
    <p:extLst>
      <p:ext uri="{BB962C8B-B14F-4D97-AF65-F5344CB8AC3E}">
        <p14:creationId xmlns:p14="http://schemas.microsoft.com/office/powerpoint/2010/main" val="3146581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Speaker: Gary</a:t>
            </a:r>
            <a:br>
              <a:rPr lang="en-US" dirty="0"/>
            </a:br>
            <a:r>
              <a:rPr lang="en-US" b="1" dirty="0"/>
              <a:t>Time: 1 minute</a:t>
            </a:r>
            <a:endParaRPr lang="en-US" dirty="0"/>
          </a:p>
          <a:p>
            <a:pPr>
              <a:buNone/>
            </a:pPr>
            <a:r>
              <a:rPr lang="en-US" b="1" dirty="0"/>
              <a:t>Talking points</a:t>
            </a:r>
            <a:endParaRPr lang="en-US" dirty="0"/>
          </a:p>
          <a:p>
            <a:pPr marL="342900" lvl="0" indent="-342900">
              <a:buFont typeface="Arial" panose="020B0604020202020204" pitchFamily="34" charset="0"/>
              <a:buChar char="•"/>
            </a:pPr>
            <a:r>
              <a:rPr lang="en-US" dirty="0"/>
              <a:t>Thank Maria and SEFLUC for the invitation.</a:t>
            </a:r>
          </a:p>
          <a:p>
            <a:pPr marL="342900" lvl="0" indent="-342900">
              <a:buFont typeface="Arial" panose="020B0604020202020204" pitchFamily="34" charset="0"/>
              <a:buChar char="•"/>
            </a:pPr>
            <a:r>
              <a:rPr lang="en-US" dirty="0"/>
              <a:t>Recognize the utilities represented from Martin, Palm Beach, Broward, and Miami-Dade counties.</a:t>
            </a:r>
          </a:p>
          <a:p>
            <a:pPr marL="342900" lvl="0" indent="-342900">
              <a:buFont typeface="Arial" panose="020B0604020202020204" pitchFamily="34" charset="0"/>
              <a:buChar char="•"/>
            </a:pPr>
            <a:r>
              <a:rPr lang="en-US" dirty="0"/>
              <a:t>Establish that this will not be a general lesson about One Water:</a:t>
            </a:r>
          </a:p>
          <a:p>
            <a:pPr>
              <a:buNone/>
            </a:pPr>
            <a:endParaRPr lang="en-US" dirty="0"/>
          </a:p>
          <a:p>
            <a:pPr>
              <a:buNone/>
            </a:pPr>
            <a:r>
              <a:rPr lang="en-US" b="1" dirty="0"/>
              <a:t>“We are not here to explain integrated water management to people who practice it every day. We are here to share what FLOWCOM has learned from three years of statewide conversations and to ask you to test a proposition about what Florida needs next.”</a:t>
            </a:r>
          </a:p>
          <a:p>
            <a:pPr>
              <a:buNone/>
            </a:pPr>
            <a:endParaRPr lang="en-US" dirty="0"/>
          </a:p>
          <a:p>
            <a:pPr marL="342900" lvl="0" indent="-342900">
              <a:buFont typeface="Arial" panose="020B0604020202020204" pitchFamily="34" charset="0"/>
              <a:buChar char="•"/>
            </a:pPr>
            <a:r>
              <a:rPr lang="en-US" dirty="0"/>
              <a:t>Explain the two-part presentation:</a:t>
            </a:r>
          </a:p>
          <a:p>
            <a:pPr>
              <a:buNone/>
            </a:pPr>
            <a:endParaRPr lang="en-US" dirty="0"/>
          </a:p>
          <a:p>
            <a:pPr>
              <a:buNone/>
            </a:pPr>
            <a:r>
              <a:rPr lang="en-US" b="1" dirty="0"/>
              <a:t>“I will briefly describe why FLOWCOM formed and what those first three years revealed. Chuck will then present the capability we believe Florida now needs—and a specific opportunity for South Florida to help shape it.”</a:t>
            </a:r>
          </a:p>
          <a:p>
            <a:endParaRPr lang="en-US" dirty="0"/>
          </a:p>
        </p:txBody>
      </p:sp>
      <p:sp>
        <p:nvSpPr>
          <p:cNvPr id="4" name="Slide Number Placeholder 3"/>
          <p:cNvSpPr>
            <a:spLocks noGrp="1"/>
          </p:cNvSpPr>
          <p:nvPr>
            <p:ph type="sldNum" sz="quarter" idx="5"/>
          </p:nvPr>
        </p:nvSpPr>
        <p:spPr/>
        <p:txBody>
          <a:bodyPr/>
          <a:lstStyle/>
          <a:p>
            <a:fld id="{937079CA-BF7C-4B18-B8C4-DB7EF007B29D}" type="slidenum">
              <a:rPr lang="en-US" smtClean="0"/>
              <a:t>1</a:t>
            </a:fld>
            <a:endParaRPr lang="en-US"/>
          </a:p>
        </p:txBody>
      </p:sp>
    </p:spTree>
    <p:extLst>
      <p:ext uri="{BB962C8B-B14F-4D97-AF65-F5344CB8AC3E}">
        <p14:creationId xmlns:p14="http://schemas.microsoft.com/office/powerpoint/2010/main" val="3251197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Slide 2 — How FLOWCOM Began</a:t>
            </a:r>
          </a:p>
          <a:p>
            <a:pPr>
              <a:buNone/>
            </a:pPr>
            <a:r>
              <a:rPr lang="en-US" b="1" dirty="0"/>
              <a:t>Speaker: Gary</a:t>
            </a:r>
            <a:br>
              <a:rPr lang="en-US" dirty="0"/>
            </a:br>
            <a:r>
              <a:rPr lang="en-US" b="1" dirty="0"/>
              <a:t>Time: 2–3 minutes</a:t>
            </a:r>
            <a:endParaRPr lang="en-US" dirty="0"/>
          </a:p>
          <a:p>
            <a:pPr>
              <a:buNone/>
            </a:pPr>
            <a:r>
              <a:rPr lang="en-US" b="1" dirty="0"/>
              <a:t>Talking points</a:t>
            </a:r>
            <a:endParaRPr lang="en-US" dirty="0"/>
          </a:p>
          <a:p>
            <a:pPr marL="342900" lvl="0" indent="-342900">
              <a:buFont typeface="Arial" panose="020B0604020202020204" pitchFamily="34" charset="0"/>
              <a:buChar char="•"/>
            </a:pPr>
            <a:r>
              <a:rPr lang="en-US" dirty="0"/>
              <a:t>FLOWCOM grew from conversations following the 2023 legislative session about how Florida could advance and support One Water more effectively.</a:t>
            </a:r>
          </a:p>
          <a:p>
            <a:pPr marL="342900" lvl="0" indent="-342900">
              <a:buFont typeface="Arial" panose="020B0604020202020204" pitchFamily="34" charset="0"/>
              <a:buChar char="•"/>
            </a:pPr>
            <a:r>
              <a:rPr lang="en-US" dirty="0"/>
              <a:t>The One Water Coalition first convened in September 2023.</a:t>
            </a:r>
          </a:p>
          <a:p>
            <a:pPr marL="342900" lvl="0" indent="-342900">
              <a:buFont typeface="Arial" panose="020B0604020202020204" pitchFamily="34" charset="0"/>
              <a:buChar char="•"/>
            </a:pPr>
            <a:r>
              <a:rPr lang="en-US" dirty="0"/>
              <a:t>As participation expanded, the Florida One Water Commission was created to provide more formal leadership.</a:t>
            </a:r>
          </a:p>
          <a:p>
            <a:pPr marL="342900" lvl="0" indent="-342900">
              <a:buFont typeface="Arial" panose="020B0604020202020204" pitchFamily="34" charset="0"/>
              <a:buChar char="•"/>
            </a:pPr>
            <a:r>
              <a:rPr lang="en-US" dirty="0"/>
              <a:t>The Commission first met in July 2024 at the Environmental Permitting Summer School.</a:t>
            </a:r>
          </a:p>
          <a:p>
            <a:pPr marL="342900" lvl="0" indent="-342900">
              <a:buFont typeface="Arial" panose="020B0604020202020204" pitchFamily="34" charset="0"/>
              <a:buChar char="•"/>
            </a:pPr>
            <a:r>
              <a:rPr lang="en-US" dirty="0"/>
              <a:t>During 2025, FLOWCOM advanced a One Water Resolution:</a:t>
            </a:r>
          </a:p>
          <a:p>
            <a:pPr marL="742950" lvl="1" indent="-285750">
              <a:buFont typeface="Arial" panose="020B0604020202020204" pitchFamily="34" charset="0"/>
              <a:buChar char="•"/>
            </a:pPr>
            <a:r>
              <a:rPr lang="en-US" dirty="0"/>
              <a:t>It was filed in both chambers.</a:t>
            </a:r>
          </a:p>
          <a:p>
            <a:pPr marL="742950" lvl="1" indent="-285750">
              <a:buFont typeface="Arial" panose="020B0604020202020204" pitchFamily="34" charset="0"/>
              <a:buChar char="•"/>
            </a:pPr>
            <a:r>
              <a:rPr lang="en-US" dirty="0"/>
              <a:t>It passed the Senate but did not pass the House.</a:t>
            </a:r>
          </a:p>
          <a:p>
            <a:pPr marL="742950" lvl="1" indent="-285750">
              <a:buFont typeface="Arial" panose="020B0604020202020204" pitchFamily="34" charset="0"/>
              <a:buChar char="•"/>
            </a:pPr>
            <a:r>
              <a:rPr lang="en-US" dirty="0"/>
              <a:t>That experience provided an early lesson about the difference between having a sound idea and building the complete pathway required to move it.</a:t>
            </a:r>
          </a:p>
          <a:p>
            <a:pPr marL="342900" lvl="0" indent="-342900">
              <a:buFont typeface="Arial" panose="020B0604020202020204" pitchFamily="34" charset="0"/>
              <a:buChar char="•"/>
            </a:pPr>
            <a:r>
              <a:rPr lang="en-US" dirty="0"/>
              <a:t>The first Florida One Water Summit widened the conversation and surfaced barriers, opportunities, and commitments from across the state.</a:t>
            </a:r>
          </a:p>
          <a:p>
            <a:pPr marL="342900" lvl="0" indent="-342900">
              <a:buFont typeface="Arial" panose="020B0604020202020204" pitchFamily="34" charset="0"/>
              <a:buChar char="•"/>
            </a:pPr>
            <a:r>
              <a:rPr lang="en-US" dirty="0"/>
              <a:t>By 2026, the central question had changed:</a:t>
            </a:r>
          </a:p>
          <a:p>
            <a:pPr>
              <a:buNone/>
            </a:pPr>
            <a:r>
              <a:rPr lang="en-US" b="1" dirty="0"/>
              <a:t>“The question was no longer whether people supported One Water. The question was whether we could turn broad support into practical, coordinated, and measurable action.”</a:t>
            </a:r>
          </a:p>
          <a:p>
            <a:endParaRPr lang="en-US" dirty="0"/>
          </a:p>
        </p:txBody>
      </p:sp>
      <p:sp>
        <p:nvSpPr>
          <p:cNvPr id="4" name="Slide Number Placeholder 3"/>
          <p:cNvSpPr>
            <a:spLocks noGrp="1"/>
          </p:cNvSpPr>
          <p:nvPr>
            <p:ph type="sldNum" sz="quarter" idx="5"/>
          </p:nvPr>
        </p:nvSpPr>
        <p:spPr/>
        <p:txBody>
          <a:bodyPr/>
          <a:lstStyle/>
          <a:p>
            <a:fld id="{937079CA-BF7C-4B18-B8C4-DB7EF007B29D}" type="slidenum">
              <a:rPr lang="en-US" smtClean="0"/>
              <a:t>2</a:t>
            </a:fld>
            <a:endParaRPr lang="en-US"/>
          </a:p>
        </p:txBody>
      </p:sp>
    </p:spTree>
    <p:extLst>
      <p:ext uri="{BB962C8B-B14F-4D97-AF65-F5344CB8AC3E}">
        <p14:creationId xmlns:p14="http://schemas.microsoft.com/office/powerpoint/2010/main" val="109210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 3 — What the First Three Years Revealed</a:t>
            </a:r>
          </a:p>
          <a:p>
            <a:r>
              <a:rPr lang="en-US" b="1" dirty="0"/>
              <a:t>Speaker: Gary</a:t>
            </a:r>
            <a:br>
              <a:rPr lang="en-US" dirty="0"/>
            </a:br>
            <a:r>
              <a:rPr lang="en-US" b="1" dirty="0"/>
              <a:t>Time: 3 minutes</a:t>
            </a:r>
            <a:endParaRPr lang="en-US" dirty="0"/>
          </a:p>
          <a:p>
            <a:r>
              <a:rPr lang="en-US" b="1" dirty="0"/>
              <a:t>Talking points</a:t>
            </a:r>
            <a:endParaRPr lang="en-US" dirty="0"/>
          </a:p>
          <a:p>
            <a:pPr lvl="0"/>
            <a:r>
              <a:rPr lang="en-US" dirty="0"/>
              <a:t>Florida has capable utilities, agencies, water management districts, scientists, engineers, elected officials, environmental organizations, businesses, and community leaders.</a:t>
            </a:r>
          </a:p>
          <a:p>
            <a:pPr lvl="0"/>
            <a:r>
              <a:rPr lang="en-US" dirty="0"/>
              <a:t>These institutions generally perform well within their own legal, geographic, financial, and operational responsibilities.</a:t>
            </a:r>
          </a:p>
          <a:p>
            <a:pPr lvl="0"/>
            <a:r>
              <a:rPr lang="en-US" dirty="0"/>
              <a:t>The difficulty appears when an important water decision crosses those boundaries.</a:t>
            </a:r>
          </a:p>
          <a:p>
            <a:pPr lvl="0"/>
            <a:r>
              <a:rPr lang="en-US" dirty="0"/>
              <a:t>The 2025 Summit and subsequent conversations repeatedly surfaced:</a:t>
            </a:r>
          </a:p>
          <a:p>
            <a:pPr lvl="1"/>
            <a:r>
              <a:rPr lang="en-US" dirty="0"/>
              <a:t>Fragmented governance</a:t>
            </a:r>
          </a:p>
          <a:p>
            <a:pPr lvl="1"/>
            <a:r>
              <a:rPr lang="en-US" dirty="0"/>
              <a:t>Permitting complexity</a:t>
            </a:r>
          </a:p>
          <a:p>
            <a:pPr lvl="1"/>
            <a:r>
              <a:rPr lang="en-US" dirty="0"/>
              <a:t>Funding constraints</a:t>
            </a:r>
          </a:p>
          <a:p>
            <a:pPr lvl="1"/>
            <a:r>
              <a:rPr lang="en-US" dirty="0"/>
              <a:t>Workforce limitations</a:t>
            </a:r>
          </a:p>
          <a:p>
            <a:pPr lvl="1"/>
            <a:r>
              <a:rPr lang="en-US" dirty="0"/>
              <a:t>Data and measurement gaps</a:t>
            </a:r>
          </a:p>
          <a:p>
            <a:pPr lvl="1"/>
            <a:r>
              <a:rPr lang="en-US" dirty="0"/>
              <a:t>Separation of water-quality and water-quantity decisions</a:t>
            </a:r>
          </a:p>
          <a:p>
            <a:pPr lvl="1"/>
            <a:r>
              <a:rPr lang="en-US" dirty="0"/>
              <a:t>Public understanding arriving after positions have already hardened</a:t>
            </a:r>
          </a:p>
          <a:p>
            <a:pPr lvl="0"/>
            <a:r>
              <a:rPr lang="en-US" dirty="0"/>
              <a:t>No participant holds the whole answer, but every participant holds part of the answer and part of the stake.</a:t>
            </a:r>
          </a:p>
          <a:p>
            <a:pPr lvl="0"/>
            <a:r>
              <a:rPr lang="en-US" dirty="0"/>
              <a:t>Convening these people created relationships and shared understanding, but the first three years also revealed a limitation:</a:t>
            </a:r>
          </a:p>
          <a:p>
            <a:r>
              <a:rPr lang="en-US" b="1" dirty="0"/>
              <a:t>“Convening is necessary, but convening alone does not assign responsibility, remove a barrier, finance a pathway, or deliver a result.”</a:t>
            </a:r>
          </a:p>
          <a:p>
            <a:endParaRPr lang="en-US" dirty="0"/>
          </a:p>
        </p:txBody>
      </p:sp>
      <p:sp>
        <p:nvSpPr>
          <p:cNvPr id="4" name="Slide Number Placeholder 3"/>
          <p:cNvSpPr>
            <a:spLocks noGrp="1"/>
          </p:cNvSpPr>
          <p:nvPr>
            <p:ph type="sldNum" sz="quarter" idx="5"/>
          </p:nvPr>
        </p:nvSpPr>
        <p:spPr/>
        <p:txBody>
          <a:bodyPr/>
          <a:lstStyle/>
          <a:p>
            <a:fld id="{937079CA-BF7C-4B18-B8C4-DB7EF007B29D}" type="slidenum">
              <a:rPr lang="en-US" smtClean="0"/>
              <a:t>3</a:t>
            </a:fld>
            <a:endParaRPr lang="en-US"/>
          </a:p>
        </p:txBody>
      </p:sp>
    </p:spTree>
    <p:extLst>
      <p:ext uri="{BB962C8B-B14F-4D97-AF65-F5344CB8AC3E}">
        <p14:creationId xmlns:p14="http://schemas.microsoft.com/office/powerpoint/2010/main" val="3556364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3360B-5F3D-BC22-353F-C1F344FEE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88770-E113-0E4F-B123-E49BCAF23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EDB90-E930-B960-19EF-1B93EB1AD619}"/>
              </a:ext>
            </a:extLst>
          </p:cNvPr>
          <p:cNvSpPr>
            <a:spLocks noGrp="1"/>
          </p:cNvSpPr>
          <p:nvPr>
            <p:ph type="body" idx="1"/>
          </p:nvPr>
        </p:nvSpPr>
        <p:spPr/>
        <p:txBody>
          <a:bodyPr/>
          <a:lstStyle/>
          <a:p>
            <a:pPr>
              <a:buNone/>
            </a:pPr>
            <a:r>
              <a:rPr lang="en-US" b="1" dirty="0"/>
              <a:t>Slide 4 — One Water Is Already Happening Here</a:t>
            </a:r>
          </a:p>
          <a:p>
            <a:pPr>
              <a:buNone/>
            </a:pPr>
            <a:r>
              <a:rPr lang="en-US" b="1" dirty="0"/>
              <a:t>Speaker: Gary</a:t>
            </a:r>
            <a:br>
              <a:rPr lang="en-US" dirty="0"/>
            </a:br>
            <a:r>
              <a:rPr lang="en-US" b="1" dirty="0"/>
              <a:t>Time: 2–3 minutes</a:t>
            </a:r>
            <a:endParaRPr lang="en-US" dirty="0"/>
          </a:p>
          <a:p>
            <a:pPr>
              <a:buNone/>
            </a:pPr>
            <a:r>
              <a:rPr lang="en-US" b="1" dirty="0"/>
              <a:t>Talking points</a:t>
            </a:r>
            <a:endParaRPr lang="en-US" dirty="0"/>
          </a:p>
          <a:p>
            <a:pPr marL="342900" lvl="0" indent="-342900">
              <a:buFont typeface="Arial" panose="020B0604020202020204" pitchFamily="34" charset="0"/>
              <a:buChar char="•"/>
            </a:pPr>
            <a:r>
              <a:rPr lang="en-US" dirty="0"/>
              <a:t>Acknowledge that members of the audience understand C-51 more deeply than FLOWCOM does:</a:t>
            </a:r>
          </a:p>
          <a:p>
            <a:pPr>
              <a:buNone/>
            </a:pPr>
            <a:r>
              <a:rPr lang="en-US" b="1" dirty="0"/>
              <a:t>“We are not here to explain C-51 to South Florida. We include it because it demonstrates something important about Florida’s larger opportunity.”</a:t>
            </a:r>
          </a:p>
          <a:p>
            <a:pPr marL="342900" lvl="0" indent="-342900">
              <a:buFont typeface="Arial" panose="020B0604020202020204" pitchFamily="34" charset="0"/>
              <a:buChar char="•"/>
            </a:pPr>
            <a:r>
              <a:rPr lang="en-US" dirty="0"/>
              <a:t>C-51 connects stormwater capture, regional alternative water supply, aquifer replenishment, and water-quality benefits.</a:t>
            </a:r>
          </a:p>
          <a:p>
            <a:pPr marL="342900" lvl="0" indent="-342900">
              <a:buFont typeface="Arial" panose="020B0604020202020204" pitchFamily="34" charset="0"/>
              <a:buChar char="•"/>
            </a:pPr>
            <a:r>
              <a:rPr lang="en-US" dirty="0"/>
              <a:t>It demonstrates that integrated, multi-benefit water solutions are not theoretical.</a:t>
            </a:r>
          </a:p>
          <a:p>
            <a:pPr marL="342900" lvl="0" indent="-342900">
              <a:buFont typeface="Arial" panose="020B0604020202020204" pitchFamily="34" charset="0"/>
              <a:buChar char="•"/>
            </a:pPr>
            <a:r>
              <a:rPr lang="en-US" dirty="0"/>
              <a:t>Florida already possesses the technical, institutional, and delivery capability needed to produce broader water value.</a:t>
            </a:r>
          </a:p>
          <a:p>
            <a:pPr marL="342900" lvl="0" indent="-342900">
              <a:buFont typeface="Arial" panose="020B0604020202020204" pitchFamily="34" charset="0"/>
              <a:buChar char="•"/>
            </a:pPr>
            <a:r>
              <a:rPr lang="en-US" dirty="0"/>
              <a:t>The statewide question is:</a:t>
            </a:r>
          </a:p>
          <a:p>
            <a:pPr>
              <a:buNone/>
            </a:pPr>
            <a:r>
              <a:rPr lang="en-US" b="1" dirty="0"/>
              <a:t>“How do we make more consequential water decisions capable of producing multiple benefits—and how do we clear the institutional, financial, regulatory, and public-understanding barriers that prevent viable solutions from moving?”</a:t>
            </a:r>
          </a:p>
          <a:p>
            <a:pPr>
              <a:buNone/>
            </a:pPr>
            <a:endParaRPr lang="en-US" b="1" dirty="0"/>
          </a:p>
          <a:p>
            <a:pPr>
              <a:buNone/>
            </a:pPr>
            <a:r>
              <a:rPr lang="en-US" b="1" dirty="0"/>
              <a:t>Handoff to Chuck</a:t>
            </a:r>
          </a:p>
          <a:p>
            <a:pPr>
              <a:buNone/>
            </a:pPr>
            <a:endParaRPr lang="en-US" dirty="0"/>
          </a:p>
          <a:p>
            <a:pPr>
              <a:buNone/>
            </a:pPr>
            <a:r>
              <a:rPr lang="en-US" b="1" dirty="0"/>
              <a:t>“C-51 demonstrates that Florida has the ability to act. But our first three years also revealed that we do not yet have a consistent way to connect those abilities around the complete decision. Chuck, let’s test whether that matches what South Florida utilities experience.”</a:t>
            </a:r>
          </a:p>
          <a:p>
            <a:pPr>
              <a:buNone/>
            </a:pPr>
            <a:endParaRPr lang="en-US" b="1" dirty="0"/>
          </a:p>
          <a:p>
            <a:pPr>
              <a:buNone/>
            </a:pPr>
            <a:r>
              <a:rPr lang="en-US" b="1" dirty="0"/>
              <a:t>Chuck — audience test</a:t>
            </a:r>
          </a:p>
          <a:p>
            <a:pPr>
              <a:buNone/>
            </a:pPr>
            <a:r>
              <a:rPr lang="en-US" dirty="0"/>
              <a:t>Keep the C-51 image visible. Chuck should step forward and ask:</a:t>
            </a:r>
          </a:p>
          <a:p>
            <a:pPr>
              <a:buNone/>
            </a:pPr>
            <a:endParaRPr lang="en-US" dirty="0"/>
          </a:p>
          <a:p>
            <a:pPr>
              <a:buNone/>
            </a:pPr>
            <a:r>
              <a:rPr lang="en-US" b="1" dirty="0"/>
              <a:t>“How many of you have seen a technically viable water solution stall for reasons that had little to do with the technology?”</a:t>
            </a:r>
          </a:p>
          <a:p>
            <a:pPr>
              <a:buNone/>
            </a:pPr>
            <a:endParaRPr lang="en-US" dirty="0"/>
          </a:p>
          <a:p>
            <a:pPr>
              <a:buNone/>
            </a:pPr>
            <a:r>
              <a:rPr lang="en-US" dirty="0"/>
              <a:t>Pause and look for hands or visible reactions.</a:t>
            </a:r>
          </a:p>
          <a:p>
            <a:pPr>
              <a:buNone/>
            </a:pPr>
            <a:endParaRPr lang="en-US" dirty="0"/>
          </a:p>
          <a:p>
            <a:pPr>
              <a:buNone/>
            </a:pPr>
            <a:r>
              <a:rPr lang="en-US" b="1" dirty="0"/>
              <a:t>“How many have been accountable for delivering a result when the authority, funding, permitting, public understanding, and institutional responsibilities belonged to organizations operating on different clocks?”</a:t>
            </a:r>
          </a:p>
          <a:p>
            <a:pPr>
              <a:buNone/>
            </a:pPr>
            <a:endParaRPr lang="en-US" dirty="0"/>
          </a:p>
          <a:p>
            <a:pPr>
              <a:buNone/>
            </a:pPr>
            <a:r>
              <a:rPr lang="en-US" dirty="0"/>
              <a:t>Pause again.</a:t>
            </a:r>
          </a:p>
          <a:p>
            <a:pPr>
              <a:buNone/>
            </a:pPr>
            <a:endParaRPr lang="en-US" b="1" dirty="0"/>
          </a:p>
          <a:p>
            <a:pPr>
              <a:buNone/>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“How many have watched the public story form before the complete evidence, choices, costs, and tradeoffs were visible?”</a:t>
            </a:r>
          </a:p>
          <a:p>
            <a:pPr>
              <a:buNone/>
            </a:pPr>
            <a:endParaRPr lang="en-US" b="1" dirty="0"/>
          </a:p>
          <a:p>
            <a:pPr>
              <a:buNone/>
            </a:pPr>
            <a:r>
              <a:rPr lang="en-US" dirty="0"/>
              <a:t>Pause again.</a:t>
            </a:r>
          </a:p>
          <a:p>
            <a:pPr>
              <a:buNone/>
            </a:pPr>
            <a:endParaRPr lang="en-US" dirty="0"/>
          </a:p>
          <a:p>
            <a:pPr>
              <a:buNone/>
            </a:pPr>
            <a:r>
              <a:rPr lang="en-US" b="1" dirty="0"/>
              <a:t>“That is the institutional gap. Florida does not lack water expertise. It does not lack capable institutions. And it does not lack projects worth advancing. What is missing is the connective capacity to assemble the complete choice, make the tradeoffs visible, build understanding before positions harden, and connect a specific barrier with the people able to remove it.”</a:t>
            </a:r>
          </a:p>
          <a:p>
            <a:pPr>
              <a:buNone/>
            </a:pPr>
            <a:endParaRPr lang="en-US" dirty="0"/>
          </a:p>
          <a:p>
            <a:pPr>
              <a:buNone/>
            </a:pPr>
            <a:r>
              <a:rPr lang="en-US" dirty="0"/>
              <a:t>Then clarify:</a:t>
            </a:r>
          </a:p>
          <a:p>
            <a:pPr>
              <a:buNone/>
            </a:pPr>
            <a:endParaRPr lang="en-US" dirty="0"/>
          </a:p>
          <a:p>
            <a:pPr>
              <a:buNone/>
            </a:pPr>
            <a:r>
              <a:rPr lang="en-US" b="1" dirty="0"/>
              <a:t>“We do not need another organization trying to control work already entrusted to utilities, agencies, districts, governments, and communities. We need connective capacity that helps those institutions succeed together.”</a:t>
            </a:r>
          </a:p>
          <a:p>
            <a:pPr>
              <a:buNone/>
            </a:pPr>
            <a:endParaRPr lang="en-US" dirty="0"/>
          </a:p>
          <a:p>
            <a:pPr>
              <a:buNone/>
            </a:pPr>
            <a:r>
              <a:rPr lang="en-US" b="1" dirty="0"/>
              <a:t>Advance to the next slide</a:t>
            </a:r>
          </a:p>
          <a:p>
            <a:pPr>
              <a:buNone/>
            </a:pPr>
            <a:endParaRPr lang="en-US" b="1" dirty="0"/>
          </a:p>
          <a:p>
            <a:pPr>
              <a:buNone/>
            </a:pPr>
            <a:r>
              <a:rPr lang="en-US" b="1" dirty="0"/>
              <a:t>“That brings us to the proposition we are asking you to test.”</a:t>
            </a:r>
          </a:p>
          <a:p>
            <a:pPr>
              <a:buNone/>
            </a:pPr>
            <a:endParaRPr lang="en-US" dirty="0"/>
          </a:p>
          <a:p>
            <a:pPr>
              <a:buNone/>
            </a:pPr>
            <a:r>
              <a:rPr lang="en-US" dirty="0"/>
              <a:t>Then advance to </a:t>
            </a:r>
            <a:r>
              <a:rPr lang="en-US" b="1" dirty="0"/>
              <a:t>An Independent Voice for Florida’s Water</a:t>
            </a:r>
            <a:r>
              <a:rPr lang="en-US" dirty="0"/>
              <a:t>.</a:t>
            </a:r>
          </a:p>
          <a:p>
            <a:pPr>
              <a:buNone/>
            </a:pPr>
            <a:endParaRPr lang="en-US" dirty="0"/>
          </a:p>
          <a:p>
            <a:pPr>
              <a:buNone/>
            </a:pPr>
            <a:endParaRPr lang="en-US" b="1" dirty="0"/>
          </a:p>
          <a:p>
            <a:endParaRPr lang="en-US" dirty="0"/>
          </a:p>
        </p:txBody>
      </p:sp>
      <p:sp>
        <p:nvSpPr>
          <p:cNvPr id="4" name="Slide Number Placeholder 3">
            <a:extLst>
              <a:ext uri="{FF2B5EF4-FFF2-40B4-BE49-F238E27FC236}">
                <a16:creationId xmlns:a16="http://schemas.microsoft.com/office/drawing/2014/main" id="{FD35F114-8613-AB06-BCC7-77437435873E}"/>
              </a:ext>
            </a:extLst>
          </p:cNvPr>
          <p:cNvSpPr>
            <a:spLocks noGrp="1"/>
          </p:cNvSpPr>
          <p:nvPr>
            <p:ph type="sldNum" sz="quarter" idx="5"/>
          </p:nvPr>
        </p:nvSpPr>
        <p:spPr/>
        <p:txBody>
          <a:bodyPr/>
          <a:lstStyle/>
          <a:p>
            <a:fld id="{937079CA-BF7C-4B18-B8C4-DB7EF007B29D}" type="slidenum">
              <a:rPr lang="en-US" smtClean="0"/>
              <a:t>4</a:t>
            </a:fld>
            <a:endParaRPr lang="en-US"/>
          </a:p>
        </p:txBody>
      </p:sp>
    </p:spTree>
    <p:extLst>
      <p:ext uri="{BB962C8B-B14F-4D97-AF65-F5344CB8AC3E}">
        <p14:creationId xmlns:p14="http://schemas.microsoft.com/office/powerpoint/2010/main" val="1370972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EF012-CEDC-9447-52B8-BC6918D4E4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926ED-187A-862F-8682-65A2CB25DD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6E66E-3458-2E59-7F40-142E3B1551D2}"/>
              </a:ext>
            </a:extLst>
          </p:cNvPr>
          <p:cNvSpPr>
            <a:spLocks noGrp="1"/>
          </p:cNvSpPr>
          <p:nvPr>
            <p:ph type="body" idx="1"/>
          </p:nvPr>
        </p:nvSpPr>
        <p:spPr/>
        <p:txBody>
          <a:bodyPr/>
          <a:lstStyle/>
          <a:p>
            <a:pPr>
              <a:buNone/>
            </a:pPr>
            <a:r>
              <a:rPr lang="en-US" b="1" dirty="0"/>
              <a:t>Slide 5 — Better One Water Decisions</a:t>
            </a:r>
            <a:endParaRPr lang="en-US" dirty="0"/>
          </a:p>
          <a:p>
            <a:pPr>
              <a:buNone/>
            </a:pPr>
            <a:r>
              <a:rPr lang="en-US" b="1" dirty="0"/>
              <a:t>Speaker: Chuck</a:t>
            </a:r>
            <a:endParaRPr lang="en-US" dirty="0"/>
          </a:p>
          <a:p>
            <a:pPr>
              <a:buNone/>
            </a:pPr>
            <a:r>
              <a:rPr lang="en-US" b="1" dirty="0"/>
              <a:t>Time: 75–90 seconds</a:t>
            </a:r>
            <a:endParaRPr lang="en-US" dirty="0"/>
          </a:p>
          <a:p>
            <a:pPr>
              <a:buNone/>
            </a:pPr>
            <a:r>
              <a:rPr lang="en-US" b="1" dirty="0"/>
              <a:t>Speaker notes</a:t>
            </a:r>
          </a:p>
          <a:p>
            <a:pPr>
              <a:buNone/>
            </a:pPr>
            <a:endParaRPr lang="en-US" dirty="0"/>
          </a:p>
          <a:p>
            <a:pPr>
              <a:buNone/>
            </a:pPr>
            <a:r>
              <a:rPr lang="en-US" dirty="0"/>
              <a:t>“C-51 demonstrates what a strong One Water decision can produce.”</a:t>
            </a:r>
          </a:p>
          <a:p>
            <a:pPr>
              <a:buNone/>
            </a:pPr>
            <a:r>
              <a:rPr lang="en-US" dirty="0"/>
              <a:t>“It also demonstrates how much persistence complex water decisions can require. The result deserves recognition. The difficulty of reaching it deserves our attention.”</a:t>
            </a:r>
          </a:p>
          <a:p>
            <a:pPr>
              <a:buNone/>
            </a:pPr>
            <a:r>
              <a:rPr lang="en-US" dirty="0"/>
              <a:t>“Here is the proposition we are asking you to test.”</a:t>
            </a:r>
          </a:p>
          <a:p>
            <a:pPr>
              <a:buNone/>
            </a:pPr>
            <a:endParaRPr lang="en-US" dirty="0"/>
          </a:p>
          <a:p>
            <a:pPr>
              <a:buNone/>
            </a:pPr>
            <a:r>
              <a:rPr lang="en-US" b="1" dirty="0"/>
              <a:t>“FLOWCOM builds Florida’s lasting capability to make complex water decisions better and sooner.”</a:t>
            </a:r>
          </a:p>
          <a:p>
            <a:pPr>
              <a:buNone/>
            </a:pPr>
            <a:endParaRPr lang="en-US" dirty="0"/>
          </a:p>
          <a:p>
            <a:pPr>
              <a:buNone/>
            </a:pPr>
            <a:r>
              <a:rPr lang="en-US" i="1" dirty="0"/>
              <a:t>Pause.</a:t>
            </a:r>
          </a:p>
          <a:p>
            <a:pPr>
              <a:buNone/>
            </a:pPr>
            <a:endParaRPr lang="en-US" dirty="0"/>
          </a:p>
          <a:p>
            <a:pPr>
              <a:buNone/>
            </a:pPr>
            <a:r>
              <a:rPr lang="en-US" dirty="0"/>
              <a:t>“Better does not mean every proposed solution moves forward. Better means Florida sees the complete choice, understands the tradeoffs, and reaches a decision that can withstand scrutiny.”</a:t>
            </a:r>
          </a:p>
          <a:p>
            <a:pPr>
              <a:buNone/>
            </a:pPr>
            <a:r>
              <a:rPr lang="en-US" dirty="0"/>
              <a:t>“Sooner does not mean rushed. Complex regional decisions will still require serious work.”</a:t>
            </a:r>
          </a:p>
          <a:p>
            <a:pPr>
              <a:buNone/>
            </a:pPr>
            <a:r>
              <a:rPr lang="en-US" dirty="0"/>
              <a:t>“It means losing less time to fragmented information, unclear responsibilities, funding barriers, disconnected public conversations, and relationships that must be rebuilt for every major decision.”</a:t>
            </a:r>
          </a:p>
          <a:p>
            <a:pPr>
              <a:buNone/>
            </a:pPr>
            <a:r>
              <a:rPr lang="en-US" dirty="0"/>
              <a:t>“The capability must live across Florida’s water community. Utilities, public institutions, communities, researchers, businesses, and elected leaders must become better at working the same decision from their different responsibilities.”</a:t>
            </a:r>
          </a:p>
          <a:p>
            <a:pPr>
              <a:buNone/>
            </a:pPr>
            <a:endParaRPr lang="en-US" dirty="0"/>
          </a:p>
          <a:p>
            <a:pPr>
              <a:buNone/>
            </a:pPr>
            <a:r>
              <a:rPr lang="en-US" i="1" dirty="0"/>
              <a:t>Pause.</a:t>
            </a:r>
          </a:p>
          <a:p>
            <a:pPr>
              <a:buNone/>
            </a:pPr>
            <a:endParaRPr lang="en-US" dirty="0"/>
          </a:p>
          <a:p>
            <a:pPr>
              <a:buNone/>
            </a:pPr>
            <a:r>
              <a:rPr lang="en-US" b="1" dirty="0"/>
              <a:t>“Does Florida need this capability?”</a:t>
            </a:r>
          </a:p>
          <a:p>
            <a:pPr>
              <a:buNone/>
            </a:pPr>
            <a:endParaRPr lang="en-US" dirty="0"/>
          </a:p>
          <a:p>
            <a:pPr>
              <a:buNone/>
            </a:pPr>
            <a:r>
              <a:rPr lang="en-US" i="1" dirty="0"/>
              <a:t>Allow the question to register.</a:t>
            </a:r>
          </a:p>
          <a:p>
            <a:pPr>
              <a:buNone/>
            </a:pPr>
            <a:endParaRPr lang="en-US" dirty="0"/>
          </a:p>
          <a:p>
            <a:pPr>
              <a:buNone/>
            </a:pPr>
            <a:r>
              <a:rPr lang="en-US" dirty="0"/>
              <a:t>“If the answer is yes, let us show you how we intend to build it.”</a:t>
            </a:r>
          </a:p>
          <a:p>
            <a:endParaRPr lang="en-US" dirty="0"/>
          </a:p>
        </p:txBody>
      </p:sp>
      <p:sp>
        <p:nvSpPr>
          <p:cNvPr id="4" name="Slide Number Placeholder 3">
            <a:extLst>
              <a:ext uri="{FF2B5EF4-FFF2-40B4-BE49-F238E27FC236}">
                <a16:creationId xmlns:a16="http://schemas.microsoft.com/office/drawing/2014/main" id="{CC929373-8835-DCB1-5905-87BA72FA6923}"/>
              </a:ext>
            </a:extLst>
          </p:cNvPr>
          <p:cNvSpPr>
            <a:spLocks noGrp="1"/>
          </p:cNvSpPr>
          <p:nvPr>
            <p:ph type="sldNum" sz="quarter" idx="5"/>
          </p:nvPr>
        </p:nvSpPr>
        <p:spPr/>
        <p:txBody>
          <a:bodyPr/>
          <a:lstStyle/>
          <a:p>
            <a:fld id="{937079CA-BF7C-4B18-B8C4-DB7EF007B29D}" type="slidenum">
              <a:rPr lang="en-US" smtClean="0"/>
              <a:t>5</a:t>
            </a:fld>
            <a:endParaRPr lang="en-US"/>
          </a:p>
        </p:txBody>
      </p:sp>
    </p:spTree>
    <p:extLst>
      <p:ext uri="{BB962C8B-B14F-4D97-AF65-F5344CB8AC3E}">
        <p14:creationId xmlns:p14="http://schemas.microsoft.com/office/powerpoint/2010/main" val="1921848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E4E5A-FDD5-1E30-5AB3-51AE6D795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3A30C-FBE1-8D2B-B17E-F34E7BED5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62A83-99FA-AD53-2F71-5C5FA29CDF31}"/>
              </a:ext>
            </a:extLst>
          </p:cNvPr>
          <p:cNvSpPr>
            <a:spLocks noGrp="1"/>
          </p:cNvSpPr>
          <p:nvPr>
            <p:ph type="body" idx="1"/>
          </p:nvPr>
        </p:nvSpPr>
        <p:spPr/>
        <p:txBody>
          <a:bodyPr/>
          <a:lstStyle/>
          <a:p>
            <a:pPr>
              <a:buNone/>
            </a:pPr>
            <a:r>
              <a:rPr lang="en-US" b="1" dirty="0"/>
              <a:t>Slide 6 — Make the Whole Choice Visible and Move It</a:t>
            </a:r>
          </a:p>
          <a:p>
            <a:pPr>
              <a:buNone/>
            </a:pPr>
            <a:r>
              <a:rPr lang="en-US" b="1" dirty="0"/>
              <a:t>Speaker: Chuck</a:t>
            </a:r>
            <a:endParaRPr lang="en-US" dirty="0"/>
          </a:p>
          <a:p>
            <a:pPr>
              <a:buNone/>
            </a:pPr>
            <a:r>
              <a:rPr lang="en-US" b="1" dirty="0"/>
              <a:t>Time: 3 minutes</a:t>
            </a:r>
            <a:endParaRPr lang="en-US" dirty="0"/>
          </a:p>
          <a:p>
            <a:pPr>
              <a:buNone/>
            </a:pPr>
            <a:r>
              <a:rPr lang="en-US" b="1" dirty="0"/>
              <a:t>Opening transition</a:t>
            </a:r>
          </a:p>
          <a:p>
            <a:pPr>
              <a:buNone/>
            </a:pPr>
            <a:endParaRPr lang="en-US" b="1" dirty="0"/>
          </a:p>
          <a:p>
            <a:pPr>
              <a:buNone/>
            </a:pPr>
            <a:r>
              <a:rPr lang="en-US" b="1" dirty="0"/>
              <a:t>“If Florida needs that capability, the next question is what it must actually do.”</a:t>
            </a:r>
          </a:p>
          <a:p>
            <a:pPr>
              <a:buNone/>
            </a:pPr>
            <a:endParaRPr lang="en-US" dirty="0"/>
          </a:p>
          <a:p>
            <a:endParaRPr lang="en-US" dirty="0"/>
          </a:p>
        </p:txBody>
      </p:sp>
      <p:sp>
        <p:nvSpPr>
          <p:cNvPr id="4" name="Slide Number Placeholder 3">
            <a:extLst>
              <a:ext uri="{FF2B5EF4-FFF2-40B4-BE49-F238E27FC236}">
                <a16:creationId xmlns:a16="http://schemas.microsoft.com/office/drawing/2014/main" id="{31DF69C3-454B-B9B1-D060-453DA7A66473}"/>
              </a:ext>
            </a:extLst>
          </p:cNvPr>
          <p:cNvSpPr>
            <a:spLocks noGrp="1"/>
          </p:cNvSpPr>
          <p:nvPr>
            <p:ph type="sldNum" sz="quarter" idx="5"/>
          </p:nvPr>
        </p:nvSpPr>
        <p:spPr/>
        <p:txBody>
          <a:bodyPr/>
          <a:lstStyle/>
          <a:p>
            <a:fld id="{937079CA-BF7C-4B18-B8C4-DB7EF007B29D}" type="slidenum">
              <a:rPr lang="en-US" smtClean="0"/>
              <a:t>6</a:t>
            </a:fld>
            <a:endParaRPr lang="en-US"/>
          </a:p>
        </p:txBody>
      </p:sp>
    </p:spTree>
    <p:extLst>
      <p:ext uri="{BB962C8B-B14F-4D97-AF65-F5344CB8AC3E}">
        <p14:creationId xmlns:p14="http://schemas.microsoft.com/office/powerpoint/2010/main" val="2689499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339B6-8B7D-C3CB-8947-AD3143A0A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76DA7-817F-59C7-BE0C-449CF8DF8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4FF4F-C300-1DDA-3D40-02F835FCDE8A}"/>
              </a:ext>
            </a:extLst>
          </p:cNvPr>
          <p:cNvSpPr>
            <a:spLocks noGrp="1"/>
          </p:cNvSpPr>
          <p:nvPr>
            <p:ph type="body" idx="1"/>
          </p:nvPr>
        </p:nvSpPr>
        <p:spPr/>
        <p:txBody>
          <a:bodyPr/>
          <a:lstStyle/>
          <a:p>
            <a:pPr>
              <a:buNone/>
            </a:pPr>
            <a:r>
              <a:rPr lang="en-US" b="1" dirty="0"/>
              <a:t>Slide 6 — Make the Whole Choice Visible and Move It</a:t>
            </a:r>
          </a:p>
          <a:p>
            <a:pPr>
              <a:buNone/>
            </a:pPr>
            <a:r>
              <a:rPr lang="en-US" b="1" dirty="0"/>
              <a:t>Speaker: Chuck</a:t>
            </a:r>
            <a:endParaRPr lang="en-US" dirty="0"/>
          </a:p>
          <a:p>
            <a:pPr>
              <a:buNone/>
            </a:pPr>
            <a:r>
              <a:rPr lang="en-US" b="1" dirty="0"/>
              <a:t>Time: 3 minutes</a:t>
            </a:r>
            <a:endParaRPr lang="en-US" dirty="0"/>
          </a:p>
          <a:p>
            <a:pPr>
              <a:buNone/>
            </a:pPr>
            <a:r>
              <a:rPr lang="en-US" b="1" dirty="0"/>
              <a:t>Opening transition</a:t>
            </a:r>
          </a:p>
          <a:p>
            <a:pPr>
              <a:buNone/>
            </a:pPr>
            <a:endParaRPr lang="en-US" b="1" dirty="0"/>
          </a:p>
          <a:p>
            <a:pPr>
              <a:buNone/>
            </a:pPr>
            <a:endParaRPr lang="en-US" dirty="0"/>
          </a:p>
          <a:p>
            <a:pPr>
              <a:buNone/>
            </a:pPr>
            <a:r>
              <a:rPr lang="en-US" b="1" dirty="0"/>
              <a:t>1. Build the Full Account</a:t>
            </a:r>
          </a:p>
          <a:p>
            <a:pPr>
              <a:buNone/>
            </a:pPr>
            <a:r>
              <a:rPr lang="en-US" dirty="0"/>
              <a:t>Reveal the first stage.</a:t>
            </a:r>
          </a:p>
          <a:p>
            <a:pPr>
              <a:buNone/>
            </a:pPr>
            <a:r>
              <a:rPr lang="en-US" b="1" dirty="0"/>
              <a:t>“First, FLOWCOM builds the Full Account.”</a:t>
            </a:r>
          </a:p>
          <a:p>
            <a:pPr>
              <a:buNone/>
            </a:pPr>
            <a:r>
              <a:rPr lang="en-US" b="1" dirty="0"/>
              <a:t>“Florida rarely lacks information. The problem is that the information sits in different plans, studies, agencies, utilities, funding programs, technical disciplines, and affected communities.”</a:t>
            </a:r>
          </a:p>
          <a:p>
            <a:pPr>
              <a:buNone/>
            </a:pPr>
            <a:r>
              <a:rPr lang="en-US" b="1" dirty="0"/>
              <a:t>“FLOWCOM will organize that existing information around the decision that must be made. The Full Account will make the realistic options visible, along with their expected benefits, costs, burdens, risks, funding requirements, institutional responsibilities, uncertainties, and consequences of inaction.”</a:t>
            </a:r>
          </a:p>
          <a:p>
            <a:pPr>
              <a:buNone/>
            </a:pPr>
            <a:r>
              <a:rPr lang="en-US" dirty="0"/>
              <a:t>Emphasize the distinction:</a:t>
            </a:r>
          </a:p>
          <a:p>
            <a:pPr>
              <a:buNone/>
            </a:pPr>
            <a:r>
              <a:rPr lang="en-US" b="1" dirty="0"/>
              <a:t>“This is not another study. It is a decision-ready account of the complete choice.”</a:t>
            </a:r>
          </a:p>
          <a:p>
            <a:pPr>
              <a:buNone/>
            </a:pPr>
            <a:endParaRPr lang="en-US" dirty="0"/>
          </a:p>
          <a:p>
            <a:endParaRPr lang="en-US" dirty="0"/>
          </a:p>
        </p:txBody>
      </p:sp>
      <p:sp>
        <p:nvSpPr>
          <p:cNvPr id="4" name="Slide Number Placeholder 3">
            <a:extLst>
              <a:ext uri="{FF2B5EF4-FFF2-40B4-BE49-F238E27FC236}">
                <a16:creationId xmlns:a16="http://schemas.microsoft.com/office/drawing/2014/main" id="{3D4CC0C2-045F-B9D1-CAE7-AA15873ED1C0}"/>
              </a:ext>
            </a:extLst>
          </p:cNvPr>
          <p:cNvSpPr>
            <a:spLocks noGrp="1"/>
          </p:cNvSpPr>
          <p:nvPr>
            <p:ph type="sldNum" sz="quarter" idx="5"/>
          </p:nvPr>
        </p:nvSpPr>
        <p:spPr/>
        <p:txBody>
          <a:bodyPr/>
          <a:lstStyle/>
          <a:p>
            <a:fld id="{937079CA-BF7C-4B18-B8C4-DB7EF007B29D}" type="slidenum">
              <a:rPr lang="en-US" smtClean="0"/>
              <a:t>7</a:t>
            </a:fld>
            <a:endParaRPr lang="en-US"/>
          </a:p>
        </p:txBody>
      </p:sp>
    </p:spTree>
    <p:extLst>
      <p:ext uri="{BB962C8B-B14F-4D97-AF65-F5344CB8AC3E}">
        <p14:creationId xmlns:p14="http://schemas.microsoft.com/office/powerpoint/2010/main" val="2589278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41B7-E031-5D8E-DDF1-9AA1C2481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96F5E-8204-9A80-056D-610605BE8A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9672E3-B8F1-E911-6F51-98AEE1DAC7EA}"/>
              </a:ext>
            </a:extLst>
          </p:cNvPr>
          <p:cNvSpPr>
            <a:spLocks noGrp="1"/>
          </p:cNvSpPr>
          <p:nvPr>
            <p:ph type="body" idx="1"/>
          </p:nvPr>
        </p:nvSpPr>
        <p:spPr/>
        <p:txBody>
          <a:bodyPr/>
          <a:lstStyle/>
          <a:p>
            <a:pPr>
              <a:buNone/>
            </a:pPr>
            <a:r>
              <a:rPr lang="en-US" b="1" dirty="0"/>
              <a:t>Slide 6 — Make the Whole Choice Visible and Move It</a:t>
            </a:r>
          </a:p>
          <a:p>
            <a:pPr>
              <a:buNone/>
            </a:pPr>
            <a:r>
              <a:rPr lang="en-US" b="1" dirty="0"/>
              <a:t>Speaker: Chuck</a:t>
            </a:r>
            <a:endParaRPr lang="en-US" dirty="0"/>
          </a:p>
          <a:p>
            <a:pPr>
              <a:buNone/>
            </a:pPr>
            <a:r>
              <a:rPr lang="en-US" b="1" dirty="0"/>
              <a:t>Time: 3 minutes</a:t>
            </a:r>
            <a:endParaRPr lang="en-US" dirty="0"/>
          </a:p>
          <a:p>
            <a:pPr>
              <a:buNone/>
            </a:pPr>
            <a:r>
              <a:rPr lang="en-US" b="1" dirty="0"/>
              <a:t>Opening transition</a:t>
            </a:r>
          </a:p>
          <a:p>
            <a:pPr>
              <a:buNone/>
            </a:pPr>
            <a:endParaRPr lang="en-US" b="1" dirty="0"/>
          </a:p>
          <a:p>
            <a:pPr>
              <a:buNone/>
            </a:pPr>
            <a:r>
              <a:rPr lang="en-US" b="1" dirty="0"/>
              <a:t>2. Put the Full Account to Work</a:t>
            </a:r>
          </a:p>
          <a:p>
            <a:pPr>
              <a:buNone/>
            </a:pPr>
            <a:r>
              <a:rPr lang="en-US" dirty="0"/>
              <a:t>Reveal the second stage.</a:t>
            </a:r>
          </a:p>
          <a:p>
            <a:pPr>
              <a:buNone/>
            </a:pPr>
            <a:r>
              <a:rPr lang="en-US" b="1" dirty="0"/>
              <a:t>“Second, FLOWCOM puts that account to work.”</a:t>
            </a:r>
          </a:p>
          <a:p>
            <a:pPr>
              <a:buNone/>
            </a:pPr>
            <a:r>
              <a:rPr lang="en-US" b="1" dirty="0"/>
              <a:t>“Technically sound solutions can still fail when the people whose understanding and support are required never see the complete choice. Evidence may arrive too late, remain trapped in technical language, or reach formal decision-makers without reaching the communities and customers who determine whether action remains possible.”</a:t>
            </a:r>
          </a:p>
          <a:p>
            <a:pPr>
              <a:buNone/>
            </a:pPr>
            <a:r>
              <a:rPr lang="en-US" b="1" dirty="0"/>
              <a:t>“FLOWCOM will translate the same reviewable account for legislators, agencies, local officials, utilities, businesses, communities, customers, and voters. The objective is to enter while the decision can still be shaped, before positions harden.”</a:t>
            </a:r>
          </a:p>
          <a:p>
            <a:pPr>
              <a:buNone/>
            </a:pPr>
            <a:endParaRPr lang="en-US" dirty="0"/>
          </a:p>
          <a:p>
            <a:endParaRPr lang="en-US" dirty="0"/>
          </a:p>
        </p:txBody>
      </p:sp>
      <p:sp>
        <p:nvSpPr>
          <p:cNvPr id="4" name="Slide Number Placeholder 3">
            <a:extLst>
              <a:ext uri="{FF2B5EF4-FFF2-40B4-BE49-F238E27FC236}">
                <a16:creationId xmlns:a16="http://schemas.microsoft.com/office/drawing/2014/main" id="{CFCD24B8-9105-EC41-BF9D-2E4B5A7EA835}"/>
              </a:ext>
            </a:extLst>
          </p:cNvPr>
          <p:cNvSpPr>
            <a:spLocks noGrp="1"/>
          </p:cNvSpPr>
          <p:nvPr>
            <p:ph type="sldNum" sz="quarter" idx="5"/>
          </p:nvPr>
        </p:nvSpPr>
        <p:spPr/>
        <p:txBody>
          <a:bodyPr/>
          <a:lstStyle/>
          <a:p>
            <a:fld id="{937079CA-BF7C-4B18-B8C4-DB7EF007B29D}" type="slidenum">
              <a:rPr lang="en-US" smtClean="0"/>
              <a:t>8</a:t>
            </a:fld>
            <a:endParaRPr lang="en-US"/>
          </a:p>
        </p:txBody>
      </p:sp>
    </p:spTree>
    <p:extLst>
      <p:ext uri="{BB962C8B-B14F-4D97-AF65-F5344CB8AC3E}">
        <p14:creationId xmlns:p14="http://schemas.microsoft.com/office/powerpoint/2010/main" val="2926591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1765-AAEC-B2C7-D5E5-D79CBBF02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4E014-DF6C-C61C-FA45-5DC4DEB35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2C2F7-AEDF-7F0F-9653-072B9BC22E5A}"/>
              </a:ext>
            </a:extLst>
          </p:cNvPr>
          <p:cNvSpPr>
            <a:spLocks noGrp="1"/>
          </p:cNvSpPr>
          <p:nvPr>
            <p:ph type="body" idx="1"/>
          </p:nvPr>
        </p:nvSpPr>
        <p:spPr/>
        <p:txBody>
          <a:bodyPr/>
          <a:lstStyle/>
          <a:p>
            <a:pPr>
              <a:buNone/>
            </a:pPr>
            <a:r>
              <a:rPr lang="en-US" b="1" dirty="0"/>
              <a:t>Slide 6 — Make the Whole Choice Visible and Move It</a:t>
            </a:r>
          </a:p>
          <a:p>
            <a:pPr>
              <a:buNone/>
            </a:pPr>
            <a:r>
              <a:rPr lang="en-US" b="1" dirty="0"/>
              <a:t>Speaker: Chuck</a:t>
            </a:r>
            <a:endParaRPr lang="en-US" dirty="0"/>
          </a:p>
          <a:p>
            <a:pPr>
              <a:buNone/>
            </a:pPr>
            <a:r>
              <a:rPr lang="en-US" b="1" dirty="0"/>
              <a:t>Time: 3 minutes</a:t>
            </a:r>
            <a:endParaRPr lang="en-US" dirty="0"/>
          </a:p>
          <a:p>
            <a:pPr>
              <a:buNone/>
            </a:pPr>
            <a:r>
              <a:rPr lang="en-US" b="1" dirty="0"/>
              <a:t>Opening transition</a:t>
            </a:r>
          </a:p>
          <a:p>
            <a:pPr>
              <a:buNone/>
            </a:pPr>
            <a:endParaRPr lang="en-US" b="1" dirty="0"/>
          </a:p>
          <a:p>
            <a:pPr>
              <a:buNone/>
            </a:pPr>
            <a:r>
              <a:rPr lang="en-US" b="1" dirty="0"/>
              <a:t>3. Clear the Path</a:t>
            </a:r>
          </a:p>
          <a:p>
            <a:pPr>
              <a:buNone/>
            </a:pPr>
            <a:r>
              <a:rPr lang="en-US" dirty="0"/>
              <a:t>Reveal the third stage and gold arrow.</a:t>
            </a:r>
          </a:p>
          <a:p>
            <a:pPr>
              <a:buNone/>
            </a:pPr>
            <a:r>
              <a:rPr lang="en-US" b="1" dirty="0"/>
              <a:t>“Third, FLOWCOM clears the path.”</a:t>
            </a:r>
          </a:p>
          <a:p>
            <a:pPr>
              <a:buNone/>
            </a:pPr>
            <a:r>
              <a:rPr lang="en-US" b="1" dirty="0"/>
              <a:t>“Water solutions often stop at a missing appropriation, an outdated policy, an unclear permit sequence, a funding criterion that does not fit, an unresolved cost allocation, a public-understanding barrier, or an institutional handoff that belongs to no one.”</a:t>
            </a:r>
          </a:p>
          <a:p>
            <a:pPr>
              <a:buNone/>
            </a:pPr>
            <a:r>
              <a:rPr lang="en-US" b="1" dirty="0"/>
              <a:t>“FLOWCOM will identify the smallest effective change capable of unlocking the greatest achievable shared benefit. It will then connect the evidence, authority, relationships, public support, and accountability required to make that change.”</a:t>
            </a:r>
          </a:p>
          <a:p>
            <a:pPr>
              <a:buNone/>
            </a:pPr>
            <a:endParaRPr lang="en-US" dirty="0"/>
          </a:p>
          <a:p>
            <a:pPr>
              <a:buNone/>
            </a:pPr>
            <a:r>
              <a:rPr lang="en-US" b="1" dirty="0"/>
              <a:t>Make the utility connection</a:t>
            </a:r>
          </a:p>
          <a:p>
            <a:pPr>
              <a:buNone/>
            </a:pPr>
            <a:r>
              <a:rPr lang="en-US" dirty="0"/>
              <a:t>Direct attention to the concluding line:</a:t>
            </a:r>
          </a:p>
          <a:p>
            <a:pPr>
              <a:buNone/>
            </a:pPr>
            <a:r>
              <a:rPr lang="en-US" b="1" dirty="0"/>
              <a:t>“Utilities make this proposition real. You know whether an attractive idea can actually be permitted, financed, operated, maintained, and explained to customers.”</a:t>
            </a:r>
          </a:p>
          <a:p>
            <a:pPr>
              <a:buNone/>
            </a:pPr>
            <a:r>
              <a:rPr lang="en-US" b="1" dirty="0"/>
              <a:t>“FLOWCOM cannot build the Full Account without your operating truth.”</a:t>
            </a:r>
          </a:p>
          <a:p>
            <a:pPr>
              <a:buNone/>
            </a:pPr>
            <a:endParaRPr lang="en-US" dirty="0"/>
          </a:p>
          <a:p>
            <a:pPr>
              <a:buNone/>
            </a:pPr>
            <a:r>
              <a:rPr lang="en-US" b="1" dirty="0"/>
              <a:t>Transition to the ten-year slide</a:t>
            </a:r>
          </a:p>
          <a:p>
            <a:pPr>
              <a:buNone/>
            </a:pPr>
            <a:r>
              <a:rPr lang="en-US" b="1" dirty="0"/>
              <a:t>“That describes the work. The second proposition concerns the institution itself: how long should FLOWCOM have to build this capability, prove that it works, and transfer it to Florida?”</a:t>
            </a:r>
          </a:p>
          <a:p>
            <a:pPr>
              <a:buNone/>
            </a:pPr>
            <a:r>
              <a:rPr lang="en-US" b="1" dirty="0"/>
              <a:t>Then advance to the ten-year charter slide.</a:t>
            </a:r>
          </a:p>
          <a:p>
            <a:endParaRPr lang="en-US" dirty="0"/>
          </a:p>
        </p:txBody>
      </p:sp>
      <p:sp>
        <p:nvSpPr>
          <p:cNvPr id="4" name="Slide Number Placeholder 3">
            <a:extLst>
              <a:ext uri="{FF2B5EF4-FFF2-40B4-BE49-F238E27FC236}">
                <a16:creationId xmlns:a16="http://schemas.microsoft.com/office/drawing/2014/main" id="{F7910DC6-69EA-389E-12E2-893E864DA8E6}"/>
              </a:ext>
            </a:extLst>
          </p:cNvPr>
          <p:cNvSpPr>
            <a:spLocks noGrp="1"/>
          </p:cNvSpPr>
          <p:nvPr>
            <p:ph type="sldNum" sz="quarter" idx="5"/>
          </p:nvPr>
        </p:nvSpPr>
        <p:spPr/>
        <p:txBody>
          <a:bodyPr/>
          <a:lstStyle/>
          <a:p>
            <a:fld id="{937079CA-BF7C-4B18-B8C4-DB7EF007B29D}" type="slidenum">
              <a:rPr lang="en-US" smtClean="0"/>
              <a:t>9</a:t>
            </a:fld>
            <a:endParaRPr lang="en-US"/>
          </a:p>
        </p:txBody>
      </p:sp>
    </p:spTree>
    <p:extLst>
      <p:ext uri="{BB962C8B-B14F-4D97-AF65-F5344CB8AC3E}">
        <p14:creationId xmlns:p14="http://schemas.microsoft.com/office/powerpoint/2010/main" val="57185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FFEAD-A231-3F27-F8CB-9F921C69B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F282C-556C-9E86-203E-185E9C66B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B9D2B-D26A-75CE-03A2-31921A3ED818}"/>
              </a:ext>
            </a:extLst>
          </p:cNvPr>
          <p:cNvSpPr>
            <a:spLocks noGrp="1"/>
          </p:cNvSpPr>
          <p:nvPr>
            <p:ph type="body" idx="1"/>
          </p:nvPr>
        </p:nvSpPr>
        <p:spPr/>
        <p:txBody>
          <a:bodyPr/>
          <a:lstStyle/>
          <a:p>
            <a:pPr>
              <a:buNone/>
            </a:pPr>
            <a:r>
              <a:rPr lang="en-US" b="1" dirty="0"/>
              <a:t>Slide 7 — A Ten-Year Institution Built to Finish</a:t>
            </a:r>
            <a:endParaRPr lang="en-US" dirty="0"/>
          </a:p>
          <a:p>
            <a:pPr>
              <a:buNone/>
            </a:pPr>
            <a:r>
              <a:rPr lang="en-US" b="1" dirty="0"/>
              <a:t>Speaker: Chuck</a:t>
            </a:r>
            <a:endParaRPr lang="en-US" dirty="0"/>
          </a:p>
          <a:p>
            <a:pPr>
              <a:buNone/>
            </a:pPr>
            <a:r>
              <a:rPr lang="en-US" b="1" dirty="0"/>
              <a:t>Time: 45–60 seconds</a:t>
            </a:r>
            <a:endParaRPr lang="en-US" dirty="0"/>
          </a:p>
          <a:p>
            <a:pPr>
              <a:buNone/>
            </a:pPr>
            <a:r>
              <a:rPr lang="en-US" b="1" dirty="0"/>
              <a:t>Speaker notes</a:t>
            </a:r>
            <a:endParaRPr lang="en-US" dirty="0"/>
          </a:p>
          <a:p>
            <a:pPr>
              <a:buNone/>
            </a:pPr>
            <a:r>
              <a:rPr lang="en-US" i="1" dirty="0"/>
              <a:t>Advance to the slide. Pause while the audience takes it in.</a:t>
            </a:r>
          </a:p>
          <a:p>
            <a:pPr>
              <a:buNone/>
            </a:pPr>
            <a:endParaRPr lang="en-US" dirty="0"/>
          </a:p>
          <a:p>
            <a:pPr>
              <a:buNone/>
            </a:pPr>
            <a:r>
              <a:rPr lang="en-US" dirty="0"/>
              <a:t>“Most institutions are built to last.”</a:t>
            </a:r>
          </a:p>
          <a:p>
            <a:pPr>
              <a:buNone/>
            </a:pPr>
            <a:r>
              <a:rPr lang="en-US" dirty="0"/>
              <a:t>“FLOWCOM is built to finish.”</a:t>
            </a:r>
          </a:p>
          <a:p>
            <a:pPr>
              <a:buNone/>
            </a:pPr>
            <a:endParaRPr lang="en-US" dirty="0"/>
          </a:p>
          <a:p>
            <a:pPr>
              <a:buNone/>
            </a:pPr>
            <a:r>
              <a:rPr lang="en-US" i="1" dirty="0"/>
              <a:t>Pause.</a:t>
            </a:r>
          </a:p>
          <a:p>
            <a:pPr>
              <a:buNone/>
            </a:pPr>
            <a:endParaRPr lang="en-US" dirty="0"/>
          </a:p>
          <a:p>
            <a:pPr>
              <a:buNone/>
            </a:pPr>
            <a:r>
              <a:rPr lang="en-US" dirty="0"/>
              <a:t>“FLOWCOM gets ten years.”</a:t>
            </a:r>
          </a:p>
          <a:p>
            <a:pPr>
              <a:buNone/>
            </a:pPr>
            <a:r>
              <a:rPr lang="en-US" dirty="0"/>
              <a:t>“Two years to build and test.”</a:t>
            </a:r>
          </a:p>
          <a:p>
            <a:pPr>
              <a:buNone/>
            </a:pPr>
            <a:r>
              <a:rPr lang="en-US" dirty="0"/>
              <a:t>“Six years to mature the capability through use.”</a:t>
            </a:r>
          </a:p>
          <a:p>
            <a:pPr>
              <a:buNone/>
            </a:pPr>
            <a:r>
              <a:rPr lang="en-US" dirty="0"/>
              <a:t>“Two years to transfer it and verify that Florida can sustain it.”</a:t>
            </a:r>
          </a:p>
          <a:p>
            <a:pPr>
              <a:buNone/>
            </a:pPr>
            <a:r>
              <a:rPr lang="en-US" dirty="0"/>
              <a:t>“2036.”</a:t>
            </a:r>
          </a:p>
          <a:p>
            <a:pPr>
              <a:buNone/>
            </a:pPr>
            <a:endParaRPr lang="en-US" dirty="0"/>
          </a:p>
          <a:p>
            <a:pPr>
              <a:buNone/>
            </a:pPr>
            <a:r>
              <a:rPr lang="en-US" i="1" dirty="0"/>
              <a:t>Pause.</a:t>
            </a:r>
          </a:p>
          <a:p>
            <a:pPr>
              <a:buNone/>
            </a:pPr>
            <a:endParaRPr lang="en-US" dirty="0"/>
          </a:p>
          <a:p>
            <a:pPr>
              <a:buNone/>
            </a:pPr>
            <a:r>
              <a:rPr lang="en-US" b="1" dirty="0"/>
              <a:t>“There is no Year 11.”</a:t>
            </a:r>
          </a:p>
          <a:p>
            <a:pPr>
              <a:buNone/>
            </a:pPr>
            <a:endParaRPr lang="en-US" dirty="0"/>
          </a:p>
          <a:p>
            <a:pPr>
              <a:buNone/>
            </a:pPr>
            <a:r>
              <a:rPr lang="en-US" i="1" dirty="0"/>
              <a:t>Allow the hard stop to register.</a:t>
            </a:r>
          </a:p>
          <a:p>
            <a:pPr>
              <a:buNone/>
            </a:pPr>
            <a:endParaRPr lang="en-US" dirty="0"/>
          </a:p>
          <a:p>
            <a:pPr>
              <a:buNone/>
            </a:pPr>
            <a:r>
              <a:rPr lang="en-US" b="1" dirty="0"/>
              <a:t>“Florida keeps the capability. FLOWCOM does not.”</a:t>
            </a:r>
          </a:p>
          <a:p>
            <a:pPr>
              <a:buNone/>
            </a:pPr>
            <a:endParaRPr lang="en-US" dirty="0"/>
          </a:p>
          <a:p>
            <a:pPr>
              <a:buNone/>
            </a:pPr>
            <a:r>
              <a:rPr lang="en-US" i="1" dirty="0"/>
              <a:t>Pause.</a:t>
            </a:r>
          </a:p>
          <a:p>
            <a:pPr>
              <a:buNone/>
            </a:pPr>
            <a:endParaRPr lang="en-US" dirty="0"/>
          </a:p>
          <a:p>
            <a:pPr>
              <a:buNone/>
            </a:pPr>
            <a:r>
              <a:rPr lang="en-US" dirty="0"/>
              <a:t>“If you want to shape what Florida keeps, the time to enter is now.”</a:t>
            </a:r>
          </a:p>
          <a:p>
            <a:pPr>
              <a:buNone/>
            </a:pPr>
            <a:r>
              <a:rPr lang="en-US" b="1"/>
              <a:t>Transition</a:t>
            </a:r>
          </a:p>
          <a:p>
            <a:pPr>
              <a:buNone/>
            </a:pPr>
            <a:endParaRPr lang="en-US" dirty="0"/>
          </a:p>
          <a:p>
            <a:pPr>
              <a:buNone/>
            </a:pPr>
            <a:r>
              <a:rPr lang="en-US" dirty="0"/>
              <a:t>Advance immediately to </a:t>
            </a:r>
            <a:r>
              <a:rPr lang="en-US" b="1" dirty="0"/>
              <a:t>Slide 8 — South Florida Must Be in the Room</a:t>
            </a:r>
            <a:r>
              <a:rPr lang="en-US" dirty="0"/>
              <a:t>.</a:t>
            </a:r>
          </a:p>
          <a:p>
            <a:pPr>
              <a:buNone/>
            </a:pPr>
            <a:r>
              <a:rPr lang="en-US" b="1" dirty="0"/>
              <a:t>Delivery direction</a:t>
            </a:r>
            <a:endParaRPr lang="en-US" dirty="0"/>
          </a:p>
          <a:p>
            <a:pPr marL="342900" lvl="0" indent="-342900">
              <a:buFont typeface="Arial" panose="020B0604020202020204" pitchFamily="34" charset="0"/>
              <a:buChar char="•"/>
            </a:pPr>
            <a:r>
              <a:rPr lang="en-US" dirty="0"/>
              <a:t>Deliver the language slowly and without elaboration.</a:t>
            </a:r>
          </a:p>
          <a:p>
            <a:pPr marL="342900" lvl="0" indent="-342900">
              <a:buFont typeface="Arial" panose="020B0604020202020204" pitchFamily="34" charset="0"/>
              <a:buChar char="•"/>
            </a:pPr>
            <a:r>
              <a:rPr lang="en-US" dirty="0"/>
              <a:t>Do not explain the gubernatorial or legislative cycles unless someone asks during discussion.</a:t>
            </a:r>
          </a:p>
          <a:p>
            <a:pPr marL="342900" lvl="0" indent="-342900">
              <a:buFont typeface="Arial" panose="020B0604020202020204" pitchFamily="34" charset="0"/>
              <a:buChar char="•"/>
            </a:pPr>
            <a:r>
              <a:rPr lang="en-US" dirty="0"/>
              <a:t>Give the greatest weight to </a:t>
            </a:r>
            <a:r>
              <a:rPr lang="en-US" b="1" dirty="0"/>
              <a:t>“There is no Year 11”</a:t>
            </a:r>
            <a:r>
              <a:rPr lang="en-US" dirty="0"/>
              <a:t> and </a:t>
            </a:r>
            <a:r>
              <a:rPr lang="en-US" b="1" dirty="0"/>
              <a:t>“Florida keeps the capability.”</a:t>
            </a:r>
            <a:endParaRPr lang="en-US" dirty="0"/>
          </a:p>
          <a:p>
            <a:pPr marL="342900" lvl="0" indent="-342900">
              <a:buFont typeface="Arial" panose="020B0604020202020204" pitchFamily="34" charset="0"/>
              <a:buChar char="•"/>
            </a:pPr>
            <a:r>
              <a:rPr lang="en-US" dirty="0"/>
              <a:t>Do not soften or fill the silence after either statement.</a:t>
            </a:r>
          </a:p>
          <a:p>
            <a:pPr marL="342900" lvl="0" indent="-342900">
              <a:buFont typeface="Arial" panose="020B0604020202020204" pitchFamily="34" charset="0"/>
              <a:buChar char="•"/>
            </a:pPr>
            <a:r>
              <a:rPr lang="en-US" dirty="0"/>
              <a:t>Move directly into the call to action while the urgency remains in the room.</a:t>
            </a:r>
          </a:p>
          <a:p>
            <a:endParaRPr lang="en-US" dirty="0"/>
          </a:p>
        </p:txBody>
      </p:sp>
      <p:sp>
        <p:nvSpPr>
          <p:cNvPr id="4" name="Slide Number Placeholder 3">
            <a:extLst>
              <a:ext uri="{FF2B5EF4-FFF2-40B4-BE49-F238E27FC236}">
                <a16:creationId xmlns:a16="http://schemas.microsoft.com/office/drawing/2014/main" id="{912A6892-5DBA-1FCB-FF93-AD1E55A90727}"/>
              </a:ext>
            </a:extLst>
          </p:cNvPr>
          <p:cNvSpPr>
            <a:spLocks noGrp="1"/>
          </p:cNvSpPr>
          <p:nvPr>
            <p:ph type="sldNum" sz="quarter" idx="5"/>
          </p:nvPr>
        </p:nvSpPr>
        <p:spPr/>
        <p:txBody>
          <a:bodyPr/>
          <a:lstStyle/>
          <a:p>
            <a:fld id="{937079CA-BF7C-4B18-B8C4-DB7EF007B29D}" type="slidenum">
              <a:rPr lang="en-US" smtClean="0"/>
              <a:t>10</a:t>
            </a:fld>
            <a:endParaRPr lang="en-US"/>
          </a:p>
        </p:txBody>
      </p:sp>
    </p:spTree>
    <p:extLst>
      <p:ext uri="{BB962C8B-B14F-4D97-AF65-F5344CB8AC3E}">
        <p14:creationId xmlns:p14="http://schemas.microsoft.com/office/powerpoint/2010/main" val="166970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9835F-C6D1-0BEA-7107-7BF76BE83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B8E22-D57E-53A7-BF66-EE2E81503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84601F-6FA4-16D8-AC88-655617183D0E}"/>
              </a:ext>
            </a:extLst>
          </p:cNvPr>
          <p:cNvSpPr>
            <a:spLocks noGrp="1"/>
          </p:cNvSpPr>
          <p:nvPr>
            <p:ph type="body" idx="1"/>
          </p:nvPr>
        </p:nvSpPr>
        <p:spPr/>
        <p:txBody>
          <a:bodyPr/>
          <a:lstStyle/>
          <a:p>
            <a:pPr>
              <a:buNone/>
            </a:pPr>
            <a:r>
              <a:rPr lang="en-US" b="1" dirty="0"/>
              <a:t>Slide 8 — South Florida Must Be in the Room</a:t>
            </a:r>
          </a:p>
          <a:p>
            <a:pPr>
              <a:buNone/>
            </a:pPr>
            <a:r>
              <a:rPr lang="en-US" b="1" dirty="0"/>
              <a:t>Speaker: Chuck</a:t>
            </a:r>
            <a:br>
              <a:rPr lang="en-US" dirty="0"/>
            </a:br>
            <a:r>
              <a:rPr lang="en-US" b="1" dirty="0"/>
              <a:t>Time: 2–3 minutes, followed by response and questions</a:t>
            </a:r>
            <a:endParaRPr lang="en-US" dirty="0"/>
          </a:p>
          <a:p>
            <a:pPr>
              <a:buNone/>
            </a:pPr>
            <a:r>
              <a:rPr lang="en-US" b="1" dirty="0"/>
              <a:t>Talking points</a:t>
            </a:r>
            <a:endParaRPr lang="en-US" dirty="0"/>
          </a:p>
          <a:p>
            <a:pPr>
              <a:buNone/>
            </a:pPr>
            <a:endParaRPr lang="en-US" dirty="0"/>
          </a:p>
          <a:p>
            <a:pPr>
              <a:buNone/>
            </a:pPr>
            <a:r>
              <a:rPr lang="en-US" b="1" dirty="0"/>
              <a:t>“On October 15, approximately 150 people will come together at the Florida One Water Summit in Winter Garden.”</a:t>
            </a:r>
          </a:p>
          <a:p>
            <a:pPr>
              <a:buNone/>
            </a:pPr>
            <a:endParaRPr lang="en-US" b="1" dirty="0"/>
          </a:p>
          <a:p>
            <a:pPr>
              <a:buNone/>
            </a:pPr>
            <a:r>
              <a:rPr lang="en-US" b="1" dirty="0"/>
              <a:t>“They will not come simply to hear presentations. They will help strengthen the issues FLOWCOM may carry into 2027, identify barriers, shape pathways, find missing partners, clarify first actions, and organize participation.”</a:t>
            </a:r>
          </a:p>
          <a:p>
            <a:pPr>
              <a:buNone/>
            </a:pPr>
            <a:endParaRPr lang="en-US" b="1" dirty="0"/>
          </a:p>
          <a:p>
            <a:pPr>
              <a:buNone/>
            </a:pPr>
            <a:r>
              <a:rPr lang="en-US" b="1" dirty="0"/>
              <a:t>“South Florida must be in that room—not merely represented on an attendance list, but participating in the work.”</a:t>
            </a:r>
          </a:p>
          <a:p>
            <a:pPr>
              <a:buNone/>
            </a:pPr>
            <a:endParaRPr lang="en-US" b="1" dirty="0"/>
          </a:p>
          <a:p>
            <a:pPr>
              <a:buNone/>
            </a:pPr>
            <a:r>
              <a:rPr lang="en-US" b="1" dirty="0"/>
              <a:t>“We are asking four South Florida utilities to make two commitments.”</a:t>
            </a:r>
          </a:p>
          <a:p>
            <a:pPr>
              <a:buNone/>
            </a:pPr>
            <a:endParaRPr lang="en-US" b="1" dirty="0"/>
          </a:p>
          <a:p>
            <a:pPr>
              <a:buNone/>
            </a:pPr>
            <a:r>
              <a:rPr lang="en-US" b="1" dirty="0"/>
              <a:t>“First, bring your experience and your voice to the Summit.”</a:t>
            </a:r>
          </a:p>
          <a:p>
            <a:pPr>
              <a:buNone/>
            </a:pPr>
            <a:endParaRPr lang="en-US" b="1" dirty="0"/>
          </a:p>
          <a:p>
            <a:pPr>
              <a:buNone/>
            </a:pPr>
            <a:r>
              <a:rPr lang="en-US" b="1" dirty="0"/>
              <a:t>“Second, place at least one representative into one of FLOWCOM’s four committees: Shared Agenda, Shared Measurement, Engagement, or Communications and Network Mobilization.”</a:t>
            </a:r>
          </a:p>
          <a:p>
            <a:pPr>
              <a:buNone/>
            </a:pPr>
            <a:endParaRPr lang="en-US" b="1" dirty="0"/>
          </a:p>
          <a:p>
            <a:pPr>
              <a:buNone/>
            </a:pPr>
            <a:r>
              <a:rPr lang="en-US" b="1" dirty="0"/>
              <a:t>“Collectively, we want South Florida participating across all four.”</a:t>
            </a:r>
          </a:p>
          <a:p>
            <a:pPr>
              <a:buNone/>
            </a:pPr>
            <a:endParaRPr lang="en-US" b="1" dirty="0"/>
          </a:p>
          <a:p>
            <a:pPr>
              <a:buNone/>
            </a:pPr>
            <a:r>
              <a:rPr lang="en-US" b="1" dirty="0"/>
              <a:t>“FLOWCOM gives an independent voice to Florida’s water—and to the future Floridians who will depend upon it. But that voice will only be credible if it carries the operating truth of the utilities responsible for delivering water every day.”</a:t>
            </a:r>
          </a:p>
          <a:p>
            <a:pPr>
              <a:buNone/>
            </a:pPr>
            <a:endParaRPr lang="en-US" b="1" dirty="0"/>
          </a:p>
          <a:p>
            <a:pPr>
              <a:buNone/>
            </a:pPr>
            <a:r>
              <a:rPr lang="en-US" b="1" dirty="0"/>
              <a:t>“We need four utilities willing to help build this capability.”</a:t>
            </a:r>
          </a:p>
          <a:p>
            <a:pPr>
              <a:buNone/>
            </a:pPr>
            <a:endParaRPr lang="en-US" b="1" dirty="0"/>
          </a:p>
          <a:p>
            <a:pPr>
              <a:buNone/>
            </a:pPr>
            <a:r>
              <a:rPr lang="en-US" b="1" dirty="0"/>
              <a:t>“Who in this room will be one of the four?”</a:t>
            </a:r>
          </a:p>
          <a:p>
            <a:pPr>
              <a:buNone/>
            </a:pPr>
            <a:endParaRPr lang="en-US" dirty="0"/>
          </a:p>
          <a:p>
            <a:pPr>
              <a:buNone/>
            </a:pPr>
            <a:r>
              <a:rPr lang="en-US" b="1" dirty="0"/>
              <a:t>Delivery direction</a:t>
            </a:r>
            <a:endParaRPr lang="en-US" dirty="0"/>
          </a:p>
          <a:p>
            <a:pPr marL="342900" lvl="0" indent="-342900">
              <a:buFont typeface="Arial" panose="020B0604020202020204" pitchFamily="34" charset="0"/>
              <a:buChar char="•"/>
            </a:pPr>
            <a:r>
              <a:rPr lang="en-US" dirty="0"/>
              <a:t>Stop speaking.</a:t>
            </a:r>
          </a:p>
          <a:p>
            <a:pPr marL="342900" lvl="0" indent="-342900">
              <a:buFont typeface="Arial" panose="020B0604020202020204" pitchFamily="34" charset="0"/>
              <a:buChar char="•"/>
            </a:pPr>
            <a:r>
              <a:rPr lang="en-US" dirty="0"/>
              <a:t>Allow the question to remain in the room.</a:t>
            </a:r>
          </a:p>
          <a:p>
            <a:pPr marL="342900" lvl="0" indent="-342900">
              <a:buFont typeface="Arial" panose="020B0604020202020204" pitchFamily="34" charset="0"/>
              <a:buChar char="•"/>
            </a:pPr>
            <a:r>
              <a:rPr lang="en-US" dirty="0"/>
              <a:t>Gary or Maria should help recognize respondents and capture the four utility names.</a:t>
            </a:r>
          </a:p>
          <a:p>
            <a:pPr marL="342900" lvl="0" indent="-342900">
              <a:buFont typeface="Arial" panose="020B0604020202020204" pitchFamily="34" charset="0"/>
              <a:buChar char="•"/>
            </a:pPr>
            <a:r>
              <a:rPr lang="en-US" dirty="0"/>
              <a:t>Do not advance to a generic “Questions?” slide.</a:t>
            </a:r>
          </a:p>
          <a:p>
            <a:pPr marL="342900" lvl="0" indent="-342900">
              <a:buFont typeface="Arial" panose="020B0604020202020204" pitchFamily="34" charset="0"/>
              <a:buChar char="•"/>
            </a:pPr>
            <a:r>
              <a:rPr lang="en-US" dirty="0"/>
              <a:t>Keep the commitment slide visible during discussion.</a:t>
            </a:r>
          </a:p>
          <a:p>
            <a:pPr marL="342900" lvl="0" indent="-342900">
              <a:buFont typeface="Arial" panose="020B0604020202020204" pitchFamily="34" charset="0"/>
              <a:buChar char="•"/>
            </a:pPr>
            <a:r>
              <a:rPr lang="en-US" dirty="0"/>
              <a:t>If commitments do not come immediately, ask:</a:t>
            </a:r>
          </a:p>
          <a:p>
            <a:pPr marL="742950" lvl="1" indent="-285750">
              <a:buFont typeface="Arial" panose="020B0604020202020204" pitchFamily="34" charset="0"/>
              <a:buChar char="•"/>
            </a:pPr>
            <a:r>
              <a:rPr lang="en-US" dirty="0"/>
              <a:t>“Who would like a direct follow-up conversation about representing South Florida at the Summit?”</a:t>
            </a:r>
          </a:p>
          <a:p>
            <a:pPr marL="742950" lvl="1" indent="-285750">
              <a:buFont typeface="Arial" panose="020B0604020202020204" pitchFamily="34" charset="0"/>
              <a:buChar char="•"/>
            </a:pPr>
            <a:r>
              <a:rPr lang="en-US" dirty="0"/>
              <a:t>“Which of these four committees most closely matches the contribution your utility could make?”</a:t>
            </a:r>
          </a:p>
          <a:p>
            <a:endParaRPr lang="en-US" dirty="0"/>
          </a:p>
        </p:txBody>
      </p:sp>
      <p:sp>
        <p:nvSpPr>
          <p:cNvPr id="4" name="Slide Number Placeholder 3">
            <a:extLst>
              <a:ext uri="{FF2B5EF4-FFF2-40B4-BE49-F238E27FC236}">
                <a16:creationId xmlns:a16="http://schemas.microsoft.com/office/drawing/2014/main" id="{0C61F65F-F157-A0B7-BB41-5748E01FDAB5}"/>
              </a:ext>
            </a:extLst>
          </p:cNvPr>
          <p:cNvSpPr>
            <a:spLocks noGrp="1"/>
          </p:cNvSpPr>
          <p:nvPr>
            <p:ph type="sldNum" sz="quarter" idx="5"/>
          </p:nvPr>
        </p:nvSpPr>
        <p:spPr/>
        <p:txBody>
          <a:bodyPr/>
          <a:lstStyle/>
          <a:p>
            <a:fld id="{937079CA-BF7C-4B18-B8C4-DB7EF007B29D}" type="slidenum">
              <a:rPr lang="en-US" smtClean="0"/>
              <a:t>11</a:t>
            </a:fld>
            <a:endParaRPr lang="en-US"/>
          </a:p>
        </p:txBody>
      </p:sp>
    </p:spTree>
    <p:extLst>
      <p:ext uri="{BB962C8B-B14F-4D97-AF65-F5344CB8AC3E}">
        <p14:creationId xmlns:p14="http://schemas.microsoft.com/office/powerpoint/2010/main" val="15225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9CB6-437D-62F5-1811-E3BBF0C5D2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8AF5BC-38B0-88B2-00F3-51FB070F0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029A4A-FC43-2E8E-412A-864F6A8F556D}"/>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4C94EFE7-7591-BA4D-CCE8-BFA7E4AD4E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A86D83-5B60-0A25-CD5F-AE91BFF2A40D}"/>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256300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5E0F7-3440-5FFF-3145-43C80F21D4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656339-1D42-E188-BBE9-99BC4A05B2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C583DB-FCB0-3EF1-8BC5-CCDB657F45F8}"/>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29429712-8595-A0D0-D3F2-89FD355A3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04696-5030-DF46-B00D-949B506199C4}"/>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1375762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E85D-8DC5-9019-9010-11A0E0A5CD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53BAFF-E672-C90D-86A6-DFA0B35D75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2EA349-27B6-FB5E-59D5-2EB6A548E833}"/>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21DFE491-5600-0AC8-A1BF-90192E671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11744-FC1E-359D-59C4-8C6A8CD0E7FD}"/>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1131751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22AF8-6F8C-DA9B-2EF0-FCF102AEC7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C196A5-2335-D87A-B2F1-DA572A009D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A652FD-9E08-C001-4D56-9FE3DBE889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CA58AC-5024-55FC-5F43-5BB1617917F0}"/>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6" name="Footer Placeholder 5">
            <a:extLst>
              <a:ext uri="{FF2B5EF4-FFF2-40B4-BE49-F238E27FC236}">
                <a16:creationId xmlns:a16="http://schemas.microsoft.com/office/drawing/2014/main" id="{DF947F01-A4B2-71FB-1BCE-D5210D9DAD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D84BA7-2E4F-0C26-2B55-6E072003761F}"/>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1279759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5D76-4D65-1B1D-B6F4-C3F0F1367C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A5A5E1-A1F5-994F-1F10-4E2460E467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977AA4-A6AF-C3A2-B104-BAD1AB638F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DFD724-C995-66F2-BB95-60C51D501C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F49A1B-0C39-93B4-9BE8-196A2B717D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FA6B2C-69C7-55BA-C9BC-54D5DA9E1F0D}"/>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8" name="Footer Placeholder 7">
            <a:extLst>
              <a:ext uri="{FF2B5EF4-FFF2-40B4-BE49-F238E27FC236}">
                <a16:creationId xmlns:a16="http://schemas.microsoft.com/office/drawing/2014/main" id="{D668EC4D-BD7C-4D39-9049-79C5B04AD0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DECE90-503D-A8DA-AC08-7D819DCC508F}"/>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850336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75B3E-1140-9F63-85CF-AD5053578A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3A2130-19AB-EE83-773F-E64DA707BAA5}"/>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4" name="Footer Placeholder 3">
            <a:extLst>
              <a:ext uri="{FF2B5EF4-FFF2-40B4-BE49-F238E27FC236}">
                <a16:creationId xmlns:a16="http://schemas.microsoft.com/office/drawing/2014/main" id="{FE7C5612-CD52-7C57-8D3E-4CF2AFADAD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2B41E5-E48D-8D3C-6E6A-4D931D61B4B6}"/>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57781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74B761-B0B5-4FFE-6DCD-554FCE04D9AF}"/>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3" name="Footer Placeholder 2">
            <a:extLst>
              <a:ext uri="{FF2B5EF4-FFF2-40B4-BE49-F238E27FC236}">
                <a16:creationId xmlns:a16="http://schemas.microsoft.com/office/drawing/2014/main" id="{BD8E8C84-D295-BDE5-14B5-634423894E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082DC1-5825-095D-6791-F15588A23234}"/>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4011572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8DEF-0A2B-393F-08DB-2214711DA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1AF4B8-B41C-0589-C0FB-AFA95B861D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BCE536-BE8C-212C-7A32-C304AC68F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BEC17C-31FC-F80F-C804-9D5B95ADE45F}"/>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6" name="Footer Placeholder 5">
            <a:extLst>
              <a:ext uri="{FF2B5EF4-FFF2-40B4-BE49-F238E27FC236}">
                <a16:creationId xmlns:a16="http://schemas.microsoft.com/office/drawing/2014/main" id="{B6BB97E9-2C9D-FDF2-8E95-03F6C0C137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F01194-99F5-C1C0-5998-A500F53C5895}"/>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11014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C75B1-3033-5519-C20D-66450031FB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D66782-FF07-2BD9-A36B-C985D4930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EA6EA5-A192-5ABA-FD9E-487643EFE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F7AC8D-C12A-356A-6748-6D16DC718A1F}"/>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6" name="Footer Placeholder 5">
            <a:extLst>
              <a:ext uri="{FF2B5EF4-FFF2-40B4-BE49-F238E27FC236}">
                <a16:creationId xmlns:a16="http://schemas.microsoft.com/office/drawing/2014/main" id="{E9C1E623-D582-CDC3-E694-C0D574410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39312E-149F-DA90-618A-1B680C084FA5}"/>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4247452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1F1E7-5900-07E6-AD49-17802B1B29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6B56A-7AD2-B454-1018-8C89AAF47B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F58B11-29FA-5C89-D36F-00530D380EC5}"/>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D03DAFA7-A11E-2D58-7F5E-040EBFA1E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A51F8B-F77E-A290-1E44-7C69C3A54977}"/>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1404797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F939F-788E-C4A5-5644-6EEBE19A49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D1CB30-13F6-CB10-4393-E1B499095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CB959-BAAC-4F5F-D6BF-A600704B9B85}"/>
              </a:ext>
            </a:extLst>
          </p:cNvPr>
          <p:cNvSpPr>
            <a:spLocks noGrp="1"/>
          </p:cNvSpPr>
          <p:nvPr>
            <p:ph type="dt" sz="half" idx="10"/>
          </p:nvPr>
        </p:nvSpPr>
        <p:spPr/>
        <p:txBody>
          <a:body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A32C8943-CCDD-D07E-8805-B17FCDEC4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1C7917-E35F-C71E-3DF4-225B8DC828F2}"/>
              </a:ext>
            </a:extLst>
          </p:cNvPr>
          <p:cNvSpPr>
            <a:spLocks noGrp="1"/>
          </p:cNvSpPr>
          <p:nvPr>
            <p:ph type="sldNum" sz="quarter" idx="12"/>
          </p:nvPr>
        </p:nvSpPr>
        <p:spPr/>
        <p:txBody>
          <a:bodyPr/>
          <a:lstStyle/>
          <a:p>
            <a:fld id="{F4E91214-0454-4576-86F2-2BEB6D84509F}" type="slidenum">
              <a:rPr lang="en-US" smtClean="0"/>
              <a:t>‹#›</a:t>
            </a:fld>
            <a:endParaRPr lang="en-US"/>
          </a:p>
        </p:txBody>
      </p:sp>
    </p:spTree>
    <p:extLst>
      <p:ext uri="{BB962C8B-B14F-4D97-AF65-F5344CB8AC3E}">
        <p14:creationId xmlns:p14="http://schemas.microsoft.com/office/powerpoint/2010/main" val="2038665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329A40-DBE7-85F1-9018-3495767255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1748EC-3583-C229-8AB3-C873FD8863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DF5C6-AA78-9E0B-E9BD-EEE057F548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4CF60F-AC94-4BC7-89D8-87661CC80675}" type="datetimeFigureOut">
              <a:rPr lang="en-US" smtClean="0"/>
              <a:t>9/16/2026</a:t>
            </a:fld>
            <a:endParaRPr lang="en-US"/>
          </a:p>
        </p:txBody>
      </p:sp>
      <p:sp>
        <p:nvSpPr>
          <p:cNvPr id="5" name="Footer Placeholder 4">
            <a:extLst>
              <a:ext uri="{FF2B5EF4-FFF2-40B4-BE49-F238E27FC236}">
                <a16:creationId xmlns:a16="http://schemas.microsoft.com/office/drawing/2014/main" id="{82B11F24-3625-477D-2BDB-99699C1F23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1C14893-D18D-D066-033F-A8300DA963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E91214-0454-4576-86F2-2BEB6D84509F}" type="slidenum">
              <a:rPr lang="en-US" smtClean="0"/>
              <a:t>‹#›</a:t>
            </a:fld>
            <a:endParaRPr lang="en-US"/>
          </a:p>
        </p:txBody>
      </p:sp>
    </p:spTree>
    <p:extLst>
      <p:ext uri="{BB962C8B-B14F-4D97-AF65-F5344CB8AC3E}">
        <p14:creationId xmlns:p14="http://schemas.microsoft.com/office/powerpoint/2010/main" val="2093066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4D4010-EEDC-1B10-73CD-D0A54883BE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9" y="0"/>
            <a:ext cx="12185521" cy="6858000"/>
          </a:xfrm>
          <a:prstGeom prst="rect">
            <a:avLst/>
          </a:prstGeom>
        </p:spPr>
      </p:pic>
    </p:spTree>
    <p:extLst>
      <p:ext uri="{BB962C8B-B14F-4D97-AF65-F5344CB8AC3E}">
        <p14:creationId xmlns:p14="http://schemas.microsoft.com/office/powerpoint/2010/main" val="4173017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F19FF-7FB6-A071-B7B5-2DA23D657A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787533-CBB6-9FF5-9F66-1B6C28305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401722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CFC8E-F57C-4E88-B206-6635C65E0E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7D1F27-14EB-CAB5-E81E-F904122EB52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9" y="0"/>
            <a:ext cx="12185521" cy="6858000"/>
          </a:xfrm>
          <a:prstGeom prst="rect">
            <a:avLst/>
          </a:prstGeom>
        </p:spPr>
      </p:pic>
    </p:spTree>
    <p:extLst>
      <p:ext uri="{BB962C8B-B14F-4D97-AF65-F5344CB8AC3E}">
        <p14:creationId xmlns:p14="http://schemas.microsoft.com/office/powerpoint/2010/main" val="2380479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DBE71-4704-9D8A-D5E2-0A478A257E5A}"/>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E5439BC8-5D87-1988-F9CB-75BAF9F893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079271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25BA-D028-2A54-9EB6-3629891EB5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93CFEC-53C5-D912-5218-5931789FF9B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9" y="0"/>
            <a:ext cx="12185521" cy="6858000"/>
          </a:xfrm>
          <a:prstGeom prst="rect">
            <a:avLst/>
          </a:prstGeom>
        </p:spPr>
      </p:pic>
    </p:spTree>
    <p:extLst>
      <p:ext uri="{BB962C8B-B14F-4D97-AF65-F5344CB8AC3E}">
        <p14:creationId xmlns:p14="http://schemas.microsoft.com/office/powerpoint/2010/main" val="1791428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9967E-9D2E-47D9-77B1-048E4413EC8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12ABC8-09E5-F911-405F-C5B3540CC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527610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4BF9-2486-50D9-7CD2-16AD18A38B9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5DE6D80-5D29-45F7-FDB7-70C9463B3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10" name="Picture 9">
            <a:extLst>
              <a:ext uri="{FF2B5EF4-FFF2-40B4-BE49-F238E27FC236}">
                <a16:creationId xmlns:a16="http://schemas.microsoft.com/office/drawing/2014/main" id="{BD14556C-0DB7-D905-6F64-BD3D3D237C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9650" y="1973580"/>
            <a:ext cx="2981147" cy="3169920"/>
          </a:xfrm>
          <a:prstGeom prst="rect">
            <a:avLst/>
          </a:prstGeom>
        </p:spPr>
      </p:pic>
    </p:spTree>
    <p:extLst>
      <p:ext uri="{BB962C8B-B14F-4D97-AF65-F5344CB8AC3E}">
        <p14:creationId xmlns:p14="http://schemas.microsoft.com/office/powerpoint/2010/main" val="680058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B8D1D-659E-D3AC-69BD-2F5A32D232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AC3287-7A39-6179-5050-5D45C1011A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8" name="Picture 7">
            <a:extLst>
              <a:ext uri="{FF2B5EF4-FFF2-40B4-BE49-F238E27FC236}">
                <a16:creationId xmlns:a16="http://schemas.microsoft.com/office/drawing/2014/main" id="{E5BCFA07-1ACC-0FAC-7365-3256190A0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563" y="1973580"/>
            <a:ext cx="2896901" cy="3169920"/>
          </a:xfrm>
          <a:prstGeom prst="rect">
            <a:avLst/>
          </a:prstGeom>
        </p:spPr>
      </p:pic>
      <p:pic>
        <p:nvPicPr>
          <p:cNvPr id="10" name="Picture 9">
            <a:extLst>
              <a:ext uri="{FF2B5EF4-FFF2-40B4-BE49-F238E27FC236}">
                <a16:creationId xmlns:a16="http://schemas.microsoft.com/office/drawing/2014/main" id="{0C44EF3B-A917-76C1-DACB-DFAB2720E8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650" y="1973580"/>
            <a:ext cx="2981147" cy="3169920"/>
          </a:xfrm>
          <a:prstGeom prst="rect">
            <a:avLst/>
          </a:prstGeom>
        </p:spPr>
      </p:pic>
    </p:spTree>
    <p:extLst>
      <p:ext uri="{BB962C8B-B14F-4D97-AF65-F5344CB8AC3E}">
        <p14:creationId xmlns:p14="http://schemas.microsoft.com/office/powerpoint/2010/main" val="8035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BF81-DB02-9AD1-7C17-AC6DE3D52E1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FDBDDE-9D92-B325-4DDA-906ECE855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8" name="Picture 7">
            <a:extLst>
              <a:ext uri="{FF2B5EF4-FFF2-40B4-BE49-F238E27FC236}">
                <a16:creationId xmlns:a16="http://schemas.microsoft.com/office/drawing/2014/main" id="{85E0219C-CF87-6A01-C08B-44AA5A8878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563" y="1973580"/>
            <a:ext cx="2896901" cy="3169920"/>
          </a:xfrm>
          <a:prstGeom prst="rect">
            <a:avLst/>
          </a:prstGeom>
        </p:spPr>
      </p:pic>
      <p:pic>
        <p:nvPicPr>
          <p:cNvPr id="10" name="Picture 9">
            <a:extLst>
              <a:ext uri="{FF2B5EF4-FFF2-40B4-BE49-F238E27FC236}">
                <a16:creationId xmlns:a16="http://schemas.microsoft.com/office/drawing/2014/main" id="{AAACFFE1-F098-8546-B7A8-2A14CFF9A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650" y="1973580"/>
            <a:ext cx="2981147" cy="3169920"/>
          </a:xfrm>
          <a:prstGeom prst="rect">
            <a:avLst/>
          </a:prstGeom>
        </p:spPr>
      </p:pic>
      <p:pic>
        <p:nvPicPr>
          <p:cNvPr id="14" name="Picture 13">
            <a:extLst>
              <a:ext uri="{FF2B5EF4-FFF2-40B4-BE49-F238E27FC236}">
                <a16:creationId xmlns:a16="http://schemas.microsoft.com/office/drawing/2014/main" id="{9E3DBE90-3327-8EAC-6B29-18D448B276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7230" y="1973580"/>
            <a:ext cx="3019441" cy="3169920"/>
          </a:xfrm>
          <a:prstGeom prst="rect">
            <a:avLst/>
          </a:prstGeom>
        </p:spPr>
      </p:pic>
    </p:spTree>
    <p:extLst>
      <p:ext uri="{BB962C8B-B14F-4D97-AF65-F5344CB8AC3E}">
        <p14:creationId xmlns:p14="http://schemas.microsoft.com/office/powerpoint/2010/main" val="867744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A64E3-07D3-38D7-18A3-C691F5819B5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28CDD9-AD32-1C79-75B9-A0FD64B7D1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9" y="0"/>
            <a:ext cx="12185521" cy="6858000"/>
          </a:xfrm>
          <a:prstGeom prst="rect">
            <a:avLst/>
          </a:prstGeom>
        </p:spPr>
      </p:pic>
    </p:spTree>
    <p:extLst>
      <p:ext uri="{BB962C8B-B14F-4D97-AF65-F5344CB8AC3E}">
        <p14:creationId xmlns:p14="http://schemas.microsoft.com/office/powerpoint/2010/main" val="1626848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2AD6D-7FA4-9C73-EF0C-598110616A4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CEF698-FB1C-8BD0-070C-4956085462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872501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0AA2A49FDAA74AA2A728AC818E4165" ma:contentTypeVersion="10" ma:contentTypeDescription="Create a new document." ma:contentTypeScope="" ma:versionID="4fd8017ac39b4ffd1e95ded26b78a070">
  <xsd:schema xmlns:xsd="http://www.w3.org/2001/XMLSchema" xmlns:xs="http://www.w3.org/2001/XMLSchema" xmlns:p="http://schemas.microsoft.com/office/2006/metadata/properties" xmlns:ns2="8ea848e9-b22a-4ea5-bcf2-a34d343584d5" targetNamespace="http://schemas.microsoft.com/office/2006/metadata/properties" ma:root="true" ma:fieldsID="6c139adea8475d42dac4f4e2db93e76f" ns2:_="">
    <xsd:import namespace="8ea848e9-b22a-4ea5-bcf2-a34d343584d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a848e9-b22a-4ea5-bcf2-a34d34358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5a39bd6-edf5-4957-ab93-9a9c0d895f0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a848e9-b22a-4ea5-bcf2-a34d343584d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577B6AC-FB8B-48E3-9C0E-2CEDED32E018}">
  <ds:schemaRefs>
    <ds:schemaRef ds:uri="http://schemas.microsoft.com/sharepoint/v3/contenttype/forms"/>
  </ds:schemaRefs>
</ds:datastoreItem>
</file>

<file path=customXml/itemProps2.xml><?xml version="1.0" encoding="utf-8"?>
<ds:datastoreItem xmlns:ds="http://schemas.openxmlformats.org/officeDocument/2006/customXml" ds:itemID="{C4D76EF4-0FF3-491B-9DE7-CBE71C4AD5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a848e9-b22a-4ea5-bcf2-a34d34358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F79C63-60AA-487D-842E-5250533FF0F2}">
  <ds:schemaRefs>
    <ds:schemaRef ds:uri="http://schemas.microsoft.com/office/2006/metadata/properties"/>
    <ds:schemaRef ds:uri="http://schemas.microsoft.com/office/infopath/2007/PartnerControls"/>
    <ds:schemaRef ds:uri="8ea848e9-b22a-4ea5-bcf2-a34d343584d5"/>
  </ds:schemaRefs>
</ds:datastoreItem>
</file>

<file path=docMetadata/LabelInfo.xml><?xml version="1.0" encoding="utf-8"?>
<clbl:labelList xmlns:clbl="http://schemas.microsoft.com/office/2020/mipLabelMetadata">
  <clbl:label id="{7b9ae456-aee9-493f-bc5f-bc65fc2d9a3e}" enabled="0" method="" siteId="{7b9ae456-aee9-493f-bc5f-bc65fc2d9a3e}" removed="1"/>
</clbl:labelList>
</file>

<file path=docProps/app.xml><?xml version="1.0" encoding="utf-8"?>
<Properties xmlns="http://schemas.openxmlformats.org/officeDocument/2006/extended-properties" xmlns:vt="http://schemas.openxmlformats.org/officeDocument/2006/docPropsVTypes">
  <TotalTime>205</TotalTime>
  <Words>2292</Words>
  <Application>Microsoft Office PowerPoint</Application>
  <PresentationFormat>Widescreen</PresentationFormat>
  <Paragraphs>239</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Charles Burtron</dc:creator>
  <cp:lastModifiedBy>Anne Murray</cp:lastModifiedBy>
  <cp:revision>2</cp:revision>
  <dcterms:created xsi:type="dcterms:W3CDTF">2026-09-13T15:03:07Z</dcterms:created>
  <dcterms:modified xsi:type="dcterms:W3CDTF">2026-09-16T16:43:01Z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0x010100240AA2A49FDAA74AA2A728AC818E4165</vt:lpwstr>
  </property>
  <property fmtid="{D5CDD505-2E9C-101B-9397-08002B2CF9AE}" pid="3" name="MediaServiceImageTags">
    <vt:lpwstr/>
  </property>
</Properties>
</file>