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1" r:id="rId4"/>
    <p:sldId id="263" r:id="rId5"/>
    <p:sldId id="264" r:id="rId6"/>
    <p:sldId id="262" r:id="rId7"/>
    <p:sldId id="265" r:id="rId8"/>
    <p:sldId id="260" r:id="rId9"/>
  </p:sldIdLst>
  <p:sldSz cx="18288000" cy="10287000"/>
  <p:notesSz cx="6858000" cy="9144000"/>
  <p:embeddedFontLst>
    <p:embeddedFont>
      <p:font typeface="Canva Sans" panose="020B0604020202020204" charset="0"/>
      <p:regular r:id="rId11"/>
    </p:embeddedFont>
    <p:embeddedFont>
      <p:font typeface="Canva Sans Bold" panose="020B0604020202020204" charset="0"/>
      <p:regular r:id="rId12"/>
    </p:embeddedFont>
    <p:embeddedFont>
      <p:font typeface="Futura Bold" panose="020B0604020202020204" charset="0"/>
      <p:regular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Open Sans Bold" panose="020B0806030504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8A4B3-CFB2-4213-9EEF-0D3CC73A8403}" v="10" dt="2026-04-13T14:03:01.279"/>
    <p1510:client id="{64A992CB-71F9-4BE7-97CD-8C943BDE488F}" v="302" dt="2026-04-12T20:10:11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6EC17-7FED-0CF5-784E-50AB8E80B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D37A21-C469-7800-408D-AC4A38AB9D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F4AECC-8D31-62F6-ABC8-A6691FF47D4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D3C3B5C-3E87-8C13-A32B-6B7FFFCA57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27870D3-3143-840F-C7F1-2E9B30E50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0C820-FD99-7DD8-3713-234881F8A9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D6BF0-8C9A-689D-ABB9-48C4749D6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71352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83DB2-8A90-D7BC-746C-C125D3065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7C6B8-1C32-8343-F67F-7D8E17ABF8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FE8E9-6F1E-CC97-48C0-62870E2FF1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8487CB-D07A-CB36-CB84-11AD1AE95A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972EB9-C78C-C459-9D04-40C98C997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63258-C78A-94CB-9DEF-36157A13B1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5F619-5DF9-8F63-C4FD-2D0C38D9C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22713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0F6BA-81AC-700F-D35D-59C82A56A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6CEDF5-55B4-D03A-3F81-1B0E3FA14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983C8-1BC8-1DD6-FF4C-5D01094F56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CF39683-C973-3FC1-AD71-7D08B95E00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147C9C1-A3ED-5BE1-1C3B-756CCB429A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43572-7812-22CC-1733-645A4D57CC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D300E-7E72-26D4-F7D0-C6AD1B83F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4848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DF512-6A6F-53E1-6500-F2AD31430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B34508-1185-B815-EFA6-C251B12709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EF54C-9D6E-B1A9-565C-D3ECD20DA6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45DBFB-997E-6F22-87EE-51C372A959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616E62-90C0-34B9-6827-06B70DDE6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20C12-652D-CEE4-2A9D-94686FF601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540D4-186A-F608-E5D2-5DCC4B434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21449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24601-910D-9CB6-41D3-1F93850B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68157F-B69F-2849-E1CF-860E5B1F03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67A78-C5CF-AED8-0B2C-5C17A232B1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A7C6441-56B7-0410-6965-DBBF4FCA6E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E9A10E0-17E4-D39F-E1C5-30DF10536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C4D2A-A765-28FA-2C5D-711D95A9BB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E62CB-0087-576E-5B84-B44AE59A4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78116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" y="3162300"/>
            <a:ext cx="18211800" cy="1689996"/>
            <a:chOff x="0" y="0"/>
            <a:chExt cx="24384000" cy="32714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3974" cy="3271488"/>
            </a:xfrm>
            <a:custGeom>
              <a:avLst/>
              <a:gdLst/>
              <a:ahLst/>
              <a:cxnLst/>
              <a:rect l="l" t="t" r="r" b="b"/>
              <a:pathLst>
                <a:path w="24383974" h="3271488">
                  <a:moveTo>
                    <a:pt x="0" y="0"/>
                  </a:moveTo>
                  <a:lnTo>
                    <a:pt x="24383974" y="0"/>
                  </a:lnTo>
                  <a:lnTo>
                    <a:pt x="24383974" y="3271488"/>
                  </a:lnTo>
                  <a:lnTo>
                    <a:pt x="0" y="3271488"/>
                  </a:lnTo>
                  <a:close/>
                </a:path>
              </a:pathLst>
            </a:custGeom>
            <a:gradFill rotWithShape="1">
              <a:gsLst>
                <a:gs pos="0">
                  <a:srgbClr val="264197">
                    <a:alpha val="100000"/>
                  </a:srgbClr>
                </a:gs>
                <a:gs pos="16667">
                  <a:srgbClr val="1F4A9D">
                    <a:alpha val="100000"/>
                  </a:srgbClr>
                </a:gs>
                <a:gs pos="33333">
                  <a:srgbClr val="2365AE">
                    <a:alpha val="100000"/>
                  </a:srgbClr>
                </a:gs>
                <a:gs pos="50000">
                  <a:srgbClr val="166CB3">
                    <a:alpha val="100000"/>
                  </a:srgbClr>
                </a:gs>
                <a:gs pos="66667">
                  <a:srgbClr val="1D85C4">
                    <a:alpha val="100000"/>
                  </a:srgbClr>
                </a:gs>
                <a:gs pos="83333">
                  <a:srgbClr val="1A99D2">
                    <a:alpha val="100000"/>
                  </a:srgbClr>
                </a:gs>
                <a:gs pos="100000">
                  <a:srgbClr val="179C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8937656"/>
            <a:ext cx="18288000" cy="184979"/>
            <a:chOff x="0" y="0"/>
            <a:chExt cx="2856530" cy="288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56530" cy="28893"/>
            </a:xfrm>
            <a:custGeom>
              <a:avLst/>
              <a:gdLst/>
              <a:ahLst/>
              <a:cxnLst/>
              <a:rect l="l" t="t" r="r" b="b"/>
              <a:pathLst>
                <a:path w="2856530" h="28893">
                  <a:moveTo>
                    <a:pt x="0" y="0"/>
                  </a:moveTo>
                  <a:lnTo>
                    <a:pt x="2856530" y="0"/>
                  </a:lnTo>
                  <a:lnTo>
                    <a:pt x="2856530" y="28893"/>
                  </a:lnTo>
                  <a:lnTo>
                    <a:pt x="0" y="28893"/>
                  </a:lnTo>
                  <a:close/>
                </a:path>
              </a:pathLst>
            </a:custGeom>
            <a:gradFill rotWithShape="1">
              <a:gsLst>
                <a:gs pos="0">
                  <a:srgbClr val="264197">
                    <a:alpha val="100000"/>
                  </a:srgbClr>
                </a:gs>
                <a:gs pos="16667">
                  <a:srgbClr val="1F4A9D">
                    <a:alpha val="100000"/>
                  </a:srgbClr>
                </a:gs>
                <a:gs pos="33333">
                  <a:srgbClr val="2365AE">
                    <a:alpha val="100000"/>
                  </a:srgbClr>
                </a:gs>
                <a:gs pos="50000">
                  <a:srgbClr val="166CB3">
                    <a:alpha val="100000"/>
                  </a:srgbClr>
                </a:gs>
                <a:gs pos="66667">
                  <a:srgbClr val="1D85C4">
                    <a:alpha val="100000"/>
                  </a:srgbClr>
                </a:gs>
                <a:gs pos="83333">
                  <a:srgbClr val="1A99D2">
                    <a:alpha val="100000"/>
                  </a:srgbClr>
                </a:gs>
                <a:gs pos="100000">
                  <a:srgbClr val="179C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85725"/>
              <a:ext cx="2856530" cy="114618"/>
            </a:xfrm>
            <a:prstGeom prst="rect">
              <a:avLst/>
            </a:prstGeom>
          </p:spPr>
          <p:txBody>
            <a:bodyPr lIns="85657" tIns="85657" rIns="85657" bIns="85657" rtlCol="0" anchor="ctr"/>
            <a:lstStyle/>
            <a:p>
              <a:pPr algn="ctr">
                <a:lnSpc>
                  <a:spcPts val="4485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277339" y="5332059"/>
            <a:ext cx="4694492" cy="3229826"/>
          </a:xfrm>
          <a:custGeom>
            <a:avLst/>
            <a:gdLst/>
            <a:ahLst/>
            <a:cxnLst/>
            <a:rect l="l" t="t" r="r" b="b"/>
            <a:pathLst>
              <a:path w="4694492" h="3229826">
                <a:moveTo>
                  <a:pt x="0" y="0"/>
                </a:moveTo>
                <a:lnTo>
                  <a:pt x="4694492" y="0"/>
                </a:lnTo>
                <a:lnTo>
                  <a:pt x="4694492" y="3229827"/>
                </a:lnTo>
                <a:lnTo>
                  <a:pt x="0" y="3229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8" r="-36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5332059"/>
            <a:ext cx="4827831" cy="3229826"/>
          </a:xfrm>
          <a:custGeom>
            <a:avLst/>
            <a:gdLst/>
            <a:ahLst/>
            <a:cxnLst/>
            <a:rect l="l" t="t" r="r" b="b"/>
            <a:pathLst>
              <a:path w="4827831" h="3229826">
                <a:moveTo>
                  <a:pt x="0" y="0"/>
                </a:moveTo>
                <a:lnTo>
                  <a:pt x="4827831" y="0"/>
                </a:lnTo>
                <a:lnTo>
                  <a:pt x="4827831" y="3229827"/>
                </a:lnTo>
                <a:lnTo>
                  <a:pt x="0" y="32298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8" r="-3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3971831" y="5332059"/>
            <a:ext cx="4316169" cy="3229826"/>
          </a:xfrm>
          <a:custGeom>
            <a:avLst/>
            <a:gdLst/>
            <a:ahLst/>
            <a:cxnLst/>
            <a:rect l="l" t="t" r="r" b="b"/>
            <a:pathLst>
              <a:path w="4316169" h="3229826">
                <a:moveTo>
                  <a:pt x="0" y="0"/>
                </a:moveTo>
                <a:lnTo>
                  <a:pt x="4316169" y="0"/>
                </a:lnTo>
                <a:lnTo>
                  <a:pt x="4316169" y="3229827"/>
                </a:lnTo>
                <a:lnTo>
                  <a:pt x="0" y="32298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7" r="-6298" b="-6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827831" y="5332059"/>
            <a:ext cx="4540725" cy="3229826"/>
          </a:xfrm>
          <a:custGeom>
            <a:avLst/>
            <a:gdLst/>
            <a:ahLst/>
            <a:cxnLst/>
            <a:rect l="l" t="t" r="r" b="b"/>
            <a:pathLst>
              <a:path w="4540725" h="3229826">
                <a:moveTo>
                  <a:pt x="0" y="0"/>
                </a:moveTo>
                <a:lnTo>
                  <a:pt x="4540725" y="0"/>
                </a:lnTo>
                <a:lnTo>
                  <a:pt x="4540725" y="3229827"/>
                </a:lnTo>
                <a:lnTo>
                  <a:pt x="0" y="32298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881" r="-29442" b="-2560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E9FB68-1597-C47C-7465-789A9ECE30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87104"/>
            <a:ext cx="9258300" cy="291465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6C2297C1-1C68-204E-46D7-385A0C64AE66}"/>
              </a:ext>
            </a:extLst>
          </p:cNvPr>
          <p:cNvSpPr txBox="1">
            <a:spLocks/>
          </p:cNvSpPr>
          <p:nvPr/>
        </p:nvSpPr>
        <p:spPr>
          <a:xfrm>
            <a:off x="4827831" y="3162300"/>
            <a:ext cx="8888169" cy="1690025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2025-2026 Year In Review</a:t>
            </a:r>
            <a:br>
              <a:rPr lang="en-US" sz="5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13</a:t>
            </a:r>
            <a:r>
              <a:rPr lang="en-US" sz="59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2500" y="9139750"/>
            <a:ext cx="18513000" cy="1186200"/>
            <a:chOff x="0" y="0"/>
            <a:chExt cx="24684000" cy="1581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3974" cy="1581658"/>
            </a:xfrm>
            <a:custGeom>
              <a:avLst/>
              <a:gdLst/>
              <a:ahLst/>
              <a:cxnLst/>
              <a:rect l="l" t="t" r="r" b="b"/>
              <a:pathLst>
                <a:path w="24683974" h="1581658">
                  <a:moveTo>
                    <a:pt x="0" y="0"/>
                  </a:moveTo>
                  <a:lnTo>
                    <a:pt x="24683974" y="0"/>
                  </a:lnTo>
                  <a:lnTo>
                    <a:pt x="24683974" y="1581658"/>
                  </a:lnTo>
                  <a:lnTo>
                    <a:pt x="0" y="1581658"/>
                  </a:lnTo>
                  <a:close/>
                </a:path>
              </a:pathLst>
            </a:custGeom>
            <a:gradFill rotWithShape="1">
              <a:gsLst>
                <a:gs pos="0">
                  <a:srgbClr val="264197">
                    <a:alpha val="100000"/>
                  </a:srgbClr>
                </a:gs>
                <a:gs pos="16667">
                  <a:srgbClr val="1F4A9D">
                    <a:alpha val="100000"/>
                  </a:srgbClr>
                </a:gs>
                <a:gs pos="33333">
                  <a:srgbClr val="2365AE">
                    <a:alpha val="100000"/>
                  </a:srgbClr>
                </a:gs>
                <a:gs pos="50000">
                  <a:srgbClr val="166CB3">
                    <a:alpha val="100000"/>
                  </a:srgbClr>
                </a:gs>
                <a:gs pos="66667">
                  <a:srgbClr val="1D85C4">
                    <a:alpha val="100000"/>
                  </a:srgbClr>
                </a:gs>
                <a:gs pos="83333">
                  <a:srgbClr val="1A99D2">
                    <a:alpha val="100000"/>
                  </a:srgbClr>
                </a:gs>
                <a:gs pos="100000">
                  <a:srgbClr val="179C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280145"/>
            <a:chOff x="0" y="0"/>
            <a:chExt cx="24684000" cy="17278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683974" cy="1727918"/>
            </a:xfrm>
            <a:custGeom>
              <a:avLst/>
              <a:gdLst/>
              <a:ahLst/>
              <a:cxnLst/>
              <a:rect l="l" t="t" r="r" b="b"/>
              <a:pathLst>
                <a:path w="24683974" h="1727918">
                  <a:moveTo>
                    <a:pt x="0" y="0"/>
                  </a:moveTo>
                  <a:lnTo>
                    <a:pt x="24683974" y="0"/>
                  </a:lnTo>
                  <a:lnTo>
                    <a:pt x="24683974" y="1727918"/>
                  </a:lnTo>
                  <a:lnTo>
                    <a:pt x="0" y="1727918"/>
                  </a:lnTo>
                  <a:close/>
                </a:path>
              </a:pathLst>
            </a:custGeom>
            <a:gradFill rotWithShape="1">
              <a:gsLst>
                <a:gs pos="0">
                  <a:srgbClr val="264197">
                    <a:alpha val="100000"/>
                  </a:srgbClr>
                </a:gs>
                <a:gs pos="16667">
                  <a:srgbClr val="1F4A9D">
                    <a:alpha val="100000"/>
                  </a:srgbClr>
                </a:gs>
                <a:gs pos="33333">
                  <a:srgbClr val="2365AE">
                    <a:alpha val="100000"/>
                  </a:srgbClr>
                </a:gs>
                <a:gs pos="50000">
                  <a:srgbClr val="166CB3">
                    <a:alpha val="100000"/>
                  </a:srgbClr>
                </a:gs>
                <a:gs pos="66667">
                  <a:srgbClr val="1D85C4">
                    <a:alpha val="100000"/>
                  </a:srgbClr>
                </a:gs>
                <a:gs pos="83333">
                  <a:srgbClr val="1A99D2">
                    <a:alpha val="100000"/>
                  </a:srgbClr>
                </a:gs>
                <a:gs pos="100000">
                  <a:srgbClr val="179C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28925" y="89520"/>
            <a:ext cx="15234150" cy="884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6399" b="1" dirty="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rPr>
              <a:t>SEFLUC Mission Statement</a:t>
            </a:r>
            <a:endParaRPr lang="en-US" sz="6399" b="1" u="none" strike="noStrike" dirty="0">
              <a:solidFill>
                <a:srgbClr val="FFFFFF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490" y="1280188"/>
            <a:ext cx="18135600" cy="2667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Southeast Florida Utility Council, SEFLUC, provides a communications, networking, and support structure for member utilities to continue to provide superior-quality water supply and wastewater management services to its customers in a cost-effective manner.</a:t>
            </a:r>
            <a:endParaRPr 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nva San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570213B-2261-9FCA-5BB0-7062DB986D34}"/>
              </a:ext>
            </a:extLst>
          </p:cNvPr>
          <p:cNvSpPr txBox="1">
            <a:spLocks/>
          </p:cNvSpPr>
          <p:nvPr/>
        </p:nvSpPr>
        <p:spPr>
          <a:xfrm>
            <a:off x="3581400" y="4930113"/>
            <a:ext cx="9372600" cy="403859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3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Executive Board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</a:t>
            </a: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Jim Ferguson, Miami-Dade WASD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Vice Chair</a:t>
            </a: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-Maria Loucraft, Broward County WWS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Past Chair</a:t>
            </a: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-Poonam Kalkat, City of Boynton Beach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Secretary</a:t>
            </a: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-Joshua McDermott, City of Boynton Beach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Treasurer</a:t>
            </a: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-Kara Mills, City of Boca Raton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 Master</a:t>
            </a:r>
            <a:r>
              <a:rPr lang="en-US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-Anne Murray, Martin County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102F61-4263-F619-55F8-025BFF69C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D42D006-558A-7B43-0E6C-D02EB591F310}"/>
              </a:ext>
            </a:extLst>
          </p:cNvPr>
          <p:cNvGrpSpPr/>
          <p:nvPr/>
        </p:nvGrpSpPr>
        <p:grpSpPr>
          <a:xfrm>
            <a:off x="-112500" y="9139750"/>
            <a:ext cx="18513000" cy="1186200"/>
            <a:chOff x="0" y="0"/>
            <a:chExt cx="24684000" cy="1581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0D00298-D3EB-A361-D7B1-2A58448E55CF}"/>
                </a:ext>
              </a:extLst>
            </p:cNvPr>
            <p:cNvSpPr/>
            <p:nvPr/>
          </p:nvSpPr>
          <p:spPr>
            <a:xfrm>
              <a:off x="0" y="0"/>
              <a:ext cx="24683974" cy="1581658"/>
            </a:xfrm>
            <a:custGeom>
              <a:avLst/>
              <a:gdLst/>
              <a:ahLst/>
              <a:cxnLst/>
              <a:rect l="l" t="t" r="r" b="b"/>
              <a:pathLst>
                <a:path w="24683974" h="1581658">
                  <a:moveTo>
                    <a:pt x="0" y="0"/>
                  </a:moveTo>
                  <a:lnTo>
                    <a:pt x="24683974" y="0"/>
                  </a:lnTo>
                  <a:lnTo>
                    <a:pt x="24683974" y="1581658"/>
                  </a:lnTo>
                  <a:lnTo>
                    <a:pt x="0" y="1581658"/>
                  </a:lnTo>
                  <a:close/>
                </a:path>
              </a:pathLst>
            </a:custGeom>
            <a:gradFill rotWithShape="1">
              <a:gsLst>
                <a:gs pos="0">
                  <a:srgbClr val="264197">
                    <a:alpha val="100000"/>
                  </a:srgbClr>
                </a:gs>
                <a:gs pos="16667">
                  <a:srgbClr val="1F4A9D">
                    <a:alpha val="100000"/>
                  </a:srgbClr>
                </a:gs>
                <a:gs pos="33333">
                  <a:srgbClr val="2365AE">
                    <a:alpha val="100000"/>
                  </a:srgbClr>
                </a:gs>
                <a:gs pos="50000">
                  <a:srgbClr val="166CB3">
                    <a:alpha val="100000"/>
                  </a:srgbClr>
                </a:gs>
                <a:gs pos="66667">
                  <a:srgbClr val="1D85C4">
                    <a:alpha val="100000"/>
                  </a:srgbClr>
                </a:gs>
                <a:gs pos="83333">
                  <a:srgbClr val="1A99D2">
                    <a:alpha val="100000"/>
                  </a:srgbClr>
                </a:gs>
                <a:gs pos="100000">
                  <a:srgbClr val="179C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BACD217-9E2E-5566-CCDB-D09104D3D20E}"/>
              </a:ext>
            </a:extLst>
          </p:cNvPr>
          <p:cNvGrpSpPr/>
          <p:nvPr/>
        </p:nvGrpSpPr>
        <p:grpSpPr>
          <a:xfrm>
            <a:off x="0" y="0"/>
            <a:ext cx="18288000" cy="1280145"/>
            <a:chOff x="0" y="0"/>
            <a:chExt cx="24684000" cy="17278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FD1322C-FAE6-7D75-6AB7-D7629E94FEF0}"/>
                </a:ext>
              </a:extLst>
            </p:cNvPr>
            <p:cNvSpPr/>
            <p:nvPr/>
          </p:nvSpPr>
          <p:spPr>
            <a:xfrm>
              <a:off x="0" y="0"/>
              <a:ext cx="24683974" cy="1727918"/>
            </a:xfrm>
            <a:custGeom>
              <a:avLst/>
              <a:gdLst/>
              <a:ahLst/>
              <a:cxnLst/>
              <a:rect l="l" t="t" r="r" b="b"/>
              <a:pathLst>
                <a:path w="24683974" h="1727918">
                  <a:moveTo>
                    <a:pt x="0" y="0"/>
                  </a:moveTo>
                  <a:lnTo>
                    <a:pt x="24683974" y="0"/>
                  </a:lnTo>
                  <a:lnTo>
                    <a:pt x="24683974" y="1727918"/>
                  </a:lnTo>
                  <a:lnTo>
                    <a:pt x="0" y="1727918"/>
                  </a:lnTo>
                  <a:close/>
                </a:path>
              </a:pathLst>
            </a:custGeom>
            <a:gradFill rotWithShape="1">
              <a:gsLst>
                <a:gs pos="0">
                  <a:srgbClr val="264197">
                    <a:alpha val="100000"/>
                  </a:srgbClr>
                </a:gs>
                <a:gs pos="16667">
                  <a:srgbClr val="1F4A9D">
                    <a:alpha val="100000"/>
                  </a:srgbClr>
                </a:gs>
                <a:gs pos="33333">
                  <a:srgbClr val="2365AE">
                    <a:alpha val="100000"/>
                  </a:srgbClr>
                </a:gs>
                <a:gs pos="50000">
                  <a:srgbClr val="166CB3">
                    <a:alpha val="100000"/>
                  </a:srgbClr>
                </a:gs>
                <a:gs pos="66667">
                  <a:srgbClr val="1D85C4">
                    <a:alpha val="100000"/>
                  </a:srgbClr>
                </a:gs>
                <a:gs pos="83333">
                  <a:srgbClr val="1A99D2">
                    <a:alpha val="100000"/>
                  </a:srgbClr>
                </a:gs>
                <a:gs pos="100000">
                  <a:srgbClr val="179C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8FD0EA29-8A65-0FED-9268-A3DAF33247FE}"/>
              </a:ext>
            </a:extLst>
          </p:cNvPr>
          <p:cNvSpPr txBox="1"/>
          <p:nvPr/>
        </p:nvSpPr>
        <p:spPr>
          <a:xfrm>
            <a:off x="1528925" y="89520"/>
            <a:ext cx="15234150" cy="884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6399" b="1" dirty="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rPr>
              <a:t>2026 Membership Overview</a:t>
            </a:r>
            <a:endParaRPr lang="en-US" sz="6399" b="1" u="none" strike="noStrike" dirty="0">
              <a:solidFill>
                <a:srgbClr val="FFFFFF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8DE6445-EFDD-FB0B-4526-BD7DBDE48DBF}"/>
              </a:ext>
            </a:extLst>
          </p:cNvPr>
          <p:cNvSpPr txBox="1"/>
          <p:nvPr/>
        </p:nvSpPr>
        <p:spPr>
          <a:xfrm>
            <a:off x="1009651" y="1177530"/>
            <a:ext cx="15963900" cy="8345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000" b="1" dirty="0">
                <a:solidFill>
                  <a:srgbClr val="275E9F"/>
                </a:solidFill>
                <a:latin typeface="Canva Sans Bold"/>
                <a:ea typeface="Canva Sans"/>
                <a:cs typeface="Canva Sans"/>
                <a:sym typeface="Canva Sans Bold"/>
              </a:rPr>
              <a:t>Utilities – 29 , Consultants - 11</a:t>
            </a:r>
            <a:endParaRPr lang="en-US" sz="4000" dirty="0">
              <a:solidFill>
                <a:srgbClr val="275E9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7AE74E9-D28E-CED9-E8D2-4602B8C18B6B}"/>
              </a:ext>
            </a:extLst>
          </p:cNvPr>
          <p:cNvSpPr txBox="1"/>
          <p:nvPr/>
        </p:nvSpPr>
        <p:spPr>
          <a:xfrm>
            <a:off x="381001" y="2781300"/>
            <a:ext cx="8610600" cy="6118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b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solidFill>
                <a:srgbClr val="275E9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FA4B9-F097-1999-11A7-FDAD006A8BFD}"/>
              </a:ext>
            </a:extLst>
          </p:cNvPr>
          <p:cNvSpPr txBox="1"/>
          <p:nvPr/>
        </p:nvSpPr>
        <p:spPr>
          <a:xfrm>
            <a:off x="2049412" y="2012054"/>
            <a:ext cx="1560194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Utilities:</a:t>
            </a:r>
            <a:br>
              <a:rPr lang="en-US" sz="1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of Boca Raton </a:t>
            </a:r>
            <a:r>
              <a:rPr lang="en-US" sz="2000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City of Fort Lauderdale				 City of Plantation	</a:t>
            </a:r>
            <a:b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of Boynton Beach				City of Hollywood				 Seacoast Utility</a:t>
            </a:r>
            <a:b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Broward County Water and Wastewater	City of Margate					 City of Sunrise</a:t>
            </a:r>
            <a:b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of Coconut Creek				Martin County </a:t>
            </a:r>
            <a:r>
              <a:rPr lang="en-US" sz="2000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 City of Tamarac</a:t>
            </a:r>
            <a:b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of Lauderhill				Miami-Dade Water and Sewer Department	 Town of Medley</a:t>
            </a:r>
            <a:b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Coral Springs Improvement District		City of Miramar					 Village of Tequesta</a:t>
            </a:r>
            <a:b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of Stuart					City of Oakland Park				 Village of Wellington 		</a:t>
            </a:r>
            <a:r>
              <a:rPr lang="en-US" sz="2000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of West Miami				Town of Jupiter					 Indian Trail 		 </a:t>
            </a:r>
            <a:b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of West Palm Beach			Town of Jupiter Islands				 Town of Highland Beach </a:t>
            </a:r>
          </a:p>
          <a:p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Florida Keys Aqueduct				City of Pompano Beach					 </a:t>
            </a:r>
            <a:br>
              <a:rPr lang="en-US" sz="2000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2FE2F5-4892-29DB-8F79-6D1B23D7242B}"/>
              </a:ext>
            </a:extLst>
          </p:cNvPr>
          <p:cNvSpPr txBox="1"/>
          <p:nvPr/>
        </p:nvSpPr>
        <p:spPr>
          <a:xfrm>
            <a:off x="2049412" y="5981700"/>
            <a:ext cx="1562898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Member Consultants :	</a:t>
            </a:r>
            <a:r>
              <a:rPr lang="en-US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			</a:t>
            </a:r>
            <a:r>
              <a:rPr lang="en-US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en-US" sz="1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 Entities</a:t>
            </a:r>
            <a:br>
              <a:rPr lang="en-US" sz="24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 &amp; Veatch				Cha Consulting					 South Florida Water Management District</a:t>
            </a:r>
          </a:p>
          <a:p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Calvin, Giordano and Associates	GMA Water					 Lake Worth Drainage District</a:t>
            </a:r>
            <a:b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Carollo Engineers											</a:t>
            </a:r>
          </a:p>
          <a:p>
            <a:r>
              <a:rPr lang="en-US" sz="2000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Globaltech</a:t>
            </a: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</a:t>
            </a:r>
            <a:b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Hazen and Sawyer</a:t>
            </a:r>
            <a:b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000" dirty="0" err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Hotlz</a:t>
            </a:r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Consulting</a:t>
            </a:r>
          </a:p>
          <a:p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Jacobs Engineering</a:t>
            </a:r>
          </a:p>
          <a:p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Woolpert</a:t>
            </a:r>
          </a:p>
          <a:p>
            <a:r>
              <a:rPr lang="en-US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Kiewit</a:t>
            </a:r>
          </a:p>
        </p:txBody>
      </p:sp>
    </p:spTree>
    <p:extLst>
      <p:ext uri="{BB962C8B-B14F-4D97-AF65-F5344CB8AC3E}">
        <p14:creationId xmlns:p14="http://schemas.microsoft.com/office/powerpoint/2010/main" val="317751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EC1A37-1AE5-3E0B-1B08-E842831EB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129E63-14BC-0AEE-7FD8-0044C030F3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2500" y="89520"/>
            <a:ext cx="18415250" cy="10358576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68BA61E1-170F-C2E4-1D32-EBDD0B4AE223}"/>
              </a:ext>
            </a:extLst>
          </p:cNvPr>
          <p:cNvGrpSpPr/>
          <p:nvPr/>
        </p:nvGrpSpPr>
        <p:grpSpPr>
          <a:xfrm>
            <a:off x="-112500" y="9045762"/>
            <a:ext cx="18415250" cy="1280188"/>
            <a:chOff x="0" y="0"/>
            <a:chExt cx="24684000" cy="1581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889E885-39E3-EF91-0891-79B0F99B9DC9}"/>
                </a:ext>
              </a:extLst>
            </p:cNvPr>
            <p:cNvSpPr/>
            <p:nvPr/>
          </p:nvSpPr>
          <p:spPr>
            <a:xfrm>
              <a:off x="0" y="0"/>
              <a:ext cx="24683974" cy="1581658"/>
            </a:xfrm>
            <a:custGeom>
              <a:avLst/>
              <a:gdLst/>
              <a:ahLst/>
              <a:cxnLst/>
              <a:rect l="l" t="t" r="r" b="b"/>
              <a:pathLst>
                <a:path w="24683974" h="1581658">
                  <a:moveTo>
                    <a:pt x="0" y="0"/>
                  </a:moveTo>
                  <a:lnTo>
                    <a:pt x="24683974" y="0"/>
                  </a:lnTo>
                  <a:lnTo>
                    <a:pt x="24683974" y="1581658"/>
                  </a:lnTo>
                  <a:lnTo>
                    <a:pt x="0" y="1581658"/>
                  </a:lnTo>
                  <a:close/>
                </a:path>
              </a:pathLst>
            </a:custGeom>
            <a:gradFill rotWithShape="1">
              <a:gsLst>
                <a:gs pos="0">
                  <a:srgbClr val="264197">
                    <a:alpha val="100000"/>
                  </a:srgbClr>
                </a:gs>
                <a:gs pos="16667">
                  <a:srgbClr val="1F4A9D">
                    <a:alpha val="100000"/>
                  </a:srgbClr>
                </a:gs>
                <a:gs pos="33333">
                  <a:srgbClr val="2365AE">
                    <a:alpha val="100000"/>
                  </a:srgbClr>
                </a:gs>
                <a:gs pos="50000">
                  <a:srgbClr val="166CB3">
                    <a:alpha val="100000"/>
                  </a:srgbClr>
                </a:gs>
                <a:gs pos="66667">
                  <a:srgbClr val="1D85C4">
                    <a:alpha val="100000"/>
                  </a:srgbClr>
                </a:gs>
                <a:gs pos="83333">
                  <a:srgbClr val="1A99D2">
                    <a:alpha val="100000"/>
                  </a:srgbClr>
                </a:gs>
                <a:gs pos="100000">
                  <a:srgbClr val="179C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630B1BB-A9B8-FBEB-1739-C8E7574A7205}"/>
              </a:ext>
            </a:extLst>
          </p:cNvPr>
          <p:cNvGrpSpPr/>
          <p:nvPr/>
        </p:nvGrpSpPr>
        <p:grpSpPr>
          <a:xfrm>
            <a:off x="-112500" y="0"/>
            <a:ext cx="18400500" cy="1280145"/>
            <a:chOff x="0" y="0"/>
            <a:chExt cx="24684000" cy="17278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B794E04-5C20-A9A4-EB81-6C93B3BC9690}"/>
                </a:ext>
              </a:extLst>
            </p:cNvPr>
            <p:cNvSpPr/>
            <p:nvPr/>
          </p:nvSpPr>
          <p:spPr>
            <a:xfrm>
              <a:off x="0" y="0"/>
              <a:ext cx="24683974" cy="1727918"/>
            </a:xfrm>
            <a:custGeom>
              <a:avLst/>
              <a:gdLst/>
              <a:ahLst/>
              <a:cxnLst/>
              <a:rect l="l" t="t" r="r" b="b"/>
              <a:pathLst>
                <a:path w="24683974" h="1727918">
                  <a:moveTo>
                    <a:pt x="0" y="0"/>
                  </a:moveTo>
                  <a:lnTo>
                    <a:pt x="24683974" y="0"/>
                  </a:lnTo>
                  <a:lnTo>
                    <a:pt x="24683974" y="1727918"/>
                  </a:lnTo>
                  <a:lnTo>
                    <a:pt x="0" y="1727918"/>
                  </a:lnTo>
                  <a:close/>
                </a:path>
              </a:pathLst>
            </a:custGeom>
            <a:gradFill rotWithShape="1">
              <a:gsLst>
                <a:gs pos="0">
                  <a:srgbClr val="264197">
                    <a:alpha val="100000"/>
                  </a:srgbClr>
                </a:gs>
                <a:gs pos="16667">
                  <a:srgbClr val="1F4A9D">
                    <a:alpha val="100000"/>
                  </a:srgbClr>
                </a:gs>
                <a:gs pos="33333">
                  <a:srgbClr val="2365AE">
                    <a:alpha val="100000"/>
                  </a:srgbClr>
                </a:gs>
                <a:gs pos="50000">
                  <a:srgbClr val="166CB3">
                    <a:alpha val="100000"/>
                  </a:srgbClr>
                </a:gs>
                <a:gs pos="66667">
                  <a:srgbClr val="1D85C4">
                    <a:alpha val="100000"/>
                  </a:srgbClr>
                </a:gs>
                <a:gs pos="83333">
                  <a:srgbClr val="1A99D2">
                    <a:alpha val="100000"/>
                  </a:srgbClr>
                </a:gs>
                <a:gs pos="100000">
                  <a:srgbClr val="179C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AC936298-D4EC-604C-3959-56E3901E25BA}"/>
              </a:ext>
            </a:extLst>
          </p:cNvPr>
          <p:cNvSpPr txBox="1"/>
          <p:nvPr/>
        </p:nvSpPr>
        <p:spPr>
          <a:xfrm>
            <a:off x="1528925" y="89520"/>
            <a:ext cx="15234150" cy="884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6399" b="1" dirty="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rPr>
              <a:t>Southeast Florida</a:t>
            </a:r>
            <a:endParaRPr lang="en-US" sz="6399" b="1" u="none" strike="noStrike" dirty="0">
              <a:solidFill>
                <a:srgbClr val="FFFFFF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7F40F2B-5A8F-33A6-EF0B-D3B39EE3DA44}"/>
              </a:ext>
            </a:extLst>
          </p:cNvPr>
          <p:cNvSpPr txBox="1"/>
          <p:nvPr/>
        </p:nvSpPr>
        <p:spPr>
          <a:xfrm>
            <a:off x="1528925" y="1562100"/>
            <a:ext cx="16725900" cy="2153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799" b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Population of approximately 6.64 million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799" b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Gross Domestic Product of approximately $534 billion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799" b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Distinct Tropical Climate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799" b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Average Annual Rainfall roughly 60 inches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799" b="1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Dense urban area with unique ecosystems of the Everglades and Biscayne Bay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99807-AD2D-0D8B-BDEF-9FAE9F25C70D}"/>
              </a:ext>
            </a:extLst>
          </p:cNvPr>
          <p:cNvSpPr txBox="1"/>
          <p:nvPr/>
        </p:nvSpPr>
        <p:spPr>
          <a:xfrm>
            <a:off x="1941871" y="3937692"/>
            <a:ext cx="15011400" cy="49552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2"/>
              </a:contourClr>
            </a:sp3d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Challenges:</a:t>
            </a:r>
          </a:p>
          <a:p>
            <a:pPr marL="457200" indent="-45720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Change and Sea Level Rise</a:t>
            </a:r>
          </a:p>
          <a:p>
            <a:pPr marL="457200" indent="-45720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Complying with PFAS Legislation</a:t>
            </a:r>
          </a:p>
          <a:p>
            <a:pPr marL="457200" indent="-45720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Biosolids Treatment and Disposal</a:t>
            </a:r>
          </a:p>
          <a:p>
            <a:pPr marL="457200" indent="-45720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Workforce Development And Retainage</a:t>
            </a:r>
          </a:p>
          <a:p>
            <a:pPr marL="457200" indent="-45720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Cost of Living and Inflation</a:t>
            </a:r>
          </a:p>
          <a:p>
            <a:pPr marL="457200" indent="-457200" algn="ctr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Water and Sewer Funding and Rate  Increases</a:t>
            </a:r>
          </a:p>
          <a:p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F30943-F768-AF6A-A9A0-06F9A2D420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81" y="3831343"/>
            <a:ext cx="2694567" cy="26945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CD3BDC-6082-6C1B-6110-D3CF69E074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9" y="6389295"/>
            <a:ext cx="2813614" cy="28136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19DEBE-05D0-1A04-6F2D-2CEE0FFF8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994" y="6180749"/>
            <a:ext cx="3581400" cy="3581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E126CD-B4DB-6936-E803-F153916745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034" y="3955090"/>
            <a:ext cx="3094912" cy="309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1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CCED1-1997-9345-D2BA-9FF3CCE30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95E5E78-D58A-9566-8C50-97F63228F87D}"/>
              </a:ext>
            </a:extLst>
          </p:cNvPr>
          <p:cNvGrpSpPr/>
          <p:nvPr/>
        </p:nvGrpSpPr>
        <p:grpSpPr>
          <a:xfrm>
            <a:off x="-112500" y="9139750"/>
            <a:ext cx="18513000" cy="1186200"/>
            <a:chOff x="0" y="0"/>
            <a:chExt cx="24684000" cy="1581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3321D85-B9A5-695B-CA35-9AC939251C5A}"/>
                </a:ext>
              </a:extLst>
            </p:cNvPr>
            <p:cNvSpPr/>
            <p:nvPr/>
          </p:nvSpPr>
          <p:spPr>
            <a:xfrm>
              <a:off x="0" y="0"/>
              <a:ext cx="24683974" cy="1581658"/>
            </a:xfrm>
            <a:custGeom>
              <a:avLst/>
              <a:gdLst/>
              <a:ahLst/>
              <a:cxnLst/>
              <a:rect l="l" t="t" r="r" b="b"/>
              <a:pathLst>
                <a:path w="24683974" h="1581658">
                  <a:moveTo>
                    <a:pt x="0" y="0"/>
                  </a:moveTo>
                  <a:lnTo>
                    <a:pt x="24683974" y="0"/>
                  </a:lnTo>
                  <a:lnTo>
                    <a:pt x="24683974" y="1581658"/>
                  </a:lnTo>
                  <a:lnTo>
                    <a:pt x="0" y="1581658"/>
                  </a:lnTo>
                  <a:close/>
                </a:path>
              </a:pathLst>
            </a:custGeom>
            <a:gradFill rotWithShape="1">
              <a:gsLst>
                <a:gs pos="0">
                  <a:srgbClr val="264197">
                    <a:alpha val="100000"/>
                  </a:srgbClr>
                </a:gs>
                <a:gs pos="16667">
                  <a:srgbClr val="1F4A9D">
                    <a:alpha val="100000"/>
                  </a:srgbClr>
                </a:gs>
                <a:gs pos="33333">
                  <a:srgbClr val="2365AE">
                    <a:alpha val="100000"/>
                  </a:srgbClr>
                </a:gs>
                <a:gs pos="50000">
                  <a:srgbClr val="166CB3">
                    <a:alpha val="100000"/>
                  </a:srgbClr>
                </a:gs>
                <a:gs pos="66667">
                  <a:srgbClr val="1D85C4">
                    <a:alpha val="100000"/>
                  </a:srgbClr>
                </a:gs>
                <a:gs pos="83333">
                  <a:srgbClr val="1A99D2">
                    <a:alpha val="100000"/>
                  </a:srgbClr>
                </a:gs>
                <a:gs pos="100000">
                  <a:srgbClr val="179C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7820252-EBD6-7232-E0D6-AF98CB8359F6}"/>
              </a:ext>
            </a:extLst>
          </p:cNvPr>
          <p:cNvGrpSpPr/>
          <p:nvPr/>
        </p:nvGrpSpPr>
        <p:grpSpPr>
          <a:xfrm>
            <a:off x="0" y="0"/>
            <a:ext cx="18288000" cy="1280145"/>
            <a:chOff x="0" y="0"/>
            <a:chExt cx="24684000" cy="17278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96CCD91-616C-E174-173C-1F8F753ADF2F}"/>
                </a:ext>
              </a:extLst>
            </p:cNvPr>
            <p:cNvSpPr/>
            <p:nvPr/>
          </p:nvSpPr>
          <p:spPr>
            <a:xfrm>
              <a:off x="0" y="0"/>
              <a:ext cx="24683974" cy="1727918"/>
            </a:xfrm>
            <a:custGeom>
              <a:avLst/>
              <a:gdLst/>
              <a:ahLst/>
              <a:cxnLst/>
              <a:rect l="l" t="t" r="r" b="b"/>
              <a:pathLst>
                <a:path w="24683974" h="1727918">
                  <a:moveTo>
                    <a:pt x="0" y="0"/>
                  </a:moveTo>
                  <a:lnTo>
                    <a:pt x="24683974" y="0"/>
                  </a:lnTo>
                  <a:lnTo>
                    <a:pt x="24683974" y="1727918"/>
                  </a:lnTo>
                  <a:lnTo>
                    <a:pt x="0" y="1727918"/>
                  </a:lnTo>
                  <a:close/>
                </a:path>
              </a:pathLst>
            </a:custGeom>
            <a:gradFill rotWithShape="1">
              <a:gsLst>
                <a:gs pos="0">
                  <a:srgbClr val="264197">
                    <a:alpha val="100000"/>
                  </a:srgbClr>
                </a:gs>
                <a:gs pos="16667">
                  <a:srgbClr val="1F4A9D">
                    <a:alpha val="100000"/>
                  </a:srgbClr>
                </a:gs>
                <a:gs pos="33333">
                  <a:srgbClr val="2365AE">
                    <a:alpha val="100000"/>
                  </a:srgbClr>
                </a:gs>
                <a:gs pos="50000">
                  <a:srgbClr val="166CB3">
                    <a:alpha val="100000"/>
                  </a:srgbClr>
                </a:gs>
                <a:gs pos="66667">
                  <a:srgbClr val="1D85C4">
                    <a:alpha val="100000"/>
                  </a:srgbClr>
                </a:gs>
                <a:gs pos="83333">
                  <a:srgbClr val="1A99D2">
                    <a:alpha val="100000"/>
                  </a:srgbClr>
                </a:gs>
                <a:gs pos="100000">
                  <a:srgbClr val="179C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DAFEB4CB-26FC-4218-8D5A-8564927BC5C2}"/>
              </a:ext>
            </a:extLst>
          </p:cNvPr>
          <p:cNvSpPr txBox="1"/>
          <p:nvPr/>
        </p:nvSpPr>
        <p:spPr>
          <a:xfrm>
            <a:off x="1528925" y="89520"/>
            <a:ext cx="15234150" cy="884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6399" b="1" dirty="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rPr>
              <a:t>Presentations in the Past Year</a:t>
            </a:r>
            <a:endParaRPr lang="en-US" sz="6399" b="1" u="none" strike="noStrike" dirty="0">
              <a:solidFill>
                <a:srgbClr val="FFFFFF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537F112-7A2B-55AE-A7D2-7BDEE8B39687}"/>
              </a:ext>
            </a:extLst>
          </p:cNvPr>
          <p:cNvSpPr txBox="1"/>
          <p:nvPr/>
        </p:nvSpPr>
        <p:spPr>
          <a:xfrm>
            <a:off x="2933690" y="824975"/>
            <a:ext cx="12420600" cy="2746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 lang="en-US" sz="5199" b="1" dirty="0">
              <a:solidFill>
                <a:srgbClr val="275E9F"/>
              </a:solidFill>
              <a:latin typeface="Canva Sans Bold"/>
              <a:ea typeface="Canva Sans"/>
              <a:cs typeface="Canva Sans"/>
              <a:sym typeface="Canva Sans Bold"/>
            </a:endParaRPr>
          </a:p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275E9F"/>
                </a:solidFill>
                <a:latin typeface="Canva Sans Bold"/>
                <a:ea typeface="Canva Sans"/>
                <a:cs typeface="Canva Sans"/>
                <a:sym typeface="Canva Sans Bold"/>
              </a:rPr>
              <a:t>Approximately 21 Presentations of which General Topics Included:</a:t>
            </a:r>
            <a:endParaRPr lang="en-US" sz="5199" dirty="0">
              <a:solidFill>
                <a:srgbClr val="275E9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BB37FDB-0D3D-F6E7-9AED-E1F184CE1F82}"/>
              </a:ext>
            </a:extLst>
          </p:cNvPr>
          <p:cNvSpPr txBox="1"/>
          <p:nvPr/>
        </p:nvSpPr>
        <p:spPr>
          <a:xfrm>
            <a:off x="3200400" y="3695701"/>
            <a:ext cx="14630400" cy="58827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199"/>
              </a:lnSpc>
              <a:buFont typeface="Wingdings" panose="05000000000000000000" pitchFamily="2" charset="2"/>
              <a:buChar char="ü"/>
            </a:pPr>
            <a:r>
              <a:rPr lang="en-US" sz="2799" b="1" dirty="0">
                <a:solidFill>
                  <a:srgbClr val="275E9F"/>
                </a:solidFill>
                <a:latin typeface="Open Sans"/>
                <a:ea typeface="Open Sans"/>
                <a:cs typeface="Open Sans"/>
                <a:sym typeface="Open Sans"/>
              </a:rPr>
              <a:t>Coastal Stormwater Resilience</a:t>
            </a:r>
          </a:p>
          <a:p>
            <a:pPr marL="457200" indent="-457200" algn="l">
              <a:lnSpc>
                <a:spcPts val="4199"/>
              </a:lnSpc>
              <a:buFont typeface="Wingdings" panose="05000000000000000000" pitchFamily="2" charset="2"/>
              <a:buChar char="ü"/>
            </a:pPr>
            <a:r>
              <a:rPr lang="en-US" sz="2799" b="1" dirty="0">
                <a:solidFill>
                  <a:srgbClr val="275E9F"/>
                </a:solidFill>
                <a:latin typeface="Open Sans"/>
                <a:ea typeface="Open Sans"/>
                <a:cs typeface="Open Sans"/>
                <a:sym typeface="Open Sans"/>
              </a:rPr>
              <a:t>Sea Level Rise Scenarios and Effects on the Biscayne Aquifer</a:t>
            </a:r>
          </a:p>
          <a:p>
            <a:pPr marL="457200" indent="-457200" algn="l">
              <a:lnSpc>
                <a:spcPts val="4199"/>
              </a:lnSpc>
              <a:buFont typeface="Wingdings" panose="05000000000000000000" pitchFamily="2" charset="2"/>
              <a:buChar char="ü"/>
            </a:pPr>
            <a:r>
              <a:rPr lang="en-US" sz="2799" b="1" dirty="0">
                <a:solidFill>
                  <a:srgbClr val="275E9F"/>
                </a:solidFill>
                <a:latin typeface="Open Sans"/>
                <a:ea typeface="Open Sans"/>
                <a:cs typeface="Open Sans"/>
                <a:sym typeface="Open Sans"/>
              </a:rPr>
              <a:t>PFAS Treatment Alternatives</a:t>
            </a:r>
          </a:p>
          <a:p>
            <a:pPr marL="457200" indent="-457200" algn="l">
              <a:lnSpc>
                <a:spcPts val="4199"/>
              </a:lnSpc>
              <a:buFont typeface="Wingdings" panose="05000000000000000000" pitchFamily="2" charset="2"/>
              <a:buChar char="ü"/>
            </a:pPr>
            <a:r>
              <a:rPr lang="en-US" sz="2799" b="1" dirty="0">
                <a:solidFill>
                  <a:srgbClr val="275E9F"/>
                </a:solidFill>
                <a:latin typeface="Open Sans"/>
                <a:ea typeface="Open Sans"/>
                <a:cs typeface="Open Sans"/>
                <a:sym typeface="Open Sans"/>
              </a:rPr>
              <a:t>Reuse and Water Loss and Water Conservation</a:t>
            </a:r>
          </a:p>
          <a:p>
            <a:pPr marL="457200" indent="-457200" algn="l">
              <a:lnSpc>
                <a:spcPts val="4199"/>
              </a:lnSpc>
              <a:buFont typeface="Wingdings" panose="05000000000000000000" pitchFamily="2" charset="2"/>
              <a:buChar char="ü"/>
            </a:pPr>
            <a:r>
              <a:rPr lang="en-US" sz="2799" b="1" dirty="0">
                <a:solidFill>
                  <a:srgbClr val="275E9F"/>
                </a:solidFill>
                <a:latin typeface="Open Sans"/>
                <a:ea typeface="Open Sans"/>
                <a:cs typeface="Open Sans"/>
                <a:sym typeface="Open Sans"/>
              </a:rPr>
              <a:t>Wastewater and Water Treatment Technologies and Projects</a:t>
            </a:r>
          </a:p>
          <a:p>
            <a:pPr marL="457200" indent="-457200" algn="l">
              <a:lnSpc>
                <a:spcPts val="4199"/>
              </a:lnSpc>
              <a:buFont typeface="Wingdings" panose="05000000000000000000" pitchFamily="2" charset="2"/>
              <a:buChar char="ü"/>
            </a:pPr>
            <a:r>
              <a:rPr lang="en-US" sz="2799" b="1" dirty="0">
                <a:solidFill>
                  <a:srgbClr val="275E9F"/>
                </a:solidFill>
                <a:latin typeface="Open Sans"/>
                <a:ea typeface="Open Sans"/>
                <a:cs typeface="Open Sans"/>
                <a:sym typeface="Open Sans"/>
              </a:rPr>
              <a:t>Biosolids Trends</a:t>
            </a:r>
          </a:p>
          <a:p>
            <a:pPr marL="457200" indent="-457200" algn="l">
              <a:lnSpc>
                <a:spcPts val="4199"/>
              </a:lnSpc>
              <a:buFont typeface="Wingdings" panose="05000000000000000000" pitchFamily="2" charset="2"/>
              <a:buChar char="ü"/>
            </a:pPr>
            <a:r>
              <a:rPr lang="en-US" sz="2799" b="1" dirty="0">
                <a:solidFill>
                  <a:srgbClr val="275E9F"/>
                </a:solidFill>
                <a:latin typeface="Open Sans"/>
                <a:ea typeface="Open Sans"/>
                <a:cs typeface="Open Sans"/>
                <a:sym typeface="Open Sans"/>
              </a:rPr>
              <a:t>Media Training</a:t>
            </a:r>
          </a:p>
          <a:p>
            <a:pPr marL="457200" indent="-457200" algn="l">
              <a:lnSpc>
                <a:spcPts val="4199"/>
              </a:lnSpc>
              <a:buFont typeface="Wingdings" panose="05000000000000000000" pitchFamily="2" charset="2"/>
              <a:buChar char="ü"/>
            </a:pPr>
            <a:r>
              <a:rPr lang="en-US" sz="2799" b="1" dirty="0">
                <a:solidFill>
                  <a:srgbClr val="275E9F"/>
                </a:solidFill>
                <a:latin typeface="Open Sans"/>
                <a:ea typeface="Open Sans"/>
                <a:cs typeface="Open Sans"/>
                <a:sym typeface="Open Sans"/>
              </a:rPr>
              <a:t>Operators without Borders</a:t>
            </a:r>
          </a:p>
          <a:p>
            <a:pPr marL="457200" indent="-457200" algn="l">
              <a:lnSpc>
                <a:spcPts val="4199"/>
              </a:lnSpc>
              <a:buFont typeface="Wingdings" panose="05000000000000000000" pitchFamily="2" charset="2"/>
              <a:buChar char="ü"/>
            </a:pPr>
            <a:r>
              <a:rPr lang="en-US" sz="2799" b="1" dirty="0">
                <a:solidFill>
                  <a:srgbClr val="275E9F"/>
                </a:solidFill>
                <a:latin typeface="Open Sans"/>
                <a:ea typeface="Open Sans"/>
                <a:cs typeface="Open Sans"/>
                <a:sym typeface="Open Sans"/>
              </a:rPr>
              <a:t>Project Delivery Methods</a:t>
            </a:r>
          </a:p>
          <a:p>
            <a:pPr marL="457200" indent="-457200" algn="l">
              <a:lnSpc>
                <a:spcPts val="4199"/>
              </a:lnSpc>
              <a:buFont typeface="Wingdings" panose="05000000000000000000" pitchFamily="2" charset="2"/>
              <a:buChar char="ü"/>
            </a:pPr>
            <a:r>
              <a:rPr lang="en-US" sz="2799" b="1" dirty="0">
                <a:solidFill>
                  <a:srgbClr val="275E9F"/>
                </a:solidFill>
                <a:latin typeface="Open Sans"/>
                <a:ea typeface="Open Sans"/>
                <a:cs typeface="Open Sans"/>
                <a:sym typeface="Open Sans"/>
              </a:rPr>
              <a:t>AI and Incorporation into Utilities Management</a:t>
            </a: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275E9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0200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CA4718-0069-7C56-5C36-F8B7D030C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5FBE655-E8D2-5C37-2F20-A46DD481E7D6}"/>
              </a:ext>
            </a:extLst>
          </p:cNvPr>
          <p:cNvGrpSpPr/>
          <p:nvPr/>
        </p:nvGrpSpPr>
        <p:grpSpPr>
          <a:xfrm>
            <a:off x="0" y="9139750"/>
            <a:ext cx="18287981" cy="1186200"/>
            <a:chOff x="0" y="0"/>
            <a:chExt cx="24684000" cy="1581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10F20D8-FE12-C3E5-FA51-ADEA33E6FEA1}"/>
                </a:ext>
              </a:extLst>
            </p:cNvPr>
            <p:cNvSpPr/>
            <p:nvPr/>
          </p:nvSpPr>
          <p:spPr>
            <a:xfrm>
              <a:off x="0" y="0"/>
              <a:ext cx="24683974" cy="1581658"/>
            </a:xfrm>
            <a:custGeom>
              <a:avLst/>
              <a:gdLst/>
              <a:ahLst/>
              <a:cxnLst/>
              <a:rect l="l" t="t" r="r" b="b"/>
              <a:pathLst>
                <a:path w="24683974" h="1581658">
                  <a:moveTo>
                    <a:pt x="0" y="0"/>
                  </a:moveTo>
                  <a:lnTo>
                    <a:pt x="24683974" y="0"/>
                  </a:lnTo>
                  <a:lnTo>
                    <a:pt x="24683974" y="1581658"/>
                  </a:lnTo>
                  <a:lnTo>
                    <a:pt x="0" y="1581658"/>
                  </a:lnTo>
                  <a:close/>
                </a:path>
              </a:pathLst>
            </a:custGeom>
            <a:gradFill rotWithShape="1">
              <a:gsLst>
                <a:gs pos="0">
                  <a:srgbClr val="264197">
                    <a:alpha val="100000"/>
                  </a:srgbClr>
                </a:gs>
                <a:gs pos="16667">
                  <a:srgbClr val="1F4A9D">
                    <a:alpha val="100000"/>
                  </a:srgbClr>
                </a:gs>
                <a:gs pos="33333">
                  <a:srgbClr val="2365AE">
                    <a:alpha val="100000"/>
                  </a:srgbClr>
                </a:gs>
                <a:gs pos="50000">
                  <a:srgbClr val="166CB3">
                    <a:alpha val="100000"/>
                  </a:srgbClr>
                </a:gs>
                <a:gs pos="66667">
                  <a:srgbClr val="1D85C4">
                    <a:alpha val="100000"/>
                  </a:srgbClr>
                </a:gs>
                <a:gs pos="83333">
                  <a:srgbClr val="1A99D2">
                    <a:alpha val="100000"/>
                  </a:srgbClr>
                </a:gs>
                <a:gs pos="100000">
                  <a:srgbClr val="179C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62395BD-7A2D-7F85-AF3A-A0B0B7C8BCA6}"/>
              </a:ext>
            </a:extLst>
          </p:cNvPr>
          <p:cNvGrpSpPr/>
          <p:nvPr/>
        </p:nvGrpSpPr>
        <p:grpSpPr>
          <a:xfrm>
            <a:off x="0" y="0"/>
            <a:ext cx="18288000" cy="1280145"/>
            <a:chOff x="0" y="0"/>
            <a:chExt cx="24684000" cy="17278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95EB389-3D62-DAB8-C7DA-0C50AAD4CDAF}"/>
                </a:ext>
              </a:extLst>
            </p:cNvPr>
            <p:cNvSpPr/>
            <p:nvPr/>
          </p:nvSpPr>
          <p:spPr>
            <a:xfrm>
              <a:off x="0" y="0"/>
              <a:ext cx="24683974" cy="1727918"/>
            </a:xfrm>
            <a:custGeom>
              <a:avLst/>
              <a:gdLst/>
              <a:ahLst/>
              <a:cxnLst/>
              <a:rect l="l" t="t" r="r" b="b"/>
              <a:pathLst>
                <a:path w="24683974" h="1727918">
                  <a:moveTo>
                    <a:pt x="0" y="0"/>
                  </a:moveTo>
                  <a:lnTo>
                    <a:pt x="24683974" y="0"/>
                  </a:lnTo>
                  <a:lnTo>
                    <a:pt x="24683974" y="1727918"/>
                  </a:lnTo>
                  <a:lnTo>
                    <a:pt x="0" y="1727918"/>
                  </a:lnTo>
                  <a:close/>
                </a:path>
              </a:pathLst>
            </a:custGeom>
            <a:gradFill rotWithShape="1">
              <a:gsLst>
                <a:gs pos="0">
                  <a:srgbClr val="264197">
                    <a:alpha val="100000"/>
                  </a:srgbClr>
                </a:gs>
                <a:gs pos="16667">
                  <a:srgbClr val="1F4A9D">
                    <a:alpha val="100000"/>
                  </a:srgbClr>
                </a:gs>
                <a:gs pos="33333">
                  <a:srgbClr val="2365AE">
                    <a:alpha val="100000"/>
                  </a:srgbClr>
                </a:gs>
                <a:gs pos="50000">
                  <a:srgbClr val="166CB3">
                    <a:alpha val="100000"/>
                  </a:srgbClr>
                </a:gs>
                <a:gs pos="66667">
                  <a:srgbClr val="1D85C4">
                    <a:alpha val="100000"/>
                  </a:srgbClr>
                </a:gs>
                <a:gs pos="83333">
                  <a:srgbClr val="1A99D2">
                    <a:alpha val="100000"/>
                  </a:srgbClr>
                </a:gs>
                <a:gs pos="100000">
                  <a:srgbClr val="179C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6F021EDC-80B4-5238-87CE-C36EEA23BFBF}"/>
              </a:ext>
            </a:extLst>
          </p:cNvPr>
          <p:cNvSpPr txBox="1"/>
          <p:nvPr/>
        </p:nvSpPr>
        <p:spPr>
          <a:xfrm>
            <a:off x="1528925" y="89520"/>
            <a:ext cx="15234150" cy="884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6399" b="1" dirty="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rPr>
              <a:t>Notable Actions in the Past Year</a:t>
            </a:r>
            <a:endParaRPr lang="en-US" sz="6399" b="1" u="none" strike="noStrike" dirty="0">
              <a:solidFill>
                <a:srgbClr val="FFFFFF"/>
              </a:solidFill>
              <a:latin typeface="Futura Bold"/>
              <a:ea typeface="Futura Bold"/>
              <a:cs typeface="Futura Bold"/>
              <a:sym typeface="Futura Bold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57A617A-9333-EC0C-1453-2D694E88CD76}"/>
              </a:ext>
            </a:extLst>
          </p:cNvPr>
          <p:cNvSpPr txBox="1"/>
          <p:nvPr/>
        </p:nvSpPr>
        <p:spPr>
          <a:xfrm>
            <a:off x="990600" y="1866900"/>
            <a:ext cx="16649700" cy="8252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Continued engagement with our legal team to bring up to date regulatory and legislative items to members.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Continued Discussion regarding directional drilling causing damages to underground utilities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Continued to bring relevant and applicable presentations and discussions to the members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Continued Media Relations and Communication training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Continued keeping our members informed by networking, in-person meetings, calendar of relevant conferences, workshops and events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8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US" sz="28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lnSpc>
                <a:spcPts val="4199"/>
              </a:lnSpc>
            </a:pPr>
            <a:endParaRPr lang="en-US" sz="2799" dirty="0">
              <a:solidFill>
                <a:srgbClr val="275E9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1667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D85B6E-63AA-52FD-A0B3-1E565C150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45E399-B625-ACA6-5B43-AD92007E49F1}"/>
              </a:ext>
            </a:extLst>
          </p:cNvPr>
          <p:cNvGrpSpPr/>
          <p:nvPr/>
        </p:nvGrpSpPr>
        <p:grpSpPr>
          <a:xfrm>
            <a:off x="-112500" y="9139750"/>
            <a:ext cx="18513000" cy="1186200"/>
            <a:chOff x="0" y="0"/>
            <a:chExt cx="24684000" cy="15816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56F0A97-086A-6B24-ABFD-83DCA50E4332}"/>
                </a:ext>
              </a:extLst>
            </p:cNvPr>
            <p:cNvSpPr/>
            <p:nvPr/>
          </p:nvSpPr>
          <p:spPr>
            <a:xfrm>
              <a:off x="0" y="0"/>
              <a:ext cx="24683974" cy="1581658"/>
            </a:xfrm>
            <a:custGeom>
              <a:avLst/>
              <a:gdLst/>
              <a:ahLst/>
              <a:cxnLst/>
              <a:rect l="l" t="t" r="r" b="b"/>
              <a:pathLst>
                <a:path w="24683974" h="1581658">
                  <a:moveTo>
                    <a:pt x="0" y="0"/>
                  </a:moveTo>
                  <a:lnTo>
                    <a:pt x="24683974" y="0"/>
                  </a:lnTo>
                  <a:lnTo>
                    <a:pt x="24683974" y="1581658"/>
                  </a:lnTo>
                  <a:lnTo>
                    <a:pt x="0" y="1581658"/>
                  </a:lnTo>
                  <a:close/>
                </a:path>
              </a:pathLst>
            </a:custGeom>
            <a:gradFill rotWithShape="1">
              <a:gsLst>
                <a:gs pos="0">
                  <a:srgbClr val="264197">
                    <a:alpha val="100000"/>
                  </a:srgbClr>
                </a:gs>
                <a:gs pos="16667">
                  <a:srgbClr val="1F4A9D">
                    <a:alpha val="100000"/>
                  </a:srgbClr>
                </a:gs>
                <a:gs pos="33333">
                  <a:srgbClr val="2365AE">
                    <a:alpha val="100000"/>
                  </a:srgbClr>
                </a:gs>
                <a:gs pos="50000">
                  <a:srgbClr val="166CB3">
                    <a:alpha val="100000"/>
                  </a:srgbClr>
                </a:gs>
                <a:gs pos="66667">
                  <a:srgbClr val="1D85C4">
                    <a:alpha val="100000"/>
                  </a:srgbClr>
                </a:gs>
                <a:gs pos="83333">
                  <a:srgbClr val="1A99D2">
                    <a:alpha val="100000"/>
                  </a:srgbClr>
                </a:gs>
                <a:gs pos="100000">
                  <a:srgbClr val="179C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DE2CD4E-3D1D-CB40-D69F-1ADDC36DBCFE}"/>
              </a:ext>
            </a:extLst>
          </p:cNvPr>
          <p:cNvGrpSpPr/>
          <p:nvPr/>
        </p:nvGrpSpPr>
        <p:grpSpPr>
          <a:xfrm>
            <a:off x="0" y="0"/>
            <a:ext cx="18288000" cy="1280145"/>
            <a:chOff x="0" y="0"/>
            <a:chExt cx="24684000" cy="17278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7FCBC1D-5F01-5540-7177-AC042313818D}"/>
                </a:ext>
              </a:extLst>
            </p:cNvPr>
            <p:cNvSpPr/>
            <p:nvPr/>
          </p:nvSpPr>
          <p:spPr>
            <a:xfrm>
              <a:off x="0" y="0"/>
              <a:ext cx="24683974" cy="1727918"/>
            </a:xfrm>
            <a:custGeom>
              <a:avLst/>
              <a:gdLst/>
              <a:ahLst/>
              <a:cxnLst/>
              <a:rect l="l" t="t" r="r" b="b"/>
              <a:pathLst>
                <a:path w="24683974" h="1727918">
                  <a:moveTo>
                    <a:pt x="0" y="0"/>
                  </a:moveTo>
                  <a:lnTo>
                    <a:pt x="24683974" y="0"/>
                  </a:lnTo>
                  <a:lnTo>
                    <a:pt x="24683974" y="1727918"/>
                  </a:lnTo>
                  <a:lnTo>
                    <a:pt x="0" y="1727918"/>
                  </a:lnTo>
                  <a:close/>
                </a:path>
              </a:pathLst>
            </a:custGeom>
            <a:gradFill rotWithShape="1">
              <a:gsLst>
                <a:gs pos="0">
                  <a:srgbClr val="264197">
                    <a:alpha val="100000"/>
                  </a:srgbClr>
                </a:gs>
                <a:gs pos="16667">
                  <a:srgbClr val="1F4A9D">
                    <a:alpha val="100000"/>
                  </a:srgbClr>
                </a:gs>
                <a:gs pos="33333">
                  <a:srgbClr val="2365AE">
                    <a:alpha val="100000"/>
                  </a:srgbClr>
                </a:gs>
                <a:gs pos="50000">
                  <a:srgbClr val="166CB3">
                    <a:alpha val="100000"/>
                  </a:srgbClr>
                </a:gs>
                <a:gs pos="66667">
                  <a:srgbClr val="1D85C4">
                    <a:alpha val="100000"/>
                  </a:srgbClr>
                </a:gs>
                <a:gs pos="83333">
                  <a:srgbClr val="1A99D2">
                    <a:alpha val="100000"/>
                  </a:srgbClr>
                </a:gs>
                <a:gs pos="100000">
                  <a:srgbClr val="179C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D3674CF5-5471-E613-3CE7-06473BA770EB}"/>
              </a:ext>
            </a:extLst>
          </p:cNvPr>
          <p:cNvSpPr txBox="1"/>
          <p:nvPr/>
        </p:nvSpPr>
        <p:spPr>
          <a:xfrm>
            <a:off x="1528925" y="89520"/>
            <a:ext cx="15234150" cy="884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79"/>
              </a:lnSpc>
              <a:spcBef>
                <a:spcPct val="0"/>
              </a:spcBef>
            </a:pPr>
            <a:r>
              <a:rPr lang="en-US" sz="6399" b="1" u="none" strike="noStrike" dirty="0">
                <a:solidFill>
                  <a:srgbClr val="FFFFFF"/>
                </a:solidFill>
                <a:latin typeface="Futura Bold"/>
                <a:ea typeface="Futura Bold"/>
                <a:cs typeface="Futura Bold"/>
                <a:sym typeface="Futura Bold"/>
              </a:rPr>
              <a:t>SEFLUC Helping Others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FB3FCB0F-15AB-9BBB-41D4-D03A70F08398}"/>
              </a:ext>
            </a:extLst>
          </p:cNvPr>
          <p:cNvSpPr txBox="1"/>
          <p:nvPr/>
        </p:nvSpPr>
        <p:spPr>
          <a:xfrm>
            <a:off x="2514600" y="2933700"/>
            <a:ext cx="14973300" cy="272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4000" dirty="0">
                <a:solidFill>
                  <a:schemeClr val="tx2"/>
                </a:solidFill>
                <a:latin typeface="Canva Sans Bold" panose="020B0604020202020204" charset="0"/>
              </a:rPr>
              <a:t>Water for People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4000" dirty="0">
                <a:solidFill>
                  <a:schemeClr val="tx2"/>
                </a:solidFill>
                <a:latin typeface="Canva Sans Bold" panose="020B0604020202020204" charset="0"/>
              </a:rPr>
              <a:t>Engineers Without Borders-Florida Professional Chapter</a:t>
            </a:r>
          </a:p>
          <a:p>
            <a:pPr marL="571500" indent="-5715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4000" dirty="0">
                <a:solidFill>
                  <a:schemeClr val="tx2"/>
                </a:solidFill>
                <a:latin typeface="Canva Sans Bold" panose="020B0604020202020204" charset="0"/>
              </a:rPr>
              <a:t>Water Equation</a:t>
            </a: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275E9F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  <p:extLst>
      <p:ext uri="{BB962C8B-B14F-4D97-AF65-F5344CB8AC3E}">
        <p14:creationId xmlns:p14="http://schemas.microsoft.com/office/powerpoint/2010/main" val="404853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24800" y="604124"/>
            <a:ext cx="10042061" cy="9109384"/>
            <a:chOff x="0" y="0"/>
            <a:chExt cx="12625775" cy="113998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25762" cy="11399941"/>
            </a:xfrm>
            <a:custGeom>
              <a:avLst/>
              <a:gdLst/>
              <a:ahLst/>
              <a:cxnLst/>
              <a:rect l="l" t="t" r="r" b="b"/>
              <a:pathLst>
                <a:path w="12625762" h="11399941">
                  <a:moveTo>
                    <a:pt x="0" y="0"/>
                  </a:moveTo>
                  <a:lnTo>
                    <a:pt x="12625762" y="0"/>
                  </a:lnTo>
                  <a:lnTo>
                    <a:pt x="12625762" y="11399941"/>
                  </a:lnTo>
                  <a:lnTo>
                    <a:pt x="0" y="11399941"/>
                  </a:lnTo>
                  <a:close/>
                </a:path>
              </a:pathLst>
            </a:custGeom>
            <a:gradFill rotWithShape="1">
              <a:gsLst>
                <a:gs pos="0">
                  <a:srgbClr val="264197">
                    <a:alpha val="100000"/>
                  </a:srgbClr>
                </a:gs>
                <a:gs pos="16667">
                  <a:srgbClr val="1F4A9D">
                    <a:alpha val="100000"/>
                  </a:srgbClr>
                </a:gs>
                <a:gs pos="33333">
                  <a:srgbClr val="2365AE">
                    <a:alpha val="100000"/>
                  </a:srgbClr>
                </a:gs>
                <a:gs pos="50000">
                  <a:srgbClr val="166CB3">
                    <a:alpha val="100000"/>
                  </a:srgbClr>
                </a:gs>
                <a:gs pos="66667">
                  <a:srgbClr val="1D85C4">
                    <a:alpha val="100000"/>
                  </a:srgbClr>
                </a:gs>
                <a:gs pos="83333">
                  <a:srgbClr val="1A99D2">
                    <a:alpha val="100000"/>
                  </a:srgbClr>
                </a:gs>
                <a:gs pos="100000">
                  <a:srgbClr val="179CD4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utoShape 4"/>
          <p:cNvSpPr/>
          <p:nvPr/>
        </p:nvSpPr>
        <p:spPr>
          <a:xfrm rot="3265">
            <a:off x="-417330" y="594600"/>
            <a:ext cx="20054859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328750" y="1257300"/>
            <a:ext cx="9234150" cy="5728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36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Thanks for your support and keep looking for ways to help each other.</a:t>
            </a:r>
          </a:p>
          <a:p>
            <a:pPr algn="ctr">
              <a:lnSpc>
                <a:spcPct val="250000"/>
              </a:lnSpc>
            </a:pPr>
            <a:endParaRPr lang="en-US" sz="36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ct val="150000"/>
              </a:lnSpc>
            </a:pPr>
            <a:r>
              <a:rPr lang="en-US" sz="3600" b="1" i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“We can’t help everyone , but everyone can help someone” - </a:t>
            </a:r>
            <a:r>
              <a:rPr lang="en-US" sz="36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Ronald Reagan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0E0654-C7CE-0000-7FE5-0262BBFD8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5" y="604124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654</Words>
  <Application>Microsoft Office PowerPoint</Application>
  <PresentationFormat>Custom</PresentationFormat>
  <Paragraphs>79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Wingdings</vt:lpstr>
      <vt:lpstr>Canva Sans Bold</vt:lpstr>
      <vt:lpstr>Canva Sans</vt:lpstr>
      <vt:lpstr>Courier New</vt:lpstr>
      <vt:lpstr>Arial</vt:lpstr>
      <vt:lpstr>Open Sans Bold</vt:lpstr>
      <vt:lpstr>Futura Bold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WASD Powerpoint Template</dc:title>
  <dc:creator>Flores, Rebekah (WASD)</dc:creator>
  <cp:lastModifiedBy>Mills, Kara</cp:lastModifiedBy>
  <cp:revision>5</cp:revision>
  <dcterms:created xsi:type="dcterms:W3CDTF">2006-08-16T00:00:00Z</dcterms:created>
  <dcterms:modified xsi:type="dcterms:W3CDTF">2026-04-13T16:56:35Z</dcterms:modified>
  <dc:identifier>DAHGSpwOONQ</dc:identifier>
</cp:coreProperties>
</file>