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1" r:id="rId5"/>
    <p:sldId id="298" r:id="rId6"/>
    <p:sldId id="275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3" r:id="rId16"/>
    <p:sldId id="299" r:id="rId17"/>
    <p:sldId id="279" r:id="rId18"/>
    <p:sldId id="280" r:id="rId19"/>
    <p:sldId id="282" r:id="rId20"/>
    <p:sldId id="283" r:id="rId21"/>
    <p:sldId id="285" r:id="rId22"/>
    <p:sldId id="286" r:id="rId23"/>
    <p:sldId id="287" r:id="rId24"/>
    <p:sldId id="288" r:id="rId25"/>
    <p:sldId id="289" r:id="rId26"/>
    <p:sldId id="284" r:id="rId27"/>
    <p:sldId id="295" r:id="rId28"/>
    <p:sldId id="300" r:id="rId29"/>
    <p:sldId id="297" r:id="rId3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4660"/>
  </p:normalViewPr>
  <p:slideViewPr>
    <p:cSldViewPr snapToGrid="0">
      <p:cViewPr varScale="1">
        <p:scale>
          <a:sx n="68" d="100"/>
          <a:sy n="68" d="100"/>
        </p:scale>
        <p:origin x="92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A88C5-94A2-4A22-9F2C-6DC71289FC6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CA222-EA37-450F-9F1C-DC5B24000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2211184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4573372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E4686C-13F9-D986-1E98-43C90A613992}"/>
              </a:ext>
            </a:extLst>
          </p:cNvPr>
          <p:cNvSpPr/>
          <p:nvPr/>
        </p:nvSpPr>
        <p:spPr>
          <a:xfrm>
            <a:off x="6742495" y="2057400"/>
            <a:ext cx="2057400" cy="38862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37795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EFAE8-0EF0-5A95-4183-006DA6E8D38B}"/>
              </a:ext>
            </a:extLst>
          </p:cNvPr>
          <p:cNvSpPr/>
          <p:nvPr/>
        </p:nvSpPr>
        <p:spPr>
          <a:xfrm>
            <a:off x="-3367" y="2057400"/>
            <a:ext cx="1490472" cy="38862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logo&#10;&#10;AI-generated content may be incorrect." hidden="1">
            <a:extLst>
              <a:ext uri="{FF2B5EF4-FFF2-40B4-BE49-F238E27FC236}">
                <a16:creationId xmlns:a16="http://schemas.microsoft.com/office/drawing/2014/main" id="{086B799E-59DE-23F5-0256-621D469F40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18" y="6191250"/>
            <a:ext cx="4315491" cy="6286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984CD7-4540-BC8A-53A2-3D215BF8DBB9}"/>
              </a:ext>
            </a:extLst>
          </p:cNvPr>
          <p:cNvGrpSpPr>
            <a:grpSpLocks noChangeAspect="1"/>
          </p:cNvGrpSpPr>
          <p:nvPr/>
        </p:nvGrpSpPr>
        <p:grpSpPr>
          <a:xfrm>
            <a:off x="7717393" y="6191250"/>
            <a:ext cx="4413075" cy="630936"/>
            <a:chOff x="297105" y="2362677"/>
            <a:chExt cx="11630485" cy="1662807"/>
          </a:xfrm>
          <a:effectLst/>
        </p:grpSpPr>
        <p:grpSp>
          <p:nvGrpSpPr>
            <p:cNvPr id="8" name="GMA top">
              <a:extLst>
                <a:ext uri="{FF2B5EF4-FFF2-40B4-BE49-F238E27FC236}">
                  <a16:creationId xmlns:a16="http://schemas.microsoft.com/office/drawing/2014/main" id="{C2EC2E6F-D2C0-8BCA-9FEA-B0AADDE03CA9}"/>
                </a:ext>
              </a:extLst>
            </p:cNvPr>
            <p:cNvGrpSpPr/>
            <p:nvPr/>
          </p:nvGrpSpPr>
          <p:grpSpPr>
            <a:xfrm>
              <a:off x="453460" y="2362677"/>
              <a:ext cx="5782750" cy="1119782"/>
              <a:chOff x="453460" y="4405002"/>
              <a:chExt cx="5782750" cy="1119782"/>
            </a:xfrm>
            <a:solidFill>
              <a:srgbClr val="3BCCFF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194A7EE-96B8-7339-8632-8ADE0CD0D589}"/>
                  </a:ext>
                </a:extLst>
              </p:cNvPr>
              <p:cNvSpPr/>
              <p:nvPr/>
            </p:nvSpPr>
            <p:spPr>
              <a:xfrm flipH="1" flipV="1">
                <a:off x="453460" y="4405002"/>
                <a:ext cx="1520175" cy="328356"/>
              </a:xfrm>
              <a:custGeom>
                <a:avLst/>
                <a:gdLst/>
                <a:ahLst/>
                <a:cxnLst/>
                <a:rect l="l" t="t" r="r" b="b"/>
                <a:pathLst>
                  <a:path w="1520175" h="328356">
                    <a:moveTo>
                      <a:pt x="781255" y="328356"/>
                    </a:moveTo>
                    <a:cubicBezTo>
                      <a:pt x="651749" y="328356"/>
                      <a:pt x="517669" y="309528"/>
                      <a:pt x="379014" y="271873"/>
                    </a:cubicBezTo>
                    <a:cubicBezTo>
                      <a:pt x="240359" y="234218"/>
                      <a:pt x="114021" y="181254"/>
                      <a:pt x="0" y="112983"/>
                    </a:cubicBezTo>
                    <a:lnTo>
                      <a:pt x="54945" y="35622"/>
                    </a:lnTo>
                    <a:lnTo>
                      <a:pt x="279927" y="68683"/>
                    </a:lnTo>
                    <a:cubicBezTo>
                      <a:pt x="600233" y="104861"/>
                      <a:pt x="951662" y="99703"/>
                      <a:pt x="1368392" y="30142"/>
                    </a:cubicBezTo>
                    <a:lnTo>
                      <a:pt x="1520175" y="0"/>
                    </a:lnTo>
                    <a:lnTo>
                      <a:pt x="1509854" y="15722"/>
                    </a:lnTo>
                    <a:cubicBezTo>
                      <a:pt x="1444398" y="100974"/>
                      <a:pt x="1361125" y="169993"/>
                      <a:pt x="1260037" y="222781"/>
                    </a:cubicBezTo>
                    <a:cubicBezTo>
                      <a:pt x="1125253" y="293164"/>
                      <a:pt x="965659" y="328356"/>
                      <a:pt x="781255" y="3283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CC2F5B2-7544-EDF6-D03D-7C45AD650FF2}"/>
                  </a:ext>
                </a:extLst>
              </p:cNvPr>
              <p:cNvSpPr/>
              <p:nvPr/>
            </p:nvSpPr>
            <p:spPr>
              <a:xfrm flipH="1" flipV="1">
                <a:off x="2188241" y="4430341"/>
                <a:ext cx="1967917" cy="946599"/>
              </a:xfrm>
              <a:custGeom>
                <a:avLst/>
                <a:gdLst/>
                <a:ahLst/>
                <a:cxnLst/>
                <a:rect l="l" t="t" r="r" b="b"/>
                <a:pathLst>
                  <a:path w="1967917" h="946599">
                    <a:moveTo>
                      <a:pt x="1967917" y="946599"/>
                    </a:moveTo>
                    <a:lnTo>
                      <a:pt x="1275346" y="946599"/>
                    </a:lnTo>
                    <a:lnTo>
                      <a:pt x="983959" y="610870"/>
                    </a:lnTo>
                    <a:lnTo>
                      <a:pt x="691516" y="946599"/>
                    </a:lnTo>
                    <a:lnTo>
                      <a:pt x="0" y="946599"/>
                    </a:lnTo>
                    <a:lnTo>
                      <a:pt x="0" y="0"/>
                    </a:lnTo>
                    <a:lnTo>
                      <a:pt x="109610" y="26280"/>
                    </a:lnTo>
                    <a:cubicBezTo>
                      <a:pt x="771681" y="199001"/>
                      <a:pt x="1267368" y="421727"/>
                      <a:pt x="1779857" y="570840"/>
                    </a:cubicBezTo>
                    <a:lnTo>
                      <a:pt x="1967917" y="621033"/>
                    </a:lnTo>
                    <a:lnTo>
                      <a:pt x="1967917" y="9465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2A2FE2C-2A1A-399E-0BB2-616907697666}"/>
                  </a:ext>
                </a:extLst>
              </p:cNvPr>
              <p:cNvSpPr/>
              <p:nvPr/>
            </p:nvSpPr>
            <p:spPr>
              <a:xfrm flipH="1" flipV="1">
                <a:off x="4517770" y="4430341"/>
                <a:ext cx="1718440" cy="1094443"/>
              </a:xfrm>
              <a:custGeom>
                <a:avLst/>
                <a:gdLst/>
                <a:ahLst/>
                <a:cxnLst/>
                <a:rect l="l" t="t" r="r" b="b"/>
                <a:pathLst>
                  <a:path w="1718440" h="1094443">
                    <a:moveTo>
                      <a:pt x="1362920" y="1094443"/>
                    </a:moveTo>
                    <a:lnTo>
                      <a:pt x="346234" y="1094443"/>
                    </a:lnTo>
                    <a:lnTo>
                      <a:pt x="0" y="97548"/>
                    </a:lnTo>
                    <a:lnTo>
                      <a:pt x="74944" y="83393"/>
                    </a:lnTo>
                    <a:cubicBezTo>
                      <a:pt x="529006" y="3859"/>
                      <a:pt x="1017914" y="-39088"/>
                      <a:pt x="1597556" y="48447"/>
                    </a:cubicBezTo>
                    <a:lnTo>
                      <a:pt x="1718440" y="70816"/>
                    </a:lnTo>
                    <a:lnTo>
                      <a:pt x="1362920" y="1094443"/>
                    </a:lnTo>
                    <a:close/>
                    <a:moveTo>
                      <a:pt x="854049" y="535951"/>
                    </a:moveTo>
                    <a:lnTo>
                      <a:pt x="986018" y="135822"/>
                    </a:lnTo>
                    <a:lnTo>
                      <a:pt x="722081" y="135822"/>
                    </a:lnTo>
                    <a:lnTo>
                      <a:pt x="854049" y="5359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</p:grpSp>
        <p:grpSp>
          <p:nvGrpSpPr>
            <p:cNvPr id="10" name="water top">
              <a:extLst>
                <a:ext uri="{FF2B5EF4-FFF2-40B4-BE49-F238E27FC236}">
                  <a16:creationId xmlns:a16="http://schemas.microsoft.com/office/drawing/2014/main" id="{6002DB17-EC50-0B7C-F3FD-15A79F341F9A}"/>
                </a:ext>
              </a:extLst>
            </p:cNvPr>
            <p:cNvGrpSpPr/>
            <p:nvPr/>
          </p:nvGrpSpPr>
          <p:grpSpPr>
            <a:xfrm>
              <a:off x="6475871" y="2598111"/>
              <a:ext cx="5451719" cy="1162831"/>
              <a:chOff x="6475871" y="4640436"/>
              <a:chExt cx="5451719" cy="1162831"/>
            </a:xfrm>
            <a:solidFill>
              <a:srgbClr val="0070C0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B645762-E66F-11DA-0765-943D0D7BB647}"/>
                  </a:ext>
                </a:extLst>
              </p:cNvPr>
              <p:cNvSpPr/>
              <p:nvPr/>
            </p:nvSpPr>
            <p:spPr>
              <a:xfrm flipH="1" flipV="1">
                <a:off x="11300475" y="4941323"/>
                <a:ext cx="627115" cy="861944"/>
              </a:xfrm>
              <a:custGeom>
                <a:avLst/>
                <a:gdLst/>
                <a:ahLst/>
                <a:cxnLst/>
                <a:rect l="l" t="t" r="r" b="b"/>
                <a:pathLst>
                  <a:path w="627115" h="861944">
                    <a:moveTo>
                      <a:pt x="101352" y="861944"/>
                    </a:moveTo>
                    <a:cubicBezTo>
                      <a:pt x="57010" y="861944"/>
                      <a:pt x="23226" y="855257"/>
                      <a:pt x="0" y="841885"/>
                    </a:cubicBezTo>
                    <a:lnTo>
                      <a:pt x="0" y="609620"/>
                    </a:lnTo>
                    <a:cubicBezTo>
                      <a:pt x="29561" y="632846"/>
                      <a:pt x="72143" y="644459"/>
                      <a:pt x="127745" y="644459"/>
                    </a:cubicBezTo>
                    <a:cubicBezTo>
                      <a:pt x="200241" y="644459"/>
                      <a:pt x="260770" y="611731"/>
                      <a:pt x="309334" y="546275"/>
                    </a:cubicBezTo>
                    <a:cubicBezTo>
                      <a:pt x="357899" y="480818"/>
                      <a:pt x="382181" y="391783"/>
                      <a:pt x="382181" y="279170"/>
                    </a:cubicBezTo>
                    <a:lnTo>
                      <a:pt x="382181" y="0"/>
                    </a:lnTo>
                    <a:lnTo>
                      <a:pt x="397579" y="1198"/>
                    </a:lnTo>
                    <a:cubicBezTo>
                      <a:pt x="458789" y="7140"/>
                      <a:pt x="524441" y="15724"/>
                      <a:pt x="593960" y="26529"/>
                    </a:cubicBezTo>
                    <a:lnTo>
                      <a:pt x="627115" y="32367"/>
                    </a:lnTo>
                    <a:lnTo>
                      <a:pt x="627115" y="842940"/>
                    </a:lnTo>
                    <a:lnTo>
                      <a:pt x="382181" y="842940"/>
                    </a:lnTo>
                    <a:lnTo>
                      <a:pt x="382181" y="620177"/>
                    </a:lnTo>
                    <a:lnTo>
                      <a:pt x="377958" y="620177"/>
                    </a:lnTo>
                    <a:cubicBezTo>
                      <a:pt x="354028" y="696191"/>
                      <a:pt x="317252" y="755489"/>
                      <a:pt x="267632" y="798071"/>
                    </a:cubicBezTo>
                    <a:cubicBezTo>
                      <a:pt x="218012" y="840653"/>
                      <a:pt x="162585" y="861944"/>
                      <a:pt x="101352" y="8619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E0BE63D-4F2A-F76F-2F7A-6936CB97CEB1}"/>
                  </a:ext>
                </a:extLst>
              </p:cNvPr>
              <p:cNvSpPr/>
              <p:nvPr/>
            </p:nvSpPr>
            <p:spPr>
              <a:xfrm flipH="1" flipV="1">
                <a:off x="9262403" y="4640436"/>
                <a:ext cx="684126" cy="769889"/>
              </a:xfrm>
              <a:custGeom>
                <a:avLst/>
                <a:gdLst/>
                <a:ahLst/>
                <a:cxnLst/>
                <a:rect l="l" t="t" r="r" b="b"/>
                <a:pathLst>
                  <a:path w="684126" h="769889">
                    <a:moveTo>
                      <a:pt x="258659" y="769889"/>
                    </a:moveTo>
                    <a:lnTo>
                      <a:pt x="258659" y="449997"/>
                    </a:lnTo>
                    <a:lnTo>
                      <a:pt x="0" y="449997"/>
                    </a:lnTo>
                    <a:lnTo>
                      <a:pt x="0" y="257851"/>
                    </a:lnTo>
                    <a:lnTo>
                      <a:pt x="258659" y="257851"/>
                    </a:lnTo>
                    <a:lnTo>
                      <a:pt x="258659" y="0"/>
                    </a:lnTo>
                    <a:lnTo>
                      <a:pt x="503593" y="54555"/>
                    </a:lnTo>
                    <a:lnTo>
                      <a:pt x="503593" y="257851"/>
                    </a:lnTo>
                    <a:lnTo>
                      <a:pt x="684126" y="257851"/>
                    </a:lnTo>
                    <a:lnTo>
                      <a:pt x="684126" y="449997"/>
                    </a:lnTo>
                    <a:lnTo>
                      <a:pt x="503593" y="449997"/>
                    </a:lnTo>
                    <a:lnTo>
                      <a:pt x="503593" y="700210"/>
                    </a:lnTo>
                    <a:lnTo>
                      <a:pt x="258659" y="769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BB3772C-639B-70E0-12AE-862344666D75}"/>
                  </a:ext>
                </a:extLst>
              </p:cNvPr>
              <p:cNvSpPr/>
              <p:nvPr/>
            </p:nvSpPr>
            <p:spPr>
              <a:xfrm flipH="1" flipV="1">
                <a:off x="8277813" y="4934989"/>
                <a:ext cx="800431" cy="343478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343478">
                    <a:moveTo>
                      <a:pt x="405581" y="343478"/>
                    </a:moveTo>
                    <a:cubicBezTo>
                      <a:pt x="166630" y="343478"/>
                      <a:pt x="32219" y="240554"/>
                      <a:pt x="2350" y="34704"/>
                    </a:cubicBezTo>
                    <a:lnTo>
                      <a:pt x="0" y="0"/>
                    </a:lnTo>
                    <a:lnTo>
                      <a:pt x="140390" y="27335"/>
                    </a:lnTo>
                    <a:lnTo>
                      <a:pt x="255055" y="46382"/>
                    </a:lnTo>
                    <a:lnTo>
                      <a:pt x="287337" y="103031"/>
                    </a:lnTo>
                    <a:cubicBezTo>
                      <a:pt x="323937" y="141567"/>
                      <a:pt x="378835" y="160834"/>
                      <a:pt x="452034" y="160834"/>
                    </a:cubicBezTo>
                    <a:cubicBezTo>
                      <a:pt x="516435" y="160834"/>
                      <a:pt x="577669" y="149749"/>
                      <a:pt x="635735" y="127578"/>
                    </a:cubicBezTo>
                    <a:lnTo>
                      <a:pt x="678919" y="106389"/>
                    </a:lnTo>
                    <a:lnTo>
                      <a:pt x="800431" y="115775"/>
                    </a:lnTo>
                    <a:lnTo>
                      <a:pt x="800431" y="242126"/>
                    </a:lnTo>
                    <a:cubicBezTo>
                      <a:pt x="686410" y="309694"/>
                      <a:pt x="554793" y="343478"/>
                      <a:pt x="405581" y="3434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A69DF78-77D7-4BB6-FFED-E25E17021C93}"/>
                  </a:ext>
                </a:extLst>
              </p:cNvPr>
              <p:cNvSpPr/>
              <p:nvPr/>
            </p:nvSpPr>
            <p:spPr>
              <a:xfrm flipH="1" flipV="1">
                <a:off x="10078526" y="4934989"/>
                <a:ext cx="984758" cy="632394"/>
              </a:xfrm>
              <a:custGeom>
                <a:avLst/>
                <a:gdLst/>
                <a:ahLst/>
                <a:cxnLst/>
                <a:rect l="l" t="t" r="r" b="b"/>
                <a:pathLst>
                  <a:path w="984758" h="632394">
                    <a:moveTo>
                      <a:pt x="464530" y="632394"/>
                    </a:moveTo>
                    <a:cubicBezTo>
                      <a:pt x="316725" y="632394"/>
                      <a:pt x="202353" y="584886"/>
                      <a:pt x="121411" y="489868"/>
                    </a:cubicBezTo>
                    <a:cubicBezTo>
                      <a:pt x="40471" y="394851"/>
                      <a:pt x="0" y="262882"/>
                      <a:pt x="0" y="93962"/>
                    </a:cubicBezTo>
                    <a:lnTo>
                      <a:pt x="0" y="0"/>
                    </a:lnTo>
                    <a:lnTo>
                      <a:pt x="712058" y="0"/>
                    </a:lnTo>
                    <a:lnTo>
                      <a:pt x="712510" y="107"/>
                    </a:lnTo>
                    <a:lnTo>
                      <a:pt x="984758" y="65588"/>
                    </a:lnTo>
                    <a:lnTo>
                      <a:pt x="975677" y="182612"/>
                    </a:lnTo>
                    <a:cubicBezTo>
                      <a:pt x="957004" y="297095"/>
                      <a:pt x="910320" y="394059"/>
                      <a:pt x="835626" y="473504"/>
                    </a:cubicBezTo>
                    <a:cubicBezTo>
                      <a:pt x="736034" y="579431"/>
                      <a:pt x="612335" y="632394"/>
                      <a:pt x="464530" y="632394"/>
                    </a:cubicBezTo>
                    <a:close/>
                    <a:moveTo>
                      <a:pt x="467697" y="451861"/>
                    </a:moveTo>
                    <a:cubicBezTo>
                      <a:pt x="538081" y="451861"/>
                      <a:pt x="597731" y="426171"/>
                      <a:pt x="646647" y="374791"/>
                    </a:cubicBezTo>
                    <a:cubicBezTo>
                      <a:pt x="695563" y="323412"/>
                      <a:pt x="725652" y="256196"/>
                      <a:pt x="736913" y="173143"/>
                    </a:cubicBezTo>
                    <a:lnTo>
                      <a:pt x="236488" y="173143"/>
                    </a:lnTo>
                    <a:cubicBezTo>
                      <a:pt x="237192" y="261122"/>
                      <a:pt x="257955" y="329570"/>
                      <a:pt x="298777" y="378486"/>
                    </a:cubicBezTo>
                    <a:cubicBezTo>
                      <a:pt x="339600" y="427403"/>
                      <a:pt x="395906" y="451861"/>
                      <a:pt x="467697" y="4518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0802A14-9747-D646-BB56-1D34EE279A87}"/>
                  </a:ext>
                </a:extLst>
              </p:cNvPr>
              <p:cNvSpPr/>
              <p:nvPr/>
            </p:nvSpPr>
            <p:spPr>
              <a:xfrm flipH="1" flipV="1">
                <a:off x="6475871" y="4960328"/>
                <a:ext cx="340940" cy="395007"/>
              </a:xfrm>
              <a:custGeom>
                <a:avLst/>
                <a:gdLst/>
                <a:ahLst/>
                <a:cxnLst/>
                <a:rect l="l" t="t" r="r" b="b"/>
                <a:pathLst>
                  <a:path w="340940" h="395007">
                    <a:moveTo>
                      <a:pt x="340940" y="395007"/>
                    </a:moveTo>
                    <a:lnTo>
                      <a:pt x="87560" y="395007"/>
                    </a:lnTo>
                    <a:lnTo>
                      <a:pt x="0" y="47592"/>
                    </a:lnTo>
                    <a:lnTo>
                      <a:pt x="224830" y="0"/>
                    </a:lnTo>
                    <a:lnTo>
                      <a:pt x="340940" y="3950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13CAF62-2617-9BAA-2B72-4A850D568623}"/>
                  </a:ext>
                </a:extLst>
              </p:cNvPr>
              <p:cNvSpPr/>
              <p:nvPr/>
            </p:nvSpPr>
            <p:spPr>
              <a:xfrm flipH="1" flipV="1">
                <a:off x="7099145" y="4960328"/>
                <a:ext cx="368656" cy="291433"/>
              </a:xfrm>
              <a:custGeom>
                <a:avLst/>
                <a:gdLst/>
                <a:ahLst/>
                <a:cxnLst/>
                <a:rect l="l" t="t" r="r" b="b"/>
                <a:pathLst>
                  <a:path w="368656" h="291433">
                    <a:moveTo>
                      <a:pt x="286690" y="291433"/>
                    </a:moveTo>
                    <a:lnTo>
                      <a:pt x="56536" y="291433"/>
                    </a:lnTo>
                    <a:lnTo>
                      <a:pt x="0" y="63752"/>
                    </a:lnTo>
                    <a:lnTo>
                      <a:pt x="185927" y="35054"/>
                    </a:lnTo>
                    <a:lnTo>
                      <a:pt x="186393" y="38053"/>
                    </a:lnTo>
                    <a:lnTo>
                      <a:pt x="190616" y="38053"/>
                    </a:lnTo>
                    <a:lnTo>
                      <a:pt x="191153" y="34248"/>
                    </a:lnTo>
                    <a:lnTo>
                      <a:pt x="211634" y="31086"/>
                    </a:lnTo>
                    <a:lnTo>
                      <a:pt x="368656" y="0"/>
                    </a:lnTo>
                    <a:lnTo>
                      <a:pt x="286690" y="2914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895AEA-312E-8C20-0799-5CF04491ACEB}"/>
                  </a:ext>
                </a:extLst>
              </p:cNvPr>
              <p:cNvSpPr/>
              <p:nvPr/>
            </p:nvSpPr>
            <p:spPr>
              <a:xfrm flipH="1" flipV="1">
                <a:off x="7786065" y="4960327"/>
                <a:ext cx="281876" cy="197686"/>
              </a:xfrm>
              <a:custGeom>
                <a:avLst/>
                <a:gdLst/>
                <a:ahLst/>
                <a:cxnLst/>
                <a:rect l="l" t="t" r="r" b="b"/>
                <a:pathLst>
                  <a:path w="281876" h="197686">
                    <a:moveTo>
                      <a:pt x="233321" y="197686"/>
                    </a:moveTo>
                    <a:lnTo>
                      <a:pt x="0" y="197686"/>
                    </a:lnTo>
                    <a:lnTo>
                      <a:pt x="56447" y="6292"/>
                    </a:lnTo>
                    <a:lnTo>
                      <a:pt x="143799" y="7313"/>
                    </a:lnTo>
                    <a:lnTo>
                      <a:pt x="281876" y="0"/>
                    </a:lnTo>
                    <a:lnTo>
                      <a:pt x="233321" y="1976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AE73DC4-9BDA-58F6-118C-6B49BBA8314F}"/>
                  </a:ext>
                </a:extLst>
              </p:cNvPr>
              <p:cNvSpPr/>
              <p:nvPr/>
            </p:nvSpPr>
            <p:spPr>
              <a:xfrm flipH="1" flipV="1">
                <a:off x="7276648" y="5213708"/>
                <a:ext cx="5226" cy="3805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3805">
                    <a:moveTo>
                      <a:pt x="4689" y="3805"/>
                    </a:moveTo>
                    <a:lnTo>
                      <a:pt x="466" y="3805"/>
                    </a:lnTo>
                    <a:lnTo>
                      <a:pt x="0" y="806"/>
                    </a:lnTo>
                    <a:lnTo>
                      <a:pt x="5226" y="0"/>
                    </a:lnTo>
                    <a:lnTo>
                      <a:pt x="4689" y="38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</p:grpSp>
        <p:grpSp>
          <p:nvGrpSpPr>
            <p:cNvPr id="12" name="GMA bottom">
              <a:extLst>
                <a:ext uri="{FF2B5EF4-FFF2-40B4-BE49-F238E27FC236}">
                  <a16:creationId xmlns:a16="http://schemas.microsoft.com/office/drawing/2014/main" id="{67A42893-5B90-9D31-DB47-BC023F0576D1}"/>
                </a:ext>
              </a:extLst>
            </p:cNvPr>
            <p:cNvGrpSpPr/>
            <p:nvPr/>
          </p:nvGrpSpPr>
          <p:grpSpPr>
            <a:xfrm>
              <a:off x="297105" y="2600251"/>
              <a:ext cx="6152419" cy="1425233"/>
              <a:chOff x="297105" y="4642576"/>
              <a:chExt cx="6152419" cy="1425233"/>
            </a:xfrm>
            <a:solidFill>
              <a:srgbClr val="0070C0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6E65BBC-3911-2D5E-D0B9-D3DBB5AA7C69}"/>
                  </a:ext>
                </a:extLst>
              </p:cNvPr>
              <p:cNvSpPr/>
              <p:nvPr/>
            </p:nvSpPr>
            <p:spPr>
              <a:xfrm flipH="1" flipV="1">
                <a:off x="297105" y="4642576"/>
                <a:ext cx="1637467" cy="1425233"/>
              </a:xfrm>
              <a:custGeom>
                <a:avLst/>
                <a:gdLst/>
                <a:ahLst/>
                <a:cxnLst/>
                <a:rect l="l" t="t" r="r" b="b"/>
                <a:pathLst>
                  <a:path w="1637467" h="1425233">
                    <a:moveTo>
                      <a:pt x="748938" y="1423514"/>
                    </a:moveTo>
                    <a:cubicBezTo>
                      <a:pt x="568951" y="1428977"/>
                      <a:pt x="401017" y="1421222"/>
                      <a:pt x="240864" y="1403133"/>
                    </a:cubicBezTo>
                    <a:lnTo>
                      <a:pt x="15882" y="1370072"/>
                    </a:lnTo>
                    <a:lnTo>
                      <a:pt x="305111" y="962844"/>
                    </a:lnTo>
                    <a:cubicBezTo>
                      <a:pt x="448693" y="1031819"/>
                      <a:pt x="581366" y="1066307"/>
                      <a:pt x="703129" y="1066307"/>
                    </a:cubicBezTo>
                    <a:cubicBezTo>
                      <a:pt x="784070" y="1066307"/>
                      <a:pt x="848998" y="1045368"/>
                      <a:pt x="897915" y="1003490"/>
                    </a:cubicBezTo>
                    <a:cubicBezTo>
                      <a:pt x="946831" y="961612"/>
                      <a:pt x="971289" y="906185"/>
                      <a:pt x="971289" y="837209"/>
                    </a:cubicBezTo>
                    <a:cubicBezTo>
                      <a:pt x="971289" y="706296"/>
                      <a:pt x="885422" y="640840"/>
                      <a:pt x="713686" y="640840"/>
                    </a:cubicBezTo>
                    <a:lnTo>
                      <a:pt x="713686" y="893164"/>
                    </a:lnTo>
                    <a:lnTo>
                      <a:pt x="0" y="893164"/>
                    </a:lnTo>
                    <a:lnTo>
                      <a:pt x="0" y="24282"/>
                    </a:lnTo>
                    <a:cubicBezTo>
                      <a:pt x="288571" y="8094"/>
                      <a:pt x="483885" y="0"/>
                      <a:pt x="585941" y="0"/>
                    </a:cubicBezTo>
                    <a:cubicBezTo>
                      <a:pt x="980087" y="0"/>
                      <a:pt x="1253878" y="83756"/>
                      <a:pt x="1407314" y="251268"/>
                    </a:cubicBezTo>
                    <a:cubicBezTo>
                      <a:pt x="1560749" y="418781"/>
                      <a:pt x="1637467" y="614094"/>
                      <a:pt x="1637467" y="837209"/>
                    </a:cubicBezTo>
                    <a:cubicBezTo>
                      <a:pt x="1637467" y="990645"/>
                      <a:pt x="1601748" y="1131412"/>
                      <a:pt x="1530309" y="1259509"/>
                    </a:cubicBezTo>
                    <a:lnTo>
                      <a:pt x="1481112" y="1334450"/>
                    </a:lnTo>
                    <a:lnTo>
                      <a:pt x="1329329" y="1364592"/>
                    </a:lnTo>
                    <a:cubicBezTo>
                      <a:pt x="1120964" y="1399373"/>
                      <a:pt x="928924" y="1418052"/>
                      <a:pt x="748938" y="14235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173DC1-F54F-D1CB-3046-3F7D2F29CF13}"/>
                  </a:ext>
                </a:extLst>
              </p:cNvPr>
              <p:cNvSpPr/>
              <p:nvPr/>
            </p:nvSpPr>
            <p:spPr>
              <a:xfrm flipH="1" flipV="1">
                <a:off x="2188241" y="4755906"/>
                <a:ext cx="1967917" cy="1285508"/>
              </a:xfrm>
              <a:custGeom>
                <a:avLst/>
                <a:gdLst/>
                <a:ahLst/>
                <a:cxnLst/>
                <a:rect l="l" t="t" r="r" b="b"/>
                <a:pathLst>
                  <a:path w="1967917" h="1285508">
                    <a:moveTo>
                      <a:pt x="1967917" y="1285508"/>
                    </a:moveTo>
                    <a:lnTo>
                      <a:pt x="1779857" y="1235315"/>
                    </a:lnTo>
                    <a:cubicBezTo>
                      <a:pt x="1267368" y="1086202"/>
                      <a:pt x="771681" y="863476"/>
                      <a:pt x="109610" y="690755"/>
                    </a:cubicBezTo>
                    <a:lnTo>
                      <a:pt x="0" y="664475"/>
                    </a:lnTo>
                    <a:lnTo>
                      <a:pt x="0" y="0"/>
                    </a:lnTo>
                    <a:lnTo>
                      <a:pt x="713687" y="0"/>
                    </a:lnTo>
                    <a:lnTo>
                      <a:pt x="713687" y="806592"/>
                    </a:lnTo>
                    <a:lnTo>
                      <a:pt x="983959" y="495146"/>
                    </a:lnTo>
                    <a:lnTo>
                      <a:pt x="1254231" y="806592"/>
                    </a:lnTo>
                    <a:lnTo>
                      <a:pt x="1254231" y="0"/>
                    </a:lnTo>
                    <a:lnTo>
                      <a:pt x="1967917" y="0"/>
                    </a:lnTo>
                    <a:lnTo>
                      <a:pt x="1967917" y="12855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1A8701F-8218-AED3-DE8E-FC2A0E38CE1C}"/>
                  </a:ext>
                </a:extLst>
              </p:cNvPr>
              <p:cNvSpPr/>
              <p:nvPr/>
            </p:nvSpPr>
            <p:spPr>
              <a:xfrm flipH="1" flipV="1">
                <a:off x="4313743" y="5427236"/>
                <a:ext cx="2135781" cy="614179"/>
              </a:xfrm>
              <a:custGeom>
                <a:avLst/>
                <a:gdLst/>
                <a:ahLst/>
                <a:cxnLst/>
                <a:rect l="l" t="t" r="r" b="b"/>
                <a:pathLst>
                  <a:path w="2135781" h="614179">
                    <a:moveTo>
                      <a:pt x="213313" y="614179"/>
                    </a:moveTo>
                    <a:lnTo>
                      <a:pt x="0" y="0"/>
                    </a:lnTo>
                    <a:lnTo>
                      <a:pt x="712630" y="0"/>
                    </a:lnTo>
                    <a:lnTo>
                      <a:pt x="805536" y="272383"/>
                    </a:lnTo>
                    <a:lnTo>
                      <a:pt x="1329188" y="272383"/>
                    </a:lnTo>
                    <a:lnTo>
                      <a:pt x="1422093" y="0"/>
                    </a:lnTo>
                    <a:lnTo>
                      <a:pt x="2135781" y="0"/>
                    </a:lnTo>
                    <a:lnTo>
                      <a:pt x="1931753" y="587447"/>
                    </a:lnTo>
                    <a:lnTo>
                      <a:pt x="1810869" y="565078"/>
                    </a:lnTo>
                    <a:cubicBezTo>
                      <a:pt x="1231227" y="477543"/>
                      <a:pt x="742319" y="520490"/>
                      <a:pt x="288257" y="600024"/>
                    </a:cubicBezTo>
                    <a:lnTo>
                      <a:pt x="213313" y="6141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</p:grpSp>
        <p:grpSp>
          <p:nvGrpSpPr>
            <p:cNvPr id="13" name="water bottom">
              <a:extLst>
                <a:ext uri="{FF2B5EF4-FFF2-40B4-BE49-F238E27FC236}">
                  <a16:creationId xmlns:a16="http://schemas.microsoft.com/office/drawing/2014/main" id="{95E544B4-3BFC-0E32-4759-E64FCADCFE26}"/>
                </a:ext>
              </a:extLst>
            </p:cNvPr>
            <p:cNvGrpSpPr/>
            <p:nvPr/>
          </p:nvGrpSpPr>
          <p:grpSpPr>
            <a:xfrm>
              <a:off x="6591982" y="3108375"/>
              <a:ext cx="4953426" cy="916053"/>
              <a:chOff x="6591982" y="5150700"/>
              <a:chExt cx="4953426" cy="916053"/>
            </a:xfrm>
            <a:solidFill>
              <a:srgbClr val="3BCCFF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7264034-3744-5E27-F3C4-ED4A8404BFA8}"/>
                  </a:ext>
                </a:extLst>
              </p:cNvPr>
              <p:cNvSpPr/>
              <p:nvPr/>
            </p:nvSpPr>
            <p:spPr>
              <a:xfrm flipH="1" flipV="1">
                <a:off x="8277812" y="5162692"/>
                <a:ext cx="121512" cy="87966"/>
              </a:xfrm>
              <a:custGeom>
                <a:avLst/>
                <a:gdLst/>
                <a:ahLst/>
                <a:cxnLst/>
                <a:rect l="l" t="t" r="r" b="b"/>
                <a:pathLst>
                  <a:path w="121512" h="87966">
                    <a:moveTo>
                      <a:pt x="121512" y="87966"/>
                    </a:moveTo>
                    <a:lnTo>
                      <a:pt x="0" y="78580"/>
                    </a:lnTo>
                    <a:lnTo>
                      <a:pt x="41539" y="58198"/>
                    </a:lnTo>
                    <a:cubicBezTo>
                      <a:pt x="68989" y="41570"/>
                      <a:pt x="95646" y="22171"/>
                      <a:pt x="121512" y="0"/>
                    </a:cubicBezTo>
                    <a:lnTo>
                      <a:pt x="121512" y="879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C840522-6ECC-0D07-8C71-23EB2DB48517}"/>
                  </a:ext>
                </a:extLst>
              </p:cNvPr>
              <p:cNvSpPr/>
              <p:nvPr/>
            </p:nvSpPr>
            <p:spPr>
              <a:xfrm flipH="1" flipV="1">
                <a:off x="7281874" y="5150700"/>
                <a:ext cx="729620" cy="890714"/>
              </a:xfrm>
              <a:custGeom>
                <a:avLst/>
                <a:gdLst/>
                <a:ahLst/>
                <a:cxnLst/>
                <a:rect l="l" t="t" r="r" b="b"/>
                <a:pathLst>
                  <a:path w="729620" h="890714">
                    <a:moveTo>
                      <a:pt x="87352" y="890714"/>
                    </a:moveTo>
                    <a:lnTo>
                      <a:pt x="0" y="889693"/>
                    </a:lnTo>
                    <a:lnTo>
                      <a:pt x="262389" y="0"/>
                    </a:lnTo>
                    <a:lnTo>
                      <a:pt x="518937" y="0"/>
                    </a:lnTo>
                    <a:lnTo>
                      <a:pt x="715306" y="732690"/>
                    </a:lnTo>
                    <a:lnTo>
                      <a:pt x="729620" y="824708"/>
                    </a:lnTo>
                    <a:lnTo>
                      <a:pt x="543693" y="853406"/>
                    </a:lnTo>
                    <a:lnTo>
                      <a:pt x="405971" y="298777"/>
                    </a:lnTo>
                    <a:cubicBezTo>
                      <a:pt x="399637" y="274143"/>
                      <a:pt x="395062" y="243174"/>
                      <a:pt x="392247" y="205871"/>
                    </a:cubicBezTo>
                    <a:lnTo>
                      <a:pt x="384856" y="205871"/>
                    </a:lnTo>
                    <a:cubicBezTo>
                      <a:pt x="383448" y="231913"/>
                      <a:pt x="378170" y="262881"/>
                      <a:pt x="369020" y="298777"/>
                    </a:cubicBezTo>
                    <a:lnTo>
                      <a:pt x="225429" y="883401"/>
                    </a:lnTo>
                    <a:lnTo>
                      <a:pt x="87352" y="8907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5A2A5B-D18B-DC61-DD5D-9CE091F97119}"/>
                  </a:ext>
                </a:extLst>
              </p:cNvPr>
              <p:cNvSpPr/>
              <p:nvPr/>
            </p:nvSpPr>
            <p:spPr>
              <a:xfrm flipH="1" flipV="1">
                <a:off x="6591982" y="5217512"/>
                <a:ext cx="684667" cy="823902"/>
              </a:xfrm>
              <a:custGeom>
                <a:avLst/>
                <a:gdLst/>
                <a:ahLst/>
                <a:cxnLst/>
                <a:rect l="l" t="t" r="r" b="b"/>
                <a:pathLst>
                  <a:path w="684667" h="823902">
                    <a:moveTo>
                      <a:pt x="0" y="823902"/>
                    </a:moveTo>
                    <a:lnTo>
                      <a:pt x="5270" y="786533"/>
                    </a:lnTo>
                    <a:cubicBezTo>
                      <a:pt x="8437" y="771049"/>
                      <a:pt x="12836" y="753805"/>
                      <a:pt x="18467" y="734801"/>
                    </a:cubicBezTo>
                    <a:lnTo>
                      <a:pt x="231728" y="0"/>
                    </a:lnTo>
                    <a:lnTo>
                      <a:pt x="482997" y="0"/>
                    </a:lnTo>
                    <a:lnTo>
                      <a:pt x="684667" y="686080"/>
                    </a:lnTo>
                    <a:lnTo>
                      <a:pt x="459837" y="733672"/>
                    </a:lnTo>
                    <a:lnTo>
                      <a:pt x="351028" y="301944"/>
                    </a:lnTo>
                    <a:cubicBezTo>
                      <a:pt x="344694" y="278718"/>
                      <a:pt x="340471" y="247749"/>
                      <a:pt x="338359" y="209038"/>
                    </a:cubicBezTo>
                    <a:lnTo>
                      <a:pt x="330969" y="209038"/>
                    </a:lnTo>
                    <a:cubicBezTo>
                      <a:pt x="328857" y="238599"/>
                      <a:pt x="323226" y="270272"/>
                      <a:pt x="314077" y="304056"/>
                    </a:cubicBezTo>
                    <a:lnTo>
                      <a:pt x="177503" y="789654"/>
                    </a:lnTo>
                    <a:lnTo>
                      <a:pt x="20481" y="820740"/>
                    </a:lnTo>
                    <a:lnTo>
                      <a:pt x="0" y="8239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1D3F4AB-F5CA-0CA9-D17E-8AB1156796BC}"/>
                  </a:ext>
                </a:extLst>
              </p:cNvPr>
              <p:cNvSpPr/>
              <p:nvPr/>
            </p:nvSpPr>
            <p:spPr>
              <a:xfrm flipH="1" flipV="1">
                <a:off x="8172237" y="5232086"/>
                <a:ext cx="910056" cy="834667"/>
              </a:xfrm>
              <a:custGeom>
                <a:avLst/>
                <a:gdLst/>
                <a:ahLst/>
                <a:cxnLst/>
                <a:rect l="l" t="t" r="r" b="b"/>
                <a:pathLst>
                  <a:path w="910056" h="834667">
                    <a:moveTo>
                      <a:pt x="259105" y="834667"/>
                    </a:moveTo>
                    <a:lnTo>
                      <a:pt x="144440" y="815620"/>
                    </a:lnTo>
                    <a:lnTo>
                      <a:pt x="4050" y="788285"/>
                    </a:lnTo>
                    <a:lnTo>
                      <a:pt x="0" y="728467"/>
                    </a:lnTo>
                    <a:lnTo>
                      <a:pt x="0" y="25338"/>
                    </a:lnTo>
                    <a:lnTo>
                      <a:pt x="237544" y="25338"/>
                    </a:lnTo>
                    <a:lnTo>
                      <a:pt x="237544" y="194258"/>
                    </a:lnTo>
                    <a:lnTo>
                      <a:pt x="241767" y="194258"/>
                    </a:lnTo>
                    <a:cubicBezTo>
                      <a:pt x="316373" y="64752"/>
                      <a:pt x="425819" y="0"/>
                      <a:pt x="570105" y="0"/>
                    </a:cubicBezTo>
                    <a:cubicBezTo>
                      <a:pt x="676383" y="0"/>
                      <a:pt x="759612" y="28857"/>
                      <a:pt x="819790" y="86571"/>
                    </a:cubicBezTo>
                    <a:cubicBezTo>
                      <a:pt x="879967" y="144286"/>
                      <a:pt x="910056" y="220652"/>
                      <a:pt x="910056" y="315669"/>
                    </a:cubicBezTo>
                    <a:cubicBezTo>
                      <a:pt x="910056" y="519781"/>
                      <a:pt x="792516" y="638728"/>
                      <a:pt x="557436" y="672512"/>
                    </a:cubicBezTo>
                    <a:lnTo>
                      <a:pt x="236488" y="717909"/>
                    </a:lnTo>
                    <a:cubicBezTo>
                      <a:pt x="236488" y="756444"/>
                      <a:pt x="241063" y="790162"/>
                      <a:pt x="250213" y="819063"/>
                    </a:cubicBezTo>
                    <a:lnTo>
                      <a:pt x="259105" y="834667"/>
                    </a:lnTo>
                    <a:close/>
                    <a:moveTo>
                      <a:pt x="236488" y="556380"/>
                    </a:moveTo>
                    <a:lnTo>
                      <a:pt x="463474" y="524707"/>
                    </a:lnTo>
                    <a:cubicBezTo>
                      <a:pt x="533857" y="515558"/>
                      <a:pt x="586821" y="498490"/>
                      <a:pt x="622365" y="473503"/>
                    </a:cubicBezTo>
                    <a:cubicBezTo>
                      <a:pt x="657908" y="448517"/>
                      <a:pt x="675680" y="404704"/>
                      <a:pt x="675680" y="342063"/>
                    </a:cubicBezTo>
                    <a:cubicBezTo>
                      <a:pt x="675680" y="296313"/>
                      <a:pt x="659316" y="258834"/>
                      <a:pt x="626588" y="229625"/>
                    </a:cubicBezTo>
                    <a:cubicBezTo>
                      <a:pt x="593859" y="200416"/>
                      <a:pt x="550046" y="185812"/>
                      <a:pt x="495147" y="185812"/>
                    </a:cubicBezTo>
                    <a:cubicBezTo>
                      <a:pt x="420540" y="185812"/>
                      <a:pt x="358779" y="212029"/>
                      <a:pt x="309863" y="264465"/>
                    </a:cubicBezTo>
                    <a:cubicBezTo>
                      <a:pt x="260947" y="316901"/>
                      <a:pt x="236488" y="382885"/>
                      <a:pt x="236488" y="462418"/>
                    </a:cubicBezTo>
                    <a:lnTo>
                      <a:pt x="236488" y="5563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B91FA84-D64C-040D-0AAC-1C55587B64B6}"/>
                  </a:ext>
                </a:extLst>
              </p:cNvPr>
              <p:cNvSpPr/>
              <p:nvPr/>
            </p:nvSpPr>
            <p:spPr>
              <a:xfrm flipH="1" flipV="1">
                <a:off x="9442937" y="5355770"/>
                <a:ext cx="503593" cy="709927"/>
              </a:xfrm>
              <a:custGeom>
                <a:avLst/>
                <a:gdLst/>
                <a:ahLst/>
                <a:cxnLst/>
                <a:rect l="l" t="t" r="r" b="b"/>
                <a:pathLst>
                  <a:path w="503593" h="709927">
                    <a:moveTo>
                      <a:pt x="503593" y="709927"/>
                    </a:moveTo>
                    <a:lnTo>
                      <a:pt x="258659" y="655372"/>
                    </a:lnTo>
                    <a:lnTo>
                      <a:pt x="258659" y="372679"/>
                    </a:lnTo>
                    <a:cubicBezTo>
                      <a:pt x="258659" y="308630"/>
                      <a:pt x="247046" y="262881"/>
                      <a:pt x="223820" y="235432"/>
                    </a:cubicBezTo>
                    <a:cubicBezTo>
                      <a:pt x="200593" y="207982"/>
                      <a:pt x="161882" y="194258"/>
                      <a:pt x="107687" y="194258"/>
                    </a:cubicBezTo>
                    <a:cubicBezTo>
                      <a:pt x="66161" y="194258"/>
                      <a:pt x="30266" y="206223"/>
                      <a:pt x="0" y="230153"/>
                    </a:cubicBezTo>
                    <a:lnTo>
                      <a:pt x="0" y="35895"/>
                    </a:lnTo>
                    <a:cubicBezTo>
                      <a:pt x="47861" y="11965"/>
                      <a:pt x="110854" y="0"/>
                      <a:pt x="188979" y="0"/>
                    </a:cubicBezTo>
                    <a:cubicBezTo>
                      <a:pt x="398722" y="0"/>
                      <a:pt x="503593" y="100648"/>
                      <a:pt x="503593" y="301944"/>
                    </a:cubicBezTo>
                    <a:lnTo>
                      <a:pt x="503593" y="7099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8084B81-B18D-8824-ED36-2EBC4A9E632D}"/>
                  </a:ext>
                </a:extLst>
              </p:cNvPr>
              <p:cNvSpPr/>
              <p:nvPr/>
            </p:nvSpPr>
            <p:spPr>
              <a:xfrm flipH="1" flipV="1">
                <a:off x="10078270" y="5501796"/>
                <a:ext cx="900554" cy="564957"/>
              </a:xfrm>
              <a:custGeom>
                <a:avLst/>
                <a:gdLst/>
                <a:ahLst/>
                <a:cxnLst/>
                <a:rect l="l" t="t" r="r" b="b"/>
                <a:pathLst>
                  <a:path w="900554" h="564957">
                    <a:moveTo>
                      <a:pt x="900298" y="564957"/>
                    </a:moveTo>
                    <a:lnTo>
                      <a:pt x="628050" y="499476"/>
                    </a:lnTo>
                    <a:lnTo>
                      <a:pt x="627598" y="499369"/>
                    </a:lnTo>
                    <a:lnTo>
                      <a:pt x="652453" y="499369"/>
                    </a:lnTo>
                    <a:cubicBezTo>
                      <a:pt x="649638" y="399425"/>
                      <a:pt x="618846" y="322355"/>
                      <a:pt x="560075" y="268160"/>
                    </a:cubicBezTo>
                    <a:cubicBezTo>
                      <a:pt x="501305" y="213965"/>
                      <a:pt x="420541" y="186868"/>
                      <a:pt x="317781" y="186868"/>
                    </a:cubicBezTo>
                    <a:cubicBezTo>
                      <a:pt x="202353" y="186868"/>
                      <a:pt x="96425" y="221355"/>
                      <a:pt x="0" y="290331"/>
                    </a:cubicBezTo>
                    <a:lnTo>
                      <a:pt x="0" y="92906"/>
                    </a:lnTo>
                    <a:cubicBezTo>
                      <a:pt x="98537" y="30968"/>
                      <a:pt x="228746" y="0"/>
                      <a:pt x="390627" y="0"/>
                    </a:cubicBezTo>
                    <a:cubicBezTo>
                      <a:pt x="549694" y="0"/>
                      <a:pt x="674448" y="49092"/>
                      <a:pt x="764890" y="147277"/>
                    </a:cubicBezTo>
                    <a:cubicBezTo>
                      <a:pt x="855334" y="245462"/>
                      <a:pt x="900554" y="383589"/>
                      <a:pt x="900554" y="561659"/>
                    </a:cubicBezTo>
                    <a:lnTo>
                      <a:pt x="900298" y="5649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95872DE-9EC8-6F74-26E9-74C74ABEF82D}"/>
                  </a:ext>
                </a:extLst>
              </p:cNvPr>
              <p:cNvSpPr/>
              <p:nvPr/>
            </p:nvSpPr>
            <p:spPr>
              <a:xfrm flipH="1" flipV="1">
                <a:off x="11300474" y="5770900"/>
                <a:ext cx="244934" cy="270514"/>
              </a:xfrm>
              <a:custGeom>
                <a:avLst/>
                <a:gdLst/>
                <a:ahLst/>
                <a:cxnLst/>
                <a:rect l="l" t="t" r="r" b="b"/>
                <a:pathLst>
                  <a:path w="244934" h="270514">
                    <a:moveTo>
                      <a:pt x="244934" y="270514"/>
                    </a:moveTo>
                    <a:lnTo>
                      <a:pt x="211779" y="264676"/>
                    </a:lnTo>
                    <a:cubicBezTo>
                      <a:pt x="142260" y="253871"/>
                      <a:pt x="76608" y="245287"/>
                      <a:pt x="15398" y="239345"/>
                    </a:cubicBezTo>
                    <a:lnTo>
                      <a:pt x="0" y="238147"/>
                    </a:lnTo>
                    <a:lnTo>
                      <a:pt x="0" y="0"/>
                    </a:lnTo>
                    <a:lnTo>
                      <a:pt x="244934" y="0"/>
                    </a:lnTo>
                    <a:lnTo>
                      <a:pt x="244934" y="2705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solidFill>
                    <a:srgbClr val="3BCCFF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66001"/>
            <a:ext cx="10972800" cy="462068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99697F-467E-82AF-B2C3-C828807B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"/>
            <a:ext cx="12192000" cy="1183566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3C7020-6ABE-3AC6-D9DE-D86AE9646BBC}"/>
              </a:ext>
            </a:extLst>
          </p:cNvPr>
          <p:cNvSpPr/>
          <p:nvPr/>
        </p:nvSpPr>
        <p:spPr>
          <a:xfrm>
            <a:off x="0" y="2057400"/>
            <a:ext cx="1490472" cy="38862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black logo&#10;&#10;AI-generated content may be incorrect.">
            <a:extLst>
              <a:ext uri="{FF2B5EF4-FFF2-40B4-BE49-F238E27FC236}">
                <a16:creationId xmlns:a16="http://schemas.microsoft.com/office/drawing/2014/main" id="{C6C5A4A9-0155-A85A-E4E2-3FC1212B67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18" y="6191250"/>
            <a:ext cx="4315491" cy="6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4C4-540D-8F45-029D-71F76BF3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"/>
            <a:ext cx="12192000" cy="1183566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gradFill>
            <a:gsLst>
              <a:gs pos="4000">
                <a:srgbClr val="0070C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 hidden="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6/11/2026</a:t>
            </a:fld>
            <a:endParaRPr lang="en-US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8" name="Picture 7" descr="A blue and black logo&#10;&#10;AI-generated content may be incorrect." hidden="1">
            <a:extLst>
              <a:ext uri="{FF2B5EF4-FFF2-40B4-BE49-F238E27FC236}">
                <a16:creationId xmlns:a16="http://schemas.microsoft.com/office/drawing/2014/main" id="{D9EE50A5-382C-352D-9333-7322725028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262" y="6451138"/>
            <a:ext cx="2531447" cy="368762"/>
          </a:xfrm>
          <a:prstGeom prst="rect">
            <a:avLst/>
          </a:prstGeom>
          <a:effectLst>
            <a:glow rad="12700">
              <a:schemeClr val="bg1">
                <a:alpha val="25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F59B42-31CB-AFE9-47C1-D676BBA04586}"/>
              </a:ext>
            </a:extLst>
          </p:cNvPr>
          <p:cNvGrpSpPr>
            <a:grpSpLocks noChangeAspect="1"/>
          </p:cNvGrpSpPr>
          <p:nvPr/>
        </p:nvGrpSpPr>
        <p:grpSpPr>
          <a:xfrm>
            <a:off x="9583980" y="6446520"/>
            <a:ext cx="2558304" cy="365760"/>
            <a:chOff x="297105" y="2362677"/>
            <a:chExt cx="11630485" cy="1662807"/>
          </a:xfrm>
          <a:effectLst>
            <a:glow rad="25400">
              <a:schemeClr val="bg1">
                <a:alpha val="25000"/>
              </a:schemeClr>
            </a:glow>
          </a:effectLst>
        </p:grpSpPr>
        <p:grpSp>
          <p:nvGrpSpPr>
            <p:cNvPr id="9" name="GMA top">
              <a:extLst>
                <a:ext uri="{FF2B5EF4-FFF2-40B4-BE49-F238E27FC236}">
                  <a16:creationId xmlns:a16="http://schemas.microsoft.com/office/drawing/2014/main" id="{CE749C77-537D-8EE8-5675-B97E1E5533F4}"/>
                </a:ext>
              </a:extLst>
            </p:cNvPr>
            <p:cNvGrpSpPr/>
            <p:nvPr/>
          </p:nvGrpSpPr>
          <p:grpSpPr>
            <a:xfrm>
              <a:off x="453460" y="2362677"/>
              <a:ext cx="5782750" cy="1119782"/>
              <a:chOff x="453460" y="4405002"/>
              <a:chExt cx="5782750" cy="1119782"/>
            </a:xfrm>
            <a:solidFill>
              <a:srgbClr val="3BCCFF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EE82986-A7B6-4CCB-9ECF-3D90AE444EEB}"/>
                  </a:ext>
                </a:extLst>
              </p:cNvPr>
              <p:cNvSpPr/>
              <p:nvPr/>
            </p:nvSpPr>
            <p:spPr>
              <a:xfrm flipH="1" flipV="1">
                <a:off x="453460" y="4405002"/>
                <a:ext cx="1520175" cy="328356"/>
              </a:xfrm>
              <a:custGeom>
                <a:avLst/>
                <a:gdLst/>
                <a:ahLst/>
                <a:cxnLst/>
                <a:rect l="l" t="t" r="r" b="b"/>
                <a:pathLst>
                  <a:path w="1520175" h="328356">
                    <a:moveTo>
                      <a:pt x="781255" y="328356"/>
                    </a:moveTo>
                    <a:cubicBezTo>
                      <a:pt x="651749" y="328356"/>
                      <a:pt x="517669" y="309528"/>
                      <a:pt x="379014" y="271873"/>
                    </a:cubicBezTo>
                    <a:cubicBezTo>
                      <a:pt x="240359" y="234218"/>
                      <a:pt x="114021" y="181254"/>
                      <a:pt x="0" y="112983"/>
                    </a:cubicBezTo>
                    <a:lnTo>
                      <a:pt x="54945" y="35622"/>
                    </a:lnTo>
                    <a:lnTo>
                      <a:pt x="279927" y="68683"/>
                    </a:lnTo>
                    <a:cubicBezTo>
                      <a:pt x="600233" y="104861"/>
                      <a:pt x="951662" y="99703"/>
                      <a:pt x="1368392" y="30142"/>
                    </a:cubicBezTo>
                    <a:lnTo>
                      <a:pt x="1520175" y="0"/>
                    </a:lnTo>
                    <a:lnTo>
                      <a:pt x="1509854" y="15722"/>
                    </a:lnTo>
                    <a:cubicBezTo>
                      <a:pt x="1444398" y="100974"/>
                      <a:pt x="1361125" y="169993"/>
                      <a:pt x="1260037" y="222781"/>
                    </a:cubicBezTo>
                    <a:cubicBezTo>
                      <a:pt x="1125253" y="293164"/>
                      <a:pt x="965659" y="328356"/>
                      <a:pt x="781255" y="3283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7DE66DA-9892-1D8E-1FCB-C97A08DFEE43}"/>
                  </a:ext>
                </a:extLst>
              </p:cNvPr>
              <p:cNvSpPr/>
              <p:nvPr/>
            </p:nvSpPr>
            <p:spPr>
              <a:xfrm flipH="1" flipV="1">
                <a:off x="2188241" y="4430341"/>
                <a:ext cx="1967917" cy="946599"/>
              </a:xfrm>
              <a:custGeom>
                <a:avLst/>
                <a:gdLst/>
                <a:ahLst/>
                <a:cxnLst/>
                <a:rect l="l" t="t" r="r" b="b"/>
                <a:pathLst>
                  <a:path w="1967917" h="946599">
                    <a:moveTo>
                      <a:pt x="1967917" y="946599"/>
                    </a:moveTo>
                    <a:lnTo>
                      <a:pt x="1275346" y="946599"/>
                    </a:lnTo>
                    <a:lnTo>
                      <a:pt x="983959" y="610870"/>
                    </a:lnTo>
                    <a:lnTo>
                      <a:pt x="691516" y="946599"/>
                    </a:lnTo>
                    <a:lnTo>
                      <a:pt x="0" y="946599"/>
                    </a:lnTo>
                    <a:lnTo>
                      <a:pt x="0" y="0"/>
                    </a:lnTo>
                    <a:lnTo>
                      <a:pt x="109610" y="26280"/>
                    </a:lnTo>
                    <a:cubicBezTo>
                      <a:pt x="771681" y="199001"/>
                      <a:pt x="1267368" y="421727"/>
                      <a:pt x="1779857" y="570840"/>
                    </a:cubicBezTo>
                    <a:lnTo>
                      <a:pt x="1967917" y="621033"/>
                    </a:lnTo>
                    <a:lnTo>
                      <a:pt x="1967917" y="9465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8A077F2-62F3-D2D2-779F-27E79100C27F}"/>
                  </a:ext>
                </a:extLst>
              </p:cNvPr>
              <p:cNvSpPr/>
              <p:nvPr/>
            </p:nvSpPr>
            <p:spPr>
              <a:xfrm flipH="1" flipV="1">
                <a:off x="4517770" y="4430341"/>
                <a:ext cx="1718440" cy="1094443"/>
              </a:xfrm>
              <a:custGeom>
                <a:avLst/>
                <a:gdLst/>
                <a:ahLst/>
                <a:cxnLst/>
                <a:rect l="l" t="t" r="r" b="b"/>
                <a:pathLst>
                  <a:path w="1718440" h="1094443">
                    <a:moveTo>
                      <a:pt x="1362920" y="1094443"/>
                    </a:moveTo>
                    <a:lnTo>
                      <a:pt x="346234" y="1094443"/>
                    </a:lnTo>
                    <a:lnTo>
                      <a:pt x="0" y="97548"/>
                    </a:lnTo>
                    <a:lnTo>
                      <a:pt x="74944" y="83393"/>
                    </a:lnTo>
                    <a:cubicBezTo>
                      <a:pt x="529006" y="3859"/>
                      <a:pt x="1017914" y="-39088"/>
                      <a:pt x="1597556" y="48447"/>
                    </a:cubicBezTo>
                    <a:lnTo>
                      <a:pt x="1718440" y="70816"/>
                    </a:lnTo>
                    <a:lnTo>
                      <a:pt x="1362920" y="1094443"/>
                    </a:lnTo>
                    <a:close/>
                    <a:moveTo>
                      <a:pt x="854049" y="535951"/>
                    </a:moveTo>
                    <a:lnTo>
                      <a:pt x="986018" y="135822"/>
                    </a:lnTo>
                    <a:lnTo>
                      <a:pt x="722081" y="135822"/>
                    </a:lnTo>
                    <a:lnTo>
                      <a:pt x="854049" y="5359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0" name="water top">
              <a:extLst>
                <a:ext uri="{FF2B5EF4-FFF2-40B4-BE49-F238E27FC236}">
                  <a16:creationId xmlns:a16="http://schemas.microsoft.com/office/drawing/2014/main" id="{7EE1C4E4-FAF9-936D-6C97-8EB36B018232}"/>
                </a:ext>
              </a:extLst>
            </p:cNvPr>
            <p:cNvGrpSpPr/>
            <p:nvPr/>
          </p:nvGrpSpPr>
          <p:grpSpPr>
            <a:xfrm>
              <a:off x="6475871" y="2598111"/>
              <a:ext cx="5451719" cy="1162831"/>
              <a:chOff x="6475871" y="4640436"/>
              <a:chExt cx="5451719" cy="1162831"/>
            </a:xfrm>
            <a:solidFill>
              <a:srgbClr val="0070C0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FB7DDF5-8A95-A4C2-EA09-631B18CFC258}"/>
                  </a:ext>
                </a:extLst>
              </p:cNvPr>
              <p:cNvSpPr/>
              <p:nvPr/>
            </p:nvSpPr>
            <p:spPr>
              <a:xfrm flipH="1" flipV="1">
                <a:off x="11300475" y="4941323"/>
                <a:ext cx="627115" cy="861944"/>
              </a:xfrm>
              <a:custGeom>
                <a:avLst/>
                <a:gdLst/>
                <a:ahLst/>
                <a:cxnLst/>
                <a:rect l="l" t="t" r="r" b="b"/>
                <a:pathLst>
                  <a:path w="627115" h="861944">
                    <a:moveTo>
                      <a:pt x="101352" y="861944"/>
                    </a:moveTo>
                    <a:cubicBezTo>
                      <a:pt x="57010" y="861944"/>
                      <a:pt x="23226" y="855257"/>
                      <a:pt x="0" y="841885"/>
                    </a:cubicBezTo>
                    <a:lnTo>
                      <a:pt x="0" y="609620"/>
                    </a:lnTo>
                    <a:cubicBezTo>
                      <a:pt x="29561" y="632846"/>
                      <a:pt x="72143" y="644459"/>
                      <a:pt x="127745" y="644459"/>
                    </a:cubicBezTo>
                    <a:cubicBezTo>
                      <a:pt x="200241" y="644459"/>
                      <a:pt x="260770" y="611731"/>
                      <a:pt x="309334" y="546275"/>
                    </a:cubicBezTo>
                    <a:cubicBezTo>
                      <a:pt x="357899" y="480818"/>
                      <a:pt x="382181" y="391783"/>
                      <a:pt x="382181" y="279170"/>
                    </a:cubicBezTo>
                    <a:lnTo>
                      <a:pt x="382181" y="0"/>
                    </a:lnTo>
                    <a:lnTo>
                      <a:pt x="397579" y="1198"/>
                    </a:lnTo>
                    <a:cubicBezTo>
                      <a:pt x="458789" y="7140"/>
                      <a:pt x="524441" y="15724"/>
                      <a:pt x="593960" y="26529"/>
                    </a:cubicBezTo>
                    <a:lnTo>
                      <a:pt x="627115" y="32367"/>
                    </a:lnTo>
                    <a:lnTo>
                      <a:pt x="627115" y="842940"/>
                    </a:lnTo>
                    <a:lnTo>
                      <a:pt x="382181" y="842940"/>
                    </a:lnTo>
                    <a:lnTo>
                      <a:pt x="382181" y="620177"/>
                    </a:lnTo>
                    <a:lnTo>
                      <a:pt x="377958" y="620177"/>
                    </a:lnTo>
                    <a:cubicBezTo>
                      <a:pt x="354028" y="696191"/>
                      <a:pt x="317252" y="755489"/>
                      <a:pt x="267632" y="798071"/>
                    </a:cubicBezTo>
                    <a:cubicBezTo>
                      <a:pt x="218012" y="840653"/>
                      <a:pt x="162585" y="861944"/>
                      <a:pt x="101352" y="8619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7D3E9EA-7932-ACE1-2275-ADD31683F934}"/>
                  </a:ext>
                </a:extLst>
              </p:cNvPr>
              <p:cNvSpPr/>
              <p:nvPr/>
            </p:nvSpPr>
            <p:spPr>
              <a:xfrm flipH="1" flipV="1">
                <a:off x="9262403" y="4640436"/>
                <a:ext cx="684126" cy="769889"/>
              </a:xfrm>
              <a:custGeom>
                <a:avLst/>
                <a:gdLst/>
                <a:ahLst/>
                <a:cxnLst/>
                <a:rect l="l" t="t" r="r" b="b"/>
                <a:pathLst>
                  <a:path w="684126" h="769889">
                    <a:moveTo>
                      <a:pt x="258659" y="769889"/>
                    </a:moveTo>
                    <a:lnTo>
                      <a:pt x="258659" y="449997"/>
                    </a:lnTo>
                    <a:lnTo>
                      <a:pt x="0" y="449997"/>
                    </a:lnTo>
                    <a:lnTo>
                      <a:pt x="0" y="257851"/>
                    </a:lnTo>
                    <a:lnTo>
                      <a:pt x="258659" y="257851"/>
                    </a:lnTo>
                    <a:lnTo>
                      <a:pt x="258659" y="0"/>
                    </a:lnTo>
                    <a:lnTo>
                      <a:pt x="503593" y="54555"/>
                    </a:lnTo>
                    <a:lnTo>
                      <a:pt x="503593" y="257851"/>
                    </a:lnTo>
                    <a:lnTo>
                      <a:pt x="684126" y="257851"/>
                    </a:lnTo>
                    <a:lnTo>
                      <a:pt x="684126" y="449997"/>
                    </a:lnTo>
                    <a:lnTo>
                      <a:pt x="503593" y="449997"/>
                    </a:lnTo>
                    <a:lnTo>
                      <a:pt x="503593" y="700210"/>
                    </a:lnTo>
                    <a:lnTo>
                      <a:pt x="258659" y="769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DB2AD46-1B87-DCE5-56A6-8432C37CFE76}"/>
                  </a:ext>
                </a:extLst>
              </p:cNvPr>
              <p:cNvSpPr/>
              <p:nvPr/>
            </p:nvSpPr>
            <p:spPr>
              <a:xfrm flipH="1" flipV="1">
                <a:off x="8277813" y="4934989"/>
                <a:ext cx="800431" cy="343478"/>
              </a:xfrm>
              <a:custGeom>
                <a:avLst/>
                <a:gdLst/>
                <a:ahLst/>
                <a:cxnLst/>
                <a:rect l="l" t="t" r="r" b="b"/>
                <a:pathLst>
                  <a:path w="800431" h="343478">
                    <a:moveTo>
                      <a:pt x="405581" y="343478"/>
                    </a:moveTo>
                    <a:cubicBezTo>
                      <a:pt x="166630" y="343478"/>
                      <a:pt x="32219" y="240554"/>
                      <a:pt x="2350" y="34704"/>
                    </a:cubicBezTo>
                    <a:lnTo>
                      <a:pt x="0" y="0"/>
                    </a:lnTo>
                    <a:lnTo>
                      <a:pt x="140390" y="27335"/>
                    </a:lnTo>
                    <a:lnTo>
                      <a:pt x="255055" y="46382"/>
                    </a:lnTo>
                    <a:lnTo>
                      <a:pt x="287337" y="103031"/>
                    </a:lnTo>
                    <a:cubicBezTo>
                      <a:pt x="323937" y="141567"/>
                      <a:pt x="378835" y="160834"/>
                      <a:pt x="452034" y="160834"/>
                    </a:cubicBezTo>
                    <a:cubicBezTo>
                      <a:pt x="516435" y="160834"/>
                      <a:pt x="577669" y="149749"/>
                      <a:pt x="635735" y="127578"/>
                    </a:cubicBezTo>
                    <a:lnTo>
                      <a:pt x="678919" y="106389"/>
                    </a:lnTo>
                    <a:lnTo>
                      <a:pt x="800431" y="115775"/>
                    </a:lnTo>
                    <a:lnTo>
                      <a:pt x="800431" y="242126"/>
                    </a:lnTo>
                    <a:cubicBezTo>
                      <a:pt x="686410" y="309694"/>
                      <a:pt x="554793" y="343478"/>
                      <a:pt x="405581" y="3434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C77C7DA-3497-2271-DFB6-3E3D852BEF90}"/>
                  </a:ext>
                </a:extLst>
              </p:cNvPr>
              <p:cNvSpPr/>
              <p:nvPr/>
            </p:nvSpPr>
            <p:spPr>
              <a:xfrm flipH="1" flipV="1">
                <a:off x="10078526" y="4934989"/>
                <a:ext cx="984758" cy="632394"/>
              </a:xfrm>
              <a:custGeom>
                <a:avLst/>
                <a:gdLst/>
                <a:ahLst/>
                <a:cxnLst/>
                <a:rect l="l" t="t" r="r" b="b"/>
                <a:pathLst>
                  <a:path w="984758" h="632394">
                    <a:moveTo>
                      <a:pt x="464530" y="632394"/>
                    </a:moveTo>
                    <a:cubicBezTo>
                      <a:pt x="316725" y="632394"/>
                      <a:pt x="202353" y="584886"/>
                      <a:pt x="121411" y="489868"/>
                    </a:cubicBezTo>
                    <a:cubicBezTo>
                      <a:pt x="40471" y="394851"/>
                      <a:pt x="0" y="262882"/>
                      <a:pt x="0" y="93962"/>
                    </a:cubicBezTo>
                    <a:lnTo>
                      <a:pt x="0" y="0"/>
                    </a:lnTo>
                    <a:lnTo>
                      <a:pt x="712058" y="0"/>
                    </a:lnTo>
                    <a:lnTo>
                      <a:pt x="712510" y="107"/>
                    </a:lnTo>
                    <a:lnTo>
                      <a:pt x="984758" y="65588"/>
                    </a:lnTo>
                    <a:lnTo>
                      <a:pt x="975677" y="182612"/>
                    </a:lnTo>
                    <a:cubicBezTo>
                      <a:pt x="957004" y="297095"/>
                      <a:pt x="910320" y="394059"/>
                      <a:pt x="835626" y="473504"/>
                    </a:cubicBezTo>
                    <a:cubicBezTo>
                      <a:pt x="736034" y="579431"/>
                      <a:pt x="612335" y="632394"/>
                      <a:pt x="464530" y="632394"/>
                    </a:cubicBezTo>
                    <a:close/>
                    <a:moveTo>
                      <a:pt x="467697" y="451861"/>
                    </a:moveTo>
                    <a:cubicBezTo>
                      <a:pt x="538081" y="451861"/>
                      <a:pt x="597731" y="426171"/>
                      <a:pt x="646647" y="374791"/>
                    </a:cubicBezTo>
                    <a:cubicBezTo>
                      <a:pt x="695563" y="323412"/>
                      <a:pt x="725652" y="256196"/>
                      <a:pt x="736913" y="173143"/>
                    </a:cubicBezTo>
                    <a:lnTo>
                      <a:pt x="236488" y="173143"/>
                    </a:lnTo>
                    <a:cubicBezTo>
                      <a:pt x="237192" y="261122"/>
                      <a:pt x="257955" y="329570"/>
                      <a:pt x="298777" y="378486"/>
                    </a:cubicBezTo>
                    <a:cubicBezTo>
                      <a:pt x="339600" y="427403"/>
                      <a:pt x="395906" y="451861"/>
                      <a:pt x="467697" y="4518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59E3071-95D1-6195-631A-E1BA96A91DA7}"/>
                  </a:ext>
                </a:extLst>
              </p:cNvPr>
              <p:cNvSpPr/>
              <p:nvPr/>
            </p:nvSpPr>
            <p:spPr>
              <a:xfrm flipH="1" flipV="1">
                <a:off x="6475871" y="4960328"/>
                <a:ext cx="340940" cy="395007"/>
              </a:xfrm>
              <a:custGeom>
                <a:avLst/>
                <a:gdLst/>
                <a:ahLst/>
                <a:cxnLst/>
                <a:rect l="l" t="t" r="r" b="b"/>
                <a:pathLst>
                  <a:path w="340940" h="395007">
                    <a:moveTo>
                      <a:pt x="340940" y="395007"/>
                    </a:moveTo>
                    <a:lnTo>
                      <a:pt x="87560" y="395007"/>
                    </a:lnTo>
                    <a:lnTo>
                      <a:pt x="0" y="47592"/>
                    </a:lnTo>
                    <a:lnTo>
                      <a:pt x="224830" y="0"/>
                    </a:lnTo>
                    <a:lnTo>
                      <a:pt x="340940" y="39500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AC8D015-F011-6810-EAD4-83AA177C8620}"/>
                  </a:ext>
                </a:extLst>
              </p:cNvPr>
              <p:cNvSpPr/>
              <p:nvPr/>
            </p:nvSpPr>
            <p:spPr>
              <a:xfrm flipH="1" flipV="1">
                <a:off x="7099145" y="4960328"/>
                <a:ext cx="368656" cy="291433"/>
              </a:xfrm>
              <a:custGeom>
                <a:avLst/>
                <a:gdLst/>
                <a:ahLst/>
                <a:cxnLst/>
                <a:rect l="l" t="t" r="r" b="b"/>
                <a:pathLst>
                  <a:path w="368656" h="291433">
                    <a:moveTo>
                      <a:pt x="286690" y="291433"/>
                    </a:moveTo>
                    <a:lnTo>
                      <a:pt x="56536" y="291433"/>
                    </a:lnTo>
                    <a:lnTo>
                      <a:pt x="0" y="63752"/>
                    </a:lnTo>
                    <a:lnTo>
                      <a:pt x="185927" y="35054"/>
                    </a:lnTo>
                    <a:lnTo>
                      <a:pt x="186393" y="38053"/>
                    </a:lnTo>
                    <a:lnTo>
                      <a:pt x="190616" y="38053"/>
                    </a:lnTo>
                    <a:lnTo>
                      <a:pt x="191153" y="34248"/>
                    </a:lnTo>
                    <a:lnTo>
                      <a:pt x="211634" y="31086"/>
                    </a:lnTo>
                    <a:lnTo>
                      <a:pt x="368656" y="0"/>
                    </a:lnTo>
                    <a:lnTo>
                      <a:pt x="286690" y="2914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0336FDC-8D78-9580-BC2F-EFB0B377F553}"/>
                  </a:ext>
                </a:extLst>
              </p:cNvPr>
              <p:cNvSpPr/>
              <p:nvPr/>
            </p:nvSpPr>
            <p:spPr>
              <a:xfrm flipH="1" flipV="1">
                <a:off x="7786065" y="4960327"/>
                <a:ext cx="281876" cy="197686"/>
              </a:xfrm>
              <a:custGeom>
                <a:avLst/>
                <a:gdLst/>
                <a:ahLst/>
                <a:cxnLst/>
                <a:rect l="l" t="t" r="r" b="b"/>
                <a:pathLst>
                  <a:path w="281876" h="197686">
                    <a:moveTo>
                      <a:pt x="233321" y="197686"/>
                    </a:moveTo>
                    <a:lnTo>
                      <a:pt x="0" y="197686"/>
                    </a:lnTo>
                    <a:lnTo>
                      <a:pt x="56447" y="6292"/>
                    </a:lnTo>
                    <a:lnTo>
                      <a:pt x="143799" y="7313"/>
                    </a:lnTo>
                    <a:lnTo>
                      <a:pt x="281876" y="0"/>
                    </a:lnTo>
                    <a:lnTo>
                      <a:pt x="233321" y="1976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5C94CD8-FF7C-7AD2-0C80-45F7372972B9}"/>
                  </a:ext>
                </a:extLst>
              </p:cNvPr>
              <p:cNvSpPr/>
              <p:nvPr/>
            </p:nvSpPr>
            <p:spPr>
              <a:xfrm flipH="1" flipV="1">
                <a:off x="7276648" y="5213708"/>
                <a:ext cx="5226" cy="3805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3805">
                    <a:moveTo>
                      <a:pt x="4689" y="3805"/>
                    </a:moveTo>
                    <a:lnTo>
                      <a:pt x="466" y="3805"/>
                    </a:lnTo>
                    <a:lnTo>
                      <a:pt x="0" y="806"/>
                    </a:lnTo>
                    <a:lnTo>
                      <a:pt x="5226" y="0"/>
                    </a:lnTo>
                    <a:lnTo>
                      <a:pt x="4689" y="380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2" name="GMA bottom">
              <a:extLst>
                <a:ext uri="{FF2B5EF4-FFF2-40B4-BE49-F238E27FC236}">
                  <a16:creationId xmlns:a16="http://schemas.microsoft.com/office/drawing/2014/main" id="{7A7A04BE-01F9-02CF-736B-8AB73AC0F510}"/>
                </a:ext>
              </a:extLst>
            </p:cNvPr>
            <p:cNvGrpSpPr/>
            <p:nvPr/>
          </p:nvGrpSpPr>
          <p:grpSpPr>
            <a:xfrm>
              <a:off x="297105" y="2600251"/>
              <a:ext cx="6152419" cy="1425233"/>
              <a:chOff x="297105" y="4642576"/>
              <a:chExt cx="6152419" cy="1425233"/>
            </a:xfrm>
            <a:solidFill>
              <a:srgbClr val="0070C0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CBEA961-B515-0D10-E74E-EE87024EA27C}"/>
                  </a:ext>
                </a:extLst>
              </p:cNvPr>
              <p:cNvSpPr/>
              <p:nvPr/>
            </p:nvSpPr>
            <p:spPr>
              <a:xfrm flipH="1" flipV="1">
                <a:off x="297105" y="4642576"/>
                <a:ext cx="1637467" cy="1425233"/>
              </a:xfrm>
              <a:custGeom>
                <a:avLst/>
                <a:gdLst/>
                <a:ahLst/>
                <a:cxnLst/>
                <a:rect l="l" t="t" r="r" b="b"/>
                <a:pathLst>
                  <a:path w="1637467" h="1425233">
                    <a:moveTo>
                      <a:pt x="748938" y="1423514"/>
                    </a:moveTo>
                    <a:cubicBezTo>
                      <a:pt x="568951" y="1428977"/>
                      <a:pt x="401017" y="1421222"/>
                      <a:pt x="240864" y="1403133"/>
                    </a:cubicBezTo>
                    <a:lnTo>
                      <a:pt x="15882" y="1370072"/>
                    </a:lnTo>
                    <a:lnTo>
                      <a:pt x="305111" y="962844"/>
                    </a:lnTo>
                    <a:cubicBezTo>
                      <a:pt x="448693" y="1031819"/>
                      <a:pt x="581366" y="1066307"/>
                      <a:pt x="703129" y="1066307"/>
                    </a:cubicBezTo>
                    <a:cubicBezTo>
                      <a:pt x="784070" y="1066307"/>
                      <a:pt x="848998" y="1045368"/>
                      <a:pt x="897915" y="1003490"/>
                    </a:cubicBezTo>
                    <a:cubicBezTo>
                      <a:pt x="946831" y="961612"/>
                      <a:pt x="971289" y="906185"/>
                      <a:pt x="971289" y="837209"/>
                    </a:cubicBezTo>
                    <a:cubicBezTo>
                      <a:pt x="971289" y="706296"/>
                      <a:pt x="885422" y="640840"/>
                      <a:pt x="713686" y="640840"/>
                    </a:cubicBezTo>
                    <a:lnTo>
                      <a:pt x="713686" y="893164"/>
                    </a:lnTo>
                    <a:lnTo>
                      <a:pt x="0" y="893164"/>
                    </a:lnTo>
                    <a:lnTo>
                      <a:pt x="0" y="24282"/>
                    </a:lnTo>
                    <a:cubicBezTo>
                      <a:pt x="288571" y="8094"/>
                      <a:pt x="483885" y="0"/>
                      <a:pt x="585941" y="0"/>
                    </a:cubicBezTo>
                    <a:cubicBezTo>
                      <a:pt x="980087" y="0"/>
                      <a:pt x="1253878" y="83756"/>
                      <a:pt x="1407314" y="251268"/>
                    </a:cubicBezTo>
                    <a:cubicBezTo>
                      <a:pt x="1560749" y="418781"/>
                      <a:pt x="1637467" y="614094"/>
                      <a:pt x="1637467" y="837209"/>
                    </a:cubicBezTo>
                    <a:cubicBezTo>
                      <a:pt x="1637467" y="990645"/>
                      <a:pt x="1601748" y="1131412"/>
                      <a:pt x="1530309" y="1259509"/>
                    </a:cubicBezTo>
                    <a:lnTo>
                      <a:pt x="1481112" y="1334450"/>
                    </a:lnTo>
                    <a:lnTo>
                      <a:pt x="1329329" y="1364592"/>
                    </a:lnTo>
                    <a:cubicBezTo>
                      <a:pt x="1120964" y="1399373"/>
                      <a:pt x="928924" y="1418052"/>
                      <a:pt x="748938" y="14235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3BF4E2E-4742-A471-9BD1-3273454C4A2C}"/>
                  </a:ext>
                </a:extLst>
              </p:cNvPr>
              <p:cNvSpPr/>
              <p:nvPr/>
            </p:nvSpPr>
            <p:spPr>
              <a:xfrm flipH="1" flipV="1">
                <a:off x="2188241" y="4755906"/>
                <a:ext cx="1967917" cy="1285508"/>
              </a:xfrm>
              <a:custGeom>
                <a:avLst/>
                <a:gdLst/>
                <a:ahLst/>
                <a:cxnLst/>
                <a:rect l="l" t="t" r="r" b="b"/>
                <a:pathLst>
                  <a:path w="1967917" h="1285508">
                    <a:moveTo>
                      <a:pt x="1967917" y="1285508"/>
                    </a:moveTo>
                    <a:lnTo>
                      <a:pt x="1779857" y="1235315"/>
                    </a:lnTo>
                    <a:cubicBezTo>
                      <a:pt x="1267368" y="1086202"/>
                      <a:pt x="771681" y="863476"/>
                      <a:pt x="109610" y="690755"/>
                    </a:cubicBezTo>
                    <a:lnTo>
                      <a:pt x="0" y="664475"/>
                    </a:lnTo>
                    <a:lnTo>
                      <a:pt x="0" y="0"/>
                    </a:lnTo>
                    <a:lnTo>
                      <a:pt x="713687" y="0"/>
                    </a:lnTo>
                    <a:lnTo>
                      <a:pt x="713687" y="806592"/>
                    </a:lnTo>
                    <a:lnTo>
                      <a:pt x="983959" y="495146"/>
                    </a:lnTo>
                    <a:lnTo>
                      <a:pt x="1254231" y="806592"/>
                    </a:lnTo>
                    <a:lnTo>
                      <a:pt x="1254231" y="0"/>
                    </a:lnTo>
                    <a:lnTo>
                      <a:pt x="1967917" y="0"/>
                    </a:lnTo>
                    <a:lnTo>
                      <a:pt x="1967917" y="12855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851C4C9-E924-813B-794C-5A187BA3AC85}"/>
                  </a:ext>
                </a:extLst>
              </p:cNvPr>
              <p:cNvSpPr/>
              <p:nvPr/>
            </p:nvSpPr>
            <p:spPr>
              <a:xfrm flipH="1" flipV="1">
                <a:off x="4313743" y="5427236"/>
                <a:ext cx="2135781" cy="614179"/>
              </a:xfrm>
              <a:custGeom>
                <a:avLst/>
                <a:gdLst/>
                <a:ahLst/>
                <a:cxnLst/>
                <a:rect l="l" t="t" r="r" b="b"/>
                <a:pathLst>
                  <a:path w="2135781" h="614179">
                    <a:moveTo>
                      <a:pt x="213313" y="614179"/>
                    </a:moveTo>
                    <a:lnTo>
                      <a:pt x="0" y="0"/>
                    </a:lnTo>
                    <a:lnTo>
                      <a:pt x="712630" y="0"/>
                    </a:lnTo>
                    <a:lnTo>
                      <a:pt x="805536" y="272383"/>
                    </a:lnTo>
                    <a:lnTo>
                      <a:pt x="1329188" y="272383"/>
                    </a:lnTo>
                    <a:lnTo>
                      <a:pt x="1422093" y="0"/>
                    </a:lnTo>
                    <a:lnTo>
                      <a:pt x="2135781" y="0"/>
                    </a:lnTo>
                    <a:lnTo>
                      <a:pt x="1931753" y="587447"/>
                    </a:lnTo>
                    <a:lnTo>
                      <a:pt x="1810869" y="565078"/>
                    </a:lnTo>
                    <a:cubicBezTo>
                      <a:pt x="1231227" y="477543"/>
                      <a:pt x="742319" y="520490"/>
                      <a:pt x="288257" y="600024"/>
                    </a:cubicBezTo>
                    <a:lnTo>
                      <a:pt x="213313" y="61417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3" name="water bottom">
              <a:extLst>
                <a:ext uri="{FF2B5EF4-FFF2-40B4-BE49-F238E27FC236}">
                  <a16:creationId xmlns:a16="http://schemas.microsoft.com/office/drawing/2014/main" id="{9E011EE3-D117-7FF7-A4BC-EB9B28D65DA8}"/>
                </a:ext>
              </a:extLst>
            </p:cNvPr>
            <p:cNvGrpSpPr/>
            <p:nvPr/>
          </p:nvGrpSpPr>
          <p:grpSpPr>
            <a:xfrm>
              <a:off x="6591982" y="3108375"/>
              <a:ext cx="4953426" cy="916053"/>
              <a:chOff x="6591982" y="5150700"/>
              <a:chExt cx="4953426" cy="916053"/>
            </a:xfrm>
            <a:solidFill>
              <a:srgbClr val="3BCCFF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E8B423C-DFE2-CDC0-D80A-5DF70C5E46E1}"/>
                  </a:ext>
                </a:extLst>
              </p:cNvPr>
              <p:cNvSpPr/>
              <p:nvPr/>
            </p:nvSpPr>
            <p:spPr>
              <a:xfrm flipH="1" flipV="1">
                <a:off x="8277812" y="5162692"/>
                <a:ext cx="121512" cy="87966"/>
              </a:xfrm>
              <a:custGeom>
                <a:avLst/>
                <a:gdLst/>
                <a:ahLst/>
                <a:cxnLst/>
                <a:rect l="l" t="t" r="r" b="b"/>
                <a:pathLst>
                  <a:path w="121512" h="87966">
                    <a:moveTo>
                      <a:pt x="121512" y="87966"/>
                    </a:moveTo>
                    <a:lnTo>
                      <a:pt x="0" y="78580"/>
                    </a:lnTo>
                    <a:lnTo>
                      <a:pt x="41539" y="58198"/>
                    </a:lnTo>
                    <a:cubicBezTo>
                      <a:pt x="68989" y="41570"/>
                      <a:pt x="95646" y="22171"/>
                      <a:pt x="121512" y="0"/>
                    </a:cubicBezTo>
                    <a:lnTo>
                      <a:pt x="121512" y="879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D5D7753-D3E9-5B72-6038-E943EC8F17A5}"/>
                  </a:ext>
                </a:extLst>
              </p:cNvPr>
              <p:cNvSpPr/>
              <p:nvPr/>
            </p:nvSpPr>
            <p:spPr>
              <a:xfrm flipH="1" flipV="1">
                <a:off x="7281874" y="5150700"/>
                <a:ext cx="729620" cy="890714"/>
              </a:xfrm>
              <a:custGeom>
                <a:avLst/>
                <a:gdLst/>
                <a:ahLst/>
                <a:cxnLst/>
                <a:rect l="l" t="t" r="r" b="b"/>
                <a:pathLst>
                  <a:path w="729620" h="890714">
                    <a:moveTo>
                      <a:pt x="87352" y="890714"/>
                    </a:moveTo>
                    <a:lnTo>
                      <a:pt x="0" y="889693"/>
                    </a:lnTo>
                    <a:lnTo>
                      <a:pt x="262389" y="0"/>
                    </a:lnTo>
                    <a:lnTo>
                      <a:pt x="518937" y="0"/>
                    </a:lnTo>
                    <a:lnTo>
                      <a:pt x="715306" y="732690"/>
                    </a:lnTo>
                    <a:lnTo>
                      <a:pt x="729620" y="824708"/>
                    </a:lnTo>
                    <a:lnTo>
                      <a:pt x="543693" y="853406"/>
                    </a:lnTo>
                    <a:lnTo>
                      <a:pt x="405971" y="298777"/>
                    </a:lnTo>
                    <a:cubicBezTo>
                      <a:pt x="399637" y="274143"/>
                      <a:pt x="395062" y="243174"/>
                      <a:pt x="392247" y="205871"/>
                    </a:cubicBezTo>
                    <a:lnTo>
                      <a:pt x="384856" y="205871"/>
                    </a:lnTo>
                    <a:cubicBezTo>
                      <a:pt x="383448" y="231913"/>
                      <a:pt x="378170" y="262881"/>
                      <a:pt x="369020" y="298777"/>
                    </a:cubicBezTo>
                    <a:lnTo>
                      <a:pt x="225429" y="883401"/>
                    </a:lnTo>
                    <a:lnTo>
                      <a:pt x="87352" y="8907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57BF67E-8CC5-652F-C0F1-C9EEC352832B}"/>
                  </a:ext>
                </a:extLst>
              </p:cNvPr>
              <p:cNvSpPr/>
              <p:nvPr/>
            </p:nvSpPr>
            <p:spPr>
              <a:xfrm flipH="1" flipV="1">
                <a:off x="6591982" y="5217512"/>
                <a:ext cx="684667" cy="823902"/>
              </a:xfrm>
              <a:custGeom>
                <a:avLst/>
                <a:gdLst/>
                <a:ahLst/>
                <a:cxnLst/>
                <a:rect l="l" t="t" r="r" b="b"/>
                <a:pathLst>
                  <a:path w="684667" h="823902">
                    <a:moveTo>
                      <a:pt x="0" y="823902"/>
                    </a:moveTo>
                    <a:lnTo>
                      <a:pt x="5270" y="786533"/>
                    </a:lnTo>
                    <a:cubicBezTo>
                      <a:pt x="8437" y="771049"/>
                      <a:pt x="12836" y="753805"/>
                      <a:pt x="18467" y="734801"/>
                    </a:cubicBezTo>
                    <a:lnTo>
                      <a:pt x="231728" y="0"/>
                    </a:lnTo>
                    <a:lnTo>
                      <a:pt x="482997" y="0"/>
                    </a:lnTo>
                    <a:lnTo>
                      <a:pt x="684667" y="686080"/>
                    </a:lnTo>
                    <a:lnTo>
                      <a:pt x="459837" y="733672"/>
                    </a:lnTo>
                    <a:lnTo>
                      <a:pt x="351028" y="301944"/>
                    </a:lnTo>
                    <a:cubicBezTo>
                      <a:pt x="344694" y="278718"/>
                      <a:pt x="340471" y="247749"/>
                      <a:pt x="338359" y="209038"/>
                    </a:cubicBezTo>
                    <a:lnTo>
                      <a:pt x="330969" y="209038"/>
                    </a:lnTo>
                    <a:cubicBezTo>
                      <a:pt x="328857" y="238599"/>
                      <a:pt x="323226" y="270272"/>
                      <a:pt x="314077" y="304056"/>
                    </a:cubicBezTo>
                    <a:lnTo>
                      <a:pt x="177503" y="789654"/>
                    </a:lnTo>
                    <a:lnTo>
                      <a:pt x="20481" y="820740"/>
                    </a:lnTo>
                    <a:lnTo>
                      <a:pt x="0" y="8239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C6E8446-3558-ED6B-F85A-3F3106276B0E}"/>
                  </a:ext>
                </a:extLst>
              </p:cNvPr>
              <p:cNvSpPr/>
              <p:nvPr/>
            </p:nvSpPr>
            <p:spPr>
              <a:xfrm flipH="1" flipV="1">
                <a:off x="8172237" y="5232086"/>
                <a:ext cx="910056" cy="834667"/>
              </a:xfrm>
              <a:custGeom>
                <a:avLst/>
                <a:gdLst/>
                <a:ahLst/>
                <a:cxnLst/>
                <a:rect l="l" t="t" r="r" b="b"/>
                <a:pathLst>
                  <a:path w="910056" h="834667">
                    <a:moveTo>
                      <a:pt x="259105" y="834667"/>
                    </a:moveTo>
                    <a:lnTo>
                      <a:pt x="144440" y="815620"/>
                    </a:lnTo>
                    <a:lnTo>
                      <a:pt x="4050" y="788285"/>
                    </a:lnTo>
                    <a:lnTo>
                      <a:pt x="0" y="728467"/>
                    </a:lnTo>
                    <a:lnTo>
                      <a:pt x="0" y="25338"/>
                    </a:lnTo>
                    <a:lnTo>
                      <a:pt x="237544" y="25338"/>
                    </a:lnTo>
                    <a:lnTo>
                      <a:pt x="237544" y="194258"/>
                    </a:lnTo>
                    <a:lnTo>
                      <a:pt x="241767" y="194258"/>
                    </a:lnTo>
                    <a:cubicBezTo>
                      <a:pt x="316373" y="64752"/>
                      <a:pt x="425819" y="0"/>
                      <a:pt x="570105" y="0"/>
                    </a:cubicBezTo>
                    <a:cubicBezTo>
                      <a:pt x="676383" y="0"/>
                      <a:pt x="759612" y="28857"/>
                      <a:pt x="819790" y="86571"/>
                    </a:cubicBezTo>
                    <a:cubicBezTo>
                      <a:pt x="879967" y="144286"/>
                      <a:pt x="910056" y="220652"/>
                      <a:pt x="910056" y="315669"/>
                    </a:cubicBezTo>
                    <a:cubicBezTo>
                      <a:pt x="910056" y="519781"/>
                      <a:pt x="792516" y="638728"/>
                      <a:pt x="557436" y="672512"/>
                    </a:cubicBezTo>
                    <a:lnTo>
                      <a:pt x="236488" y="717909"/>
                    </a:lnTo>
                    <a:cubicBezTo>
                      <a:pt x="236488" y="756444"/>
                      <a:pt x="241063" y="790162"/>
                      <a:pt x="250213" y="819063"/>
                    </a:cubicBezTo>
                    <a:lnTo>
                      <a:pt x="259105" y="834667"/>
                    </a:lnTo>
                    <a:close/>
                    <a:moveTo>
                      <a:pt x="236488" y="556380"/>
                    </a:moveTo>
                    <a:lnTo>
                      <a:pt x="463474" y="524707"/>
                    </a:lnTo>
                    <a:cubicBezTo>
                      <a:pt x="533857" y="515558"/>
                      <a:pt x="586821" y="498490"/>
                      <a:pt x="622365" y="473503"/>
                    </a:cubicBezTo>
                    <a:cubicBezTo>
                      <a:pt x="657908" y="448517"/>
                      <a:pt x="675680" y="404704"/>
                      <a:pt x="675680" y="342063"/>
                    </a:cubicBezTo>
                    <a:cubicBezTo>
                      <a:pt x="675680" y="296313"/>
                      <a:pt x="659316" y="258834"/>
                      <a:pt x="626588" y="229625"/>
                    </a:cubicBezTo>
                    <a:cubicBezTo>
                      <a:pt x="593859" y="200416"/>
                      <a:pt x="550046" y="185812"/>
                      <a:pt x="495147" y="185812"/>
                    </a:cubicBezTo>
                    <a:cubicBezTo>
                      <a:pt x="420540" y="185812"/>
                      <a:pt x="358779" y="212029"/>
                      <a:pt x="309863" y="264465"/>
                    </a:cubicBezTo>
                    <a:cubicBezTo>
                      <a:pt x="260947" y="316901"/>
                      <a:pt x="236488" y="382885"/>
                      <a:pt x="236488" y="462418"/>
                    </a:cubicBezTo>
                    <a:lnTo>
                      <a:pt x="236488" y="5563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1E92B16-8817-8C28-5D3C-D2512C17B86D}"/>
                  </a:ext>
                </a:extLst>
              </p:cNvPr>
              <p:cNvSpPr/>
              <p:nvPr/>
            </p:nvSpPr>
            <p:spPr>
              <a:xfrm flipH="1" flipV="1">
                <a:off x="9442937" y="5355770"/>
                <a:ext cx="503593" cy="709927"/>
              </a:xfrm>
              <a:custGeom>
                <a:avLst/>
                <a:gdLst/>
                <a:ahLst/>
                <a:cxnLst/>
                <a:rect l="l" t="t" r="r" b="b"/>
                <a:pathLst>
                  <a:path w="503593" h="709927">
                    <a:moveTo>
                      <a:pt x="503593" y="709927"/>
                    </a:moveTo>
                    <a:lnTo>
                      <a:pt x="258659" y="655372"/>
                    </a:lnTo>
                    <a:lnTo>
                      <a:pt x="258659" y="372679"/>
                    </a:lnTo>
                    <a:cubicBezTo>
                      <a:pt x="258659" y="308630"/>
                      <a:pt x="247046" y="262881"/>
                      <a:pt x="223820" y="235432"/>
                    </a:cubicBezTo>
                    <a:cubicBezTo>
                      <a:pt x="200593" y="207982"/>
                      <a:pt x="161882" y="194258"/>
                      <a:pt x="107687" y="194258"/>
                    </a:cubicBezTo>
                    <a:cubicBezTo>
                      <a:pt x="66161" y="194258"/>
                      <a:pt x="30266" y="206223"/>
                      <a:pt x="0" y="230153"/>
                    </a:cubicBezTo>
                    <a:lnTo>
                      <a:pt x="0" y="35895"/>
                    </a:lnTo>
                    <a:cubicBezTo>
                      <a:pt x="47861" y="11965"/>
                      <a:pt x="110854" y="0"/>
                      <a:pt x="188979" y="0"/>
                    </a:cubicBezTo>
                    <a:cubicBezTo>
                      <a:pt x="398722" y="0"/>
                      <a:pt x="503593" y="100648"/>
                      <a:pt x="503593" y="301944"/>
                    </a:cubicBezTo>
                    <a:lnTo>
                      <a:pt x="503593" y="7099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F326DED-5BF8-CDF1-50AA-802E820C1D5B}"/>
                  </a:ext>
                </a:extLst>
              </p:cNvPr>
              <p:cNvSpPr/>
              <p:nvPr/>
            </p:nvSpPr>
            <p:spPr>
              <a:xfrm flipH="1" flipV="1">
                <a:off x="10078270" y="5501796"/>
                <a:ext cx="900554" cy="564957"/>
              </a:xfrm>
              <a:custGeom>
                <a:avLst/>
                <a:gdLst/>
                <a:ahLst/>
                <a:cxnLst/>
                <a:rect l="l" t="t" r="r" b="b"/>
                <a:pathLst>
                  <a:path w="900554" h="564957">
                    <a:moveTo>
                      <a:pt x="900298" y="564957"/>
                    </a:moveTo>
                    <a:lnTo>
                      <a:pt x="628050" y="499476"/>
                    </a:lnTo>
                    <a:lnTo>
                      <a:pt x="627598" y="499369"/>
                    </a:lnTo>
                    <a:lnTo>
                      <a:pt x="652453" y="499369"/>
                    </a:lnTo>
                    <a:cubicBezTo>
                      <a:pt x="649638" y="399425"/>
                      <a:pt x="618846" y="322355"/>
                      <a:pt x="560075" y="268160"/>
                    </a:cubicBezTo>
                    <a:cubicBezTo>
                      <a:pt x="501305" y="213965"/>
                      <a:pt x="420541" y="186868"/>
                      <a:pt x="317781" y="186868"/>
                    </a:cubicBezTo>
                    <a:cubicBezTo>
                      <a:pt x="202353" y="186868"/>
                      <a:pt x="96425" y="221355"/>
                      <a:pt x="0" y="290331"/>
                    </a:cubicBezTo>
                    <a:lnTo>
                      <a:pt x="0" y="92906"/>
                    </a:lnTo>
                    <a:cubicBezTo>
                      <a:pt x="98537" y="30968"/>
                      <a:pt x="228746" y="0"/>
                      <a:pt x="390627" y="0"/>
                    </a:cubicBezTo>
                    <a:cubicBezTo>
                      <a:pt x="549694" y="0"/>
                      <a:pt x="674448" y="49092"/>
                      <a:pt x="764890" y="147277"/>
                    </a:cubicBezTo>
                    <a:cubicBezTo>
                      <a:pt x="855334" y="245462"/>
                      <a:pt x="900554" y="383589"/>
                      <a:pt x="900554" y="561659"/>
                    </a:cubicBezTo>
                    <a:lnTo>
                      <a:pt x="900298" y="5649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B202D4A-AF9F-0679-B77E-FE673EE13A1E}"/>
                  </a:ext>
                </a:extLst>
              </p:cNvPr>
              <p:cNvSpPr/>
              <p:nvPr/>
            </p:nvSpPr>
            <p:spPr>
              <a:xfrm flipH="1" flipV="1">
                <a:off x="11300474" y="5770900"/>
                <a:ext cx="244934" cy="270514"/>
              </a:xfrm>
              <a:custGeom>
                <a:avLst/>
                <a:gdLst/>
                <a:ahLst/>
                <a:cxnLst/>
                <a:rect l="l" t="t" r="r" b="b"/>
                <a:pathLst>
                  <a:path w="244934" h="270514">
                    <a:moveTo>
                      <a:pt x="244934" y="270514"/>
                    </a:moveTo>
                    <a:lnTo>
                      <a:pt x="211779" y="264676"/>
                    </a:lnTo>
                    <a:cubicBezTo>
                      <a:pt x="142260" y="253871"/>
                      <a:pt x="76608" y="245287"/>
                      <a:pt x="15398" y="239345"/>
                    </a:cubicBezTo>
                    <a:lnTo>
                      <a:pt x="0" y="238147"/>
                    </a:lnTo>
                    <a:lnTo>
                      <a:pt x="0" y="0"/>
                    </a:lnTo>
                    <a:lnTo>
                      <a:pt x="244934" y="0"/>
                    </a:lnTo>
                    <a:lnTo>
                      <a:pt x="244934" y="2705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4400" dirty="0">
                  <a:solidFill>
                    <a:srgbClr val="3BCC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CF1D2-8107-F032-CF69-4A745A024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Lower East Coast Water Supply Performance: </a:t>
            </a:r>
            <a:br>
              <a:rPr lang="en-US" dirty="0"/>
            </a:br>
            <a:r>
              <a:rPr lang="en-US" dirty="0"/>
              <a:t>Is Your WUP Under Attack?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7FCC2-5183-4D2C-CB1E-C743856C6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8, 2026</a:t>
            </a:r>
          </a:p>
        </p:txBody>
      </p:sp>
    </p:spTree>
    <p:extLst>
      <p:ext uri="{BB962C8B-B14F-4D97-AF65-F5344CB8AC3E}">
        <p14:creationId xmlns:p14="http://schemas.microsoft.com/office/powerpoint/2010/main" val="281937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524A2-A5F6-137E-BB9C-58AB505BC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F1551F-57EB-03DA-3469-80EB7139E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566001"/>
            <a:ext cx="6194612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Plan Formulation Criteria:</a:t>
            </a:r>
          </a:p>
          <a:p>
            <a:r>
              <a:rPr lang="en-US" dirty="0"/>
              <a:t>Indigenous Knowledge </a:t>
            </a:r>
          </a:p>
          <a:p>
            <a:r>
              <a:rPr lang="en-US" dirty="0"/>
              <a:t>Ecology</a:t>
            </a:r>
          </a:p>
          <a:p>
            <a:r>
              <a:rPr lang="en-US" dirty="0">
                <a:highlight>
                  <a:srgbClr val="FFFF00"/>
                </a:highlight>
              </a:rPr>
              <a:t>Water Supply</a:t>
            </a:r>
          </a:p>
          <a:p>
            <a:r>
              <a:rPr lang="en-US" dirty="0"/>
              <a:t>Flood Risk Management </a:t>
            </a:r>
          </a:p>
          <a:p>
            <a:r>
              <a:rPr lang="en-US" dirty="0"/>
              <a:t>Recreation </a:t>
            </a:r>
          </a:p>
          <a:p>
            <a:r>
              <a:rPr lang="en-US" dirty="0"/>
              <a:t>Water Quality 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5EBB67-7AAF-177E-ACBC-43C8A747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977660-6B9F-CA1C-6402-138A8C64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CEPP Ops 1.0</a:t>
            </a:r>
          </a:p>
        </p:txBody>
      </p:sp>
      <p:pic>
        <p:nvPicPr>
          <p:cNvPr id="5" name="Picture 4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D7762623-9B22-EF51-CA91-395FC8AC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07" y="961551"/>
            <a:ext cx="3317385" cy="55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3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86813-4029-9452-9552-CD6EB17B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D8C6A-4E4B-B40B-EBEC-A17404DF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8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319EA4-949E-C3F3-1074-C83DDB08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6DD54-A86C-411B-7551-166055DB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9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B6682-A66F-6A36-7569-0F101B5E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B1666-A625-7B54-3848-441B92A4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58495-B48C-48D6-BE09-E28B08DB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EE88B-9E65-7297-A126-8D8B9A87A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3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1C5FE-0FC6-94F0-39CD-6B0D7735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3EF06-763F-CBC5-4BF7-F73E6DF0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AB06F-CCE8-B41C-2C91-4BD3FFBE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EE81A-E79B-C3CE-1A83-3417DC68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09DDB-85F6-387D-4A23-C9140AC3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44552C-B69B-F74C-121A-475C634A4092}"/>
              </a:ext>
            </a:extLst>
          </p:cNvPr>
          <p:cNvSpPr/>
          <p:nvPr/>
        </p:nvSpPr>
        <p:spPr>
          <a:xfrm>
            <a:off x="8965" y="4598895"/>
            <a:ext cx="12111318" cy="394447"/>
          </a:xfrm>
          <a:prstGeom prst="round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1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BC274-904E-B942-F02C-E0BB9EA0D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81924"/>
            <a:ext cx="10972800" cy="55047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7200" b="1" dirty="0"/>
              <a:t>econd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7200" b="1" dirty="0"/>
              <a:t>eriodic 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7200" b="1" dirty="0"/>
              <a:t>omprehensive Everglades 	Restoration Plan </a:t>
            </a:r>
          </a:p>
          <a:p>
            <a:pPr marL="0" indent="0">
              <a:buNone/>
            </a:pPr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r>
              <a:rPr lang="en-US" sz="7200" b="1" dirty="0"/>
              <a:t>pdate</a:t>
            </a:r>
            <a:endParaRPr lang="en-US" sz="7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80A05-EDAF-3268-061C-E483C021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3DADA-B67E-BEC9-6107-8A0AAC2D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AB3E4-CA83-9CFC-8D46-1BE0A3D7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1555A8-370C-5FF3-15E8-CBD787B7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536AC-26E9-CFB6-7F7E-C5CBF56C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F6B5B-9FFB-BA6E-8B2D-E4595446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B22CC-25C4-7726-986F-0AE016F2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4" y="0"/>
            <a:ext cx="12021992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2CD9944-F582-A175-86C3-3448BA368255}"/>
              </a:ext>
            </a:extLst>
          </p:cNvPr>
          <p:cNvSpPr txBox="1">
            <a:spLocks/>
          </p:cNvSpPr>
          <p:nvPr/>
        </p:nvSpPr>
        <p:spPr>
          <a:xfrm>
            <a:off x="6096000" y="9387"/>
            <a:ext cx="6096000" cy="104497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SPCU Model Decision Tree</a:t>
            </a:r>
          </a:p>
        </p:txBody>
      </p:sp>
    </p:spTree>
    <p:extLst>
      <p:ext uri="{BB962C8B-B14F-4D97-AF65-F5344CB8AC3E}">
        <p14:creationId xmlns:p14="http://schemas.microsoft.com/office/powerpoint/2010/main" val="267803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10D0C-06C7-8AD1-1846-2404720AC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C5DBF7-A264-106B-4638-608696D8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67" y="301356"/>
            <a:ext cx="4142792" cy="1183566"/>
          </a:xfrm>
        </p:spPr>
        <p:txBody>
          <a:bodyPr/>
          <a:lstStyle/>
          <a:p>
            <a:r>
              <a:rPr lang="en-US" dirty="0"/>
              <a:t>ECSM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20172-9AF2-260F-F677-E58CEE4E1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2" y="1670180"/>
            <a:ext cx="3444243" cy="4457256"/>
          </a:xfrm>
          <a:prstGeom prst="rect">
            <a:avLst/>
          </a:prstGeom>
        </p:spPr>
      </p:pic>
      <p:pic>
        <p:nvPicPr>
          <p:cNvPr id="6" name="Picture 5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393643F3-4133-7535-B62C-F706C8C55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327" y="1359616"/>
            <a:ext cx="3208888" cy="5390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764E6-B57D-6423-A703-355B43874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57" y="1707985"/>
            <a:ext cx="3430700" cy="426409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84EC91C0-265B-3894-D010-B243286A7196}"/>
              </a:ext>
            </a:extLst>
          </p:cNvPr>
          <p:cNvSpPr txBox="1">
            <a:spLocks/>
          </p:cNvSpPr>
          <p:nvPr/>
        </p:nvSpPr>
        <p:spPr>
          <a:xfrm>
            <a:off x="4024604" y="301356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CEPP Ops 1.0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D57A2C3-7C86-10D3-D254-8B17FEDF118A}"/>
              </a:ext>
            </a:extLst>
          </p:cNvPr>
          <p:cNvSpPr txBox="1">
            <a:spLocks/>
          </p:cNvSpPr>
          <p:nvPr/>
        </p:nvSpPr>
        <p:spPr>
          <a:xfrm>
            <a:off x="7878211" y="301356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SPCU</a:t>
            </a:r>
          </a:p>
        </p:txBody>
      </p:sp>
    </p:spTree>
    <p:extLst>
      <p:ext uri="{BB962C8B-B14F-4D97-AF65-F5344CB8AC3E}">
        <p14:creationId xmlns:p14="http://schemas.microsoft.com/office/powerpoint/2010/main" val="2744931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CE86F0-FFDA-E7CF-3EEF-8FE971F1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48EAB5-4F4C-E6A7-C64D-DE9D9235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SPCU Project Decisions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328DD-7D08-FB25-9BE6-F14B8FC3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0099"/>
            <a:ext cx="12192000" cy="574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B4A94-267A-28E3-FD80-2166FE88F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9917"/>
            <a:ext cx="12192000" cy="588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A0E05E-45F7-316C-B1CD-9D29994F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64" y="3926586"/>
            <a:ext cx="12191999" cy="609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C13EDE-AF52-17FB-8410-F3222B230196}"/>
              </a:ext>
            </a:extLst>
          </p:cNvPr>
          <p:cNvSpPr txBox="1"/>
          <p:nvPr/>
        </p:nvSpPr>
        <p:spPr>
          <a:xfrm>
            <a:off x="-22964" y="882751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Future With Project (CERPB)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2EAB0D-A5B7-5627-2AE7-5B3477500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65" y="2133234"/>
            <a:ext cx="12188952" cy="627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2FC44-5E0F-FAD6-D41D-39FC61185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756" y="4559953"/>
            <a:ext cx="12344400" cy="351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106D6-D481-4285-71CB-4BAF9FFB5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13" y="4943951"/>
            <a:ext cx="12297525" cy="3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F23FD-6CAC-27E7-E277-59DF3E7D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6C661-E661-66B7-226A-B93489005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DE6ADA5-22F9-ED3D-77B7-17470A0B4835}"/>
              </a:ext>
            </a:extLst>
          </p:cNvPr>
          <p:cNvSpPr txBox="1">
            <a:spLocks/>
          </p:cNvSpPr>
          <p:nvPr/>
        </p:nvSpPr>
        <p:spPr>
          <a:xfrm>
            <a:off x="8574832" y="1028700"/>
            <a:ext cx="3284376" cy="50196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Decrease in levee seepage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7D584C-B23E-6FEF-D709-B9B53ADFCA91}"/>
              </a:ext>
            </a:extLst>
          </p:cNvPr>
          <p:cNvSpPr/>
          <p:nvPr/>
        </p:nvSpPr>
        <p:spPr>
          <a:xfrm>
            <a:off x="35719" y="5713186"/>
            <a:ext cx="8401050" cy="170089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9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2C81F-AD62-D20E-819F-BD811ED4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751AA-51C4-AB98-750B-EB25600B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3C837-73C9-BD7F-74DB-E708EFDF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8CDDC0C-D002-38FF-043B-8D1AE16065F2}"/>
              </a:ext>
            </a:extLst>
          </p:cNvPr>
          <p:cNvSpPr txBox="1">
            <a:spLocks/>
          </p:cNvSpPr>
          <p:nvPr/>
        </p:nvSpPr>
        <p:spPr>
          <a:xfrm>
            <a:off x="8574832" y="1028700"/>
            <a:ext cx="3284376" cy="50196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Decrease in levee seepage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Increase in Impoundment deliveries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5BB06-A72D-9A5E-DD04-FC5B49004FBD}"/>
              </a:ext>
            </a:extLst>
          </p:cNvPr>
          <p:cNvSpPr/>
          <p:nvPr/>
        </p:nvSpPr>
        <p:spPr>
          <a:xfrm>
            <a:off x="35719" y="5878286"/>
            <a:ext cx="8401050" cy="170089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56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69493-1B34-36CE-C907-D80BD578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1333A1-4735-C24C-F404-0251A073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260B3-C081-446C-768C-B0508296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856D1F5-CE56-417E-1597-842225AE5B6E}"/>
              </a:ext>
            </a:extLst>
          </p:cNvPr>
          <p:cNvSpPr txBox="1">
            <a:spLocks/>
          </p:cNvSpPr>
          <p:nvPr/>
        </p:nvSpPr>
        <p:spPr>
          <a:xfrm>
            <a:off x="8574832" y="1028700"/>
            <a:ext cx="3284376" cy="50196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Decrease in levee seepage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Increase in Impoundment deliveries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Increased reliance on WCAs in SA1 and SA2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4C10D-0097-31CF-A97F-8DF7B1E55DE3}"/>
              </a:ext>
            </a:extLst>
          </p:cNvPr>
          <p:cNvSpPr/>
          <p:nvPr/>
        </p:nvSpPr>
        <p:spPr>
          <a:xfrm>
            <a:off x="35719" y="6221186"/>
            <a:ext cx="8401050" cy="170089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18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FD71A-31E3-671E-C312-7DBF867CA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5CAC9-D769-C58E-F456-3E773205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EBBFB-46FB-FC67-0598-D2864937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39D3C65-BF45-04C7-BBA8-3633783C332C}"/>
              </a:ext>
            </a:extLst>
          </p:cNvPr>
          <p:cNvSpPr txBox="1">
            <a:spLocks/>
          </p:cNvSpPr>
          <p:nvPr/>
        </p:nvSpPr>
        <p:spPr>
          <a:xfrm>
            <a:off x="8574832" y="1028700"/>
            <a:ext cx="3284376" cy="50196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Decrease in levee seepage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Increase in Impoundment deliveries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Increased reliance on WCAs in SA1 and SA2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Sharp decrease in WCAs in SA3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F0C1A-C142-4294-D147-C341AC5EFEB1}"/>
              </a:ext>
            </a:extLst>
          </p:cNvPr>
          <p:cNvSpPr/>
          <p:nvPr/>
        </p:nvSpPr>
        <p:spPr>
          <a:xfrm>
            <a:off x="35719" y="6221186"/>
            <a:ext cx="8401050" cy="170089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55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631F6-CA7C-7223-79B1-B10990AA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7CE39-CFEE-AFFA-9842-B8ED3391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39" y="0"/>
            <a:ext cx="458656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A0E85-7867-FFBD-C272-1D53B90C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4975" cy="68580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E77C20E-6905-01E5-2CAD-607270FEFE22}"/>
              </a:ext>
            </a:extLst>
          </p:cNvPr>
          <p:cNvSpPr txBox="1">
            <a:spLocks/>
          </p:cNvSpPr>
          <p:nvPr/>
        </p:nvSpPr>
        <p:spPr>
          <a:xfrm>
            <a:off x="3813844" y="0"/>
            <a:ext cx="3924344" cy="54895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Future Without (FWO)</a:t>
            </a:r>
          </a:p>
          <a:p>
            <a:pPr marL="0" indent="0">
              <a:buNone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 algn="r">
              <a:buNone/>
            </a:pP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SPCU (CERPB)</a:t>
            </a:r>
          </a:p>
          <a:p>
            <a:pPr marL="0" indent="0">
              <a:buNone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 algn="ctr">
              <a:buNone/>
            </a:pPr>
            <a:r>
              <a:rPr lang="en-US" sz="2800" u="sng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Annual Averages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8.8 MGD from ASR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321 MGD in reuse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FBFF41D-1914-7184-1943-47FC5F949B56}"/>
              </a:ext>
            </a:extLst>
          </p:cNvPr>
          <p:cNvSpPr/>
          <p:nvPr/>
        </p:nvSpPr>
        <p:spPr>
          <a:xfrm>
            <a:off x="6557088" y="2019300"/>
            <a:ext cx="1181100" cy="317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8ACE2A-DED7-24E2-884A-9F6C92F47058}"/>
              </a:ext>
            </a:extLst>
          </p:cNvPr>
          <p:cNvSpPr/>
          <p:nvPr/>
        </p:nvSpPr>
        <p:spPr>
          <a:xfrm rot="10800000">
            <a:off x="3813844" y="914400"/>
            <a:ext cx="1181100" cy="317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57031-4F55-3FF6-57B5-A6F595EA1F50}"/>
              </a:ext>
            </a:extLst>
          </p:cNvPr>
          <p:cNvSpPr/>
          <p:nvPr/>
        </p:nvSpPr>
        <p:spPr>
          <a:xfrm>
            <a:off x="10452847" y="1425388"/>
            <a:ext cx="535805" cy="5939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E2E76-EDB5-5BDA-8D93-CD0B569E5A5D}"/>
              </a:ext>
            </a:extLst>
          </p:cNvPr>
          <p:cNvSpPr/>
          <p:nvPr/>
        </p:nvSpPr>
        <p:spPr>
          <a:xfrm>
            <a:off x="9402393" y="5325034"/>
            <a:ext cx="535805" cy="3765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78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7C5C2-1D33-5F9F-B4E2-9DD4089F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DAF6C-3C7D-45B6-29DF-7E14C64F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83135" cy="6858000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9E25312-168A-249A-A5D9-CF722E0A8F4D}"/>
              </a:ext>
            </a:extLst>
          </p:cNvPr>
          <p:cNvSpPr txBox="1">
            <a:spLocks/>
          </p:cNvSpPr>
          <p:nvPr/>
        </p:nvSpPr>
        <p:spPr>
          <a:xfrm>
            <a:off x="8574832" y="1028700"/>
            <a:ext cx="3284376" cy="5019675"/>
          </a:xfrm>
          <a:prstGeom prst="rect">
            <a:avLst/>
          </a:prstGeom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CERPB results better than FWO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CERPB results worse than 2000 baseline</a:t>
            </a:r>
          </a:p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Results contingent upon CERP projects</a:t>
            </a:r>
          </a:p>
        </p:txBody>
      </p:sp>
    </p:spTree>
    <p:extLst>
      <p:ext uri="{BB962C8B-B14F-4D97-AF65-F5344CB8AC3E}">
        <p14:creationId xmlns:p14="http://schemas.microsoft.com/office/powerpoint/2010/main" val="1781817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79351-BF47-C45C-6F62-69CC317C2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258CF-F0DF-A62D-5CDC-75A10CB0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D337BE88-8058-AB5C-2981-F7ECB42D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2" y="1924571"/>
            <a:ext cx="2627135" cy="441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6063E-E59D-8C1F-5955-302F2719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661" y="1998956"/>
            <a:ext cx="3430700" cy="426409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1BBD43E-5D62-0C74-7A9B-0ED0A99E2164}"/>
              </a:ext>
            </a:extLst>
          </p:cNvPr>
          <p:cNvSpPr txBox="1">
            <a:spLocks/>
          </p:cNvSpPr>
          <p:nvPr/>
        </p:nvSpPr>
        <p:spPr>
          <a:xfrm>
            <a:off x="-347427" y="1005375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CEPP Ops 1.0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7EEBC95-24B4-A294-C92C-7347224DB9C7}"/>
              </a:ext>
            </a:extLst>
          </p:cNvPr>
          <p:cNvSpPr txBox="1">
            <a:spLocks/>
          </p:cNvSpPr>
          <p:nvPr/>
        </p:nvSpPr>
        <p:spPr>
          <a:xfrm>
            <a:off x="3204615" y="1005375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SPCU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E654112-245D-2B31-613B-CB67C3B9B9F9}"/>
              </a:ext>
            </a:extLst>
          </p:cNvPr>
          <p:cNvSpPr txBox="1">
            <a:spLocks/>
          </p:cNvSpPr>
          <p:nvPr/>
        </p:nvSpPr>
        <p:spPr>
          <a:xfrm>
            <a:off x="0" y="9387"/>
            <a:ext cx="12192000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Savings Clause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ADE7CE3-6589-901D-5E50-80FA59B1F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6" y="1566001"/>
            <a:ext cx="4690533" cy="4620682"/>
          </a:xfrm>
        </p:spPr>
        <p:txBody>
          <a:bodyPr>
            <a:normAutofit/>
          </a:bodyPr>
          <a:lstStyle/>
          <a:p>
            <a:r>
              <a:rPr lang="en-US" dirty="0"/>
              <a:t>Water Resources Development Act (WRDA) of 2000 </a:t>
            </a:r>
          </a:p>
          <a:p>
            <a:r>
              <a:rPr lang="en-US" dirty="0"/>
              <a:t>The “Savings Clause” does apply and an evaluation is required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04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BBEF7-F79A-7EAB-8836-30A990AD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18585-39FD-08F2-1179-886470A0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FE1597E4-DF11-8385-BB19-84C3B4A1B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2" y="1924571"/>
            <a:ext cx="2627135" cy="441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56E965-07FE-7A5A-EEAA-8E8723ADA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661" y="1998956"/>
            <a:ext cx="3430700" cy="426409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2E70EA4A-2582-31C8-F525-F802D58316CC}"/>
              </a:ext>
            </a:extLst>
          </p:cNvPr>
          <p:cNvSpPr txBox="1">
            <a:spLocks/>
          </p:cNvSpPr>
          <p:nvPr/>
        </p:nvSpPr>
        <p:spPr>
          <a:xfrm>
            <a:off x="-347427" y="1005375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CEPP Ops 1.0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11F7180-8098-8DEC-80AA-2F28C6518462}"/>
              </a:ext>
            </a:extLst>
          </p:cNvPr>
          <p:cNvSpPr txBox="1">
            <a:spLocks/>
          </p:cNvSpPr>
          <p:nvPr/>
        </p:nvSpPr>
        <p:spPr>
          <a:xfrm>
            <a:off x="3204615" y="1005375"/>
            <a:ext cx="4142792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SPCU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D433963-A8E9-0045-9797-5B97B5F3DF1C}"/>
              </a:ext>
            </a:extLst>
          </p:cNvPr>
          <p:cNvSpPr txBox="1">
            <a:spLocks/>
          </p:cNvSpPr>
          <p:nvPr/>
        </p:nvSpPr>
        <p:spPr>
          <a:xfrm>
            <a:off x="0" y="9387"/>
            <a:ext cx="12192000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Savings Clause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292AD8BB-412E-8C24-9A74-A7A947AF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6" y="1566001"/>
            <a:ext cx="4690533" cy="4620682"/>
          </a:xfrm>
        </p:spPr>
        <p:txBody>
          <a:bodyPr>
            <a:normAutofit/>
          </a:bodyPr>
          <a:lstStyle/>
          <a:p>
            <a:r>
              <a:rPr lang="en-US" dirty="0"/>
              <a:t>Water Resources Development Act (WRDA) of 2000 </a:t>
            </a:r>
          </a:p>
          <a:p>
            <a:r>
              <a:rPr lang="en-US" dirty="0"/>
              <a:t>The “Savings Clause” does apply and an evaluation is required</a:t>
            </a:r>
          </a:p>
          <a:p>
            <a:r>
              <a:rPr lang="en-US" dirty="0">
                <a:solidFill>
                  <a:srgbClr val="0070C0"/>
                </a:solidFill>
              </a:rPr>
              <a:t>Exercise your Federal and State rights through participation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16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8B4C-5D82-3EE2-B4A4-AA24DC44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3472-578C-E32A-7B9F-594A7BFA4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steven@gmawater.com</a:t>
            </a:r>
            <a:b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561-318-9532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7F736-81AB-A21F-064E-7D895A507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01D86E-26F5-EA82-D131-2F3F91BB0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566001"/>
            <a:ext cx="5889812" cy="462068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Period of Record: 1985 – 2016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size: 1,000 ft x 1,000 ft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SFWMD SEAWAT 2022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20-year planning demands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50-year (2075) model run also planned for Resiliency</a:t>
            </a: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SFWMD regional model to simulate and evaluate the effects of sea-level rise and saltwater intrusion in the surficial aquifer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A8D0C-88A3-EA10-9B77-0CCAC542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275E0F-7F3F-2168-C6AE-62C9580C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Coast Surficial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0F9B5-43A3-2155-52E3-F011197EF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60" y="961551"/>
            <a:ext cx="4323481" cy="559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82DB-3203-2B5C-57D0-CF00B2F4D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0ACAEE-A3AD-A1AC-0521-422DCF614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566001"/>
            <a:ext cx="6194612" cy="462068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“…</a:t>
            </a:r>
            <a:r>
              <a:rPr lang="en-US" dirty="0"/>
              <a:t>there are significant differences between observed and simulated temporal water level response at specific wells.”</a:t>
            </a:r>
          </a:p>
          <a:p>
            <a:r>
              <a:rPr lang="en-US" dirty="0"/>
              <a:t>“Potential users of the ECSM should note that because of recognized data limitations, model simulation is more appropriate at sub-regional and regional scales rather than local or site-specific scales for simulation of hydrologic conditions.”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1A2E2-436F-7B21-F1A4-297A09F4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6AEA4C-9F52-E810-C77B-D1F9BA60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Coast Surficial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08EBD-4091-3EC0-8334-C08DB9D3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93" y="944618"/>
            <a:ext cx="4461910" cy="559509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78592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E675-F33A-B987-8957-F57FBF14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AC0DE1-6688-4D56-A8D5-2473B41D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201420"/>
            <a:ext cx="6194612" cy="4985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Peer Review</a:t>
            </a:r>
          </a:p>
          <a:p>
            <a:r>
              <a:rPr lang="en-US" dirty="0"/>
              <a:t>Additional data collection</a:t>
            </a:r>
          </a:p>
          <a:p>
            <a:r>
              <a:rPr lang="en-US" dirty="0"/>
              <a:t>Not all calibration targets met</a:t>
            </a:r>
          </a:p>
          <a:p>
            <a:r>
              <a:rPr lang="en-US" dirty="0"/>
              <a:t>Needs sensitivity testing</a:t>
            </a:r>
          </a:p>
          <a:p>
            <a:r>
              <a:rPr lang="en-US" dirty="0"/>
              <a:t>Recommend looks at simulation differences, not direct results</a:t>
            </a:r>
          </a:p>
          <a:p>
            <a:pPr marL="0" indent="0">
              <a:buNone/>
            </a:pPr>
            <a:r>
              <a:rPr lang="en-US" dirty="0"/>
              <a:t>SFWMD</a:t>
            </a:r>
          </a:p>
          <a:p>
            <a:r>
              <a:rPr lang="en-US" dirty="0"/>
              <a:t>Continuing model revisions and calibration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6463D-F35B-54CA-888B-39A1B5DF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D65D1F-2DB5-71C2-90D0-9847E460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Coast Surficial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7C69A-15FD-F2C3-F29F-D7C68070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83" y="1201420"/>
            <a:ext cx="4102717" cy="50969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2381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35881A-3F04-9839-0F37-7A72E3AA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59207F-F903-521D-7805-EE43CAA7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689A77-7095-65D4-4932-9EFFFE89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80" y="217714"/>
            <a:ext cx="11057240" cy="61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30A17-08A1-D259-80E7-C744EE1A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6C3EF-DC97-56FB-D422-84DA3A00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56EB4F-FDA4-2464-4589-759F44F8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CEPP Ops 1.0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0F34B-1FFB-56E2-7514-B5736ADA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4023"/>
            <a:ext cx="9601199" cy="52275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6896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5B603-E95E-79B1-F7F9-C9C136821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5577BE-CEC3-238F-F159-A7A01A60B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566001"/>
            <a:ext cx="6194612" cy="4620682"/>
          </a:xfrm>
        </p:spPr>
        <p:txBody>
          <a:bodyPr>
            <a:normAutofit/>
          </a:bodyPr>
          <a:lstStyle/>
          <a:p>
            <a:r>
              <a:rPr lang="en-US" dirty="0"/>
              <a:t>Goal of Central Everglades Planning Project (CEPP) Ops 1.0: maximize system-wide benefits towards incremental achievement of CEPP objectives based on consideration of year-to-year variable rainfall and hydrologic conditions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9E3705-B5A9-4069-7709-074A1380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BC4701-3A55-DDF9-76F3-B79626B0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CEPP Ops 1.0</a:t>
            </a:r>
          </a:p>
        </p:txBody>
      </p:sp>
      <p:pic>
        <p:nvPicPr>
          <p:cNvPr id="5" name="Picture 4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850475D3-F4AC-1F24-70D7-5F896D255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07" y="961551"/>
            <a:ext cx="3317385" cy="55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0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6FEA0-544C-F8C2-2C23-264A0D922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93C97F-D9FA-4D3A-91FE-2329EF3B5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8" y="1566001"/>
            <a:ext cx="6194612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Plan Formulation Criteria:</a:t>
            </a:r>
          </a:p>
          <a:p>
            <a:r>
              <a:rPr lang="en-US" dirty="0"/>
              <a:t>Indigenous Knowledge </a:t>
            </a:r>
          </a:p>
          <a:p>
            <a:r>
              <a:rPr lang="en-US" dirty="0"/>
              <a:t>Ecology</a:t>
            </a:r>
          </a:p>
          <a:p>
            <a:r>
              <a:rPr lang="en-US" dirty="0"/>
              <a:t>Water Supply</a:t>
            </a:r>
          </a:p>
          <a:p>
            <a:r>
              <a:rPr lang="en-US" dirty="0"/>
              <a:t>Flood Risk Management </a:t>
            </a:r>
          </a:p>
          <a:p>
            <a:r>
              <a:rPr lang="en-US" dirty="0"/>
              <a:t>Recreation </a:t>
            </a:r>
          </a:p>
          <a:p>
            <a:r>
              <a:rPr lang="en-US" dirty="0"/>
              <a:t>Water Quality </a:t>
            </a:r>
          </a:p>
          <a:p>
            <a:endParaRPr lang="en-US" dirty="0"/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56276-B222-63DE-F6B7-07865965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BA6749-FB13-1E41-1C99-2E5417C2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CEPP Ops 1.0</a:t>
            </a:r>
          </a:p>
        </p:txBody>
      </p:sp>
      <p:pic>
        <p:nvPicPr>
          <p:cNvPr id="5" name="Picture 4" descr="USACE announces public scoping meetings and comment period for Central  Everglades Planning Project (CEPP) Operational Plan &gt; Jacksonville District  &gt; Jacksonville District News Releases">
            <a:extLst>
              <a:ext uri="{FF2B5EF4-FFF2-40B4-BE49-F238E27FC236}">
                <a16:creationId xmlns:a16="http://schemas.microsoft.com/office/drawing/2014/main" id="{2794D4C8-5A6C-7B1A-73B6-38B13289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07" y="961551"/>
            <a:ext cx="3317385" cy="55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0865"/>
      </p:ext>
    </p:extLst>
  </p:cSld>
  <p:clrMapOvr>
    <a:masterClrMapping/>
  </p:clrMapOvr>
</p:sld>
</file>

<file path=ppt/theme/theme1.xml><?xml version="1.0" encoding="utf-8"?>
<a:theme xmlns:a="http://schemas.openxmlformats.org/drawingml/2006/main" name="GMA_theme">
  <a:themeElements>
    <a:clrScheme name="GMAwater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2A6CB2"/>
      </a:hlink>
      <a:folHlink>
        <a:srgbClr val="0070C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A_theme" id="{6F093A60-0C57-4307-ADF4-12B17C33F98B}" vid="{1AE86E1C-EC62-4E79-AF66-9621BF377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GMA_theme</Template>
  <TotalTime>3159</TotalTime>
  <Words>450</Words>
  <Application>Microsoft Office PowerPoint</Application>
  <PresentationFormat>Widescreen</PresentationFormat>
  <Paragraphs>115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Corbel</vt:lpstr>
      <vt:lpstr>Segoe UI Semibold</vt:lpstr>
      <vt:lpstr>GMA_theme</vt:lpstr>
      <vt:lpstr>Lower East Coast Water Supply Performance:  Is Your WUP Under Attack?</vt:lpstr>
      <vt:lpstr>ECSM</vt:lpstr>
      <vt:lpstr>East Coast Surficial Model</vt:lpstr>
      <vt:lpstr>East Coast Surficial Model</vt:lpstr>
      <vt:lpstr>East Coast Surficial Model</vt:lpstr>
      <vt:lpstr>PowerPoint Presentation</vt:lpstr>
      <vt:lpstr>CEPP Ops 1.0</vt:lpstr>
      <vt:lpstr>CEPP Ops 1.0</vt:lpstr>
      <vt:lpstr>CEPP Ops 1.0</vt:lpstr>
      <vt:lpstr>CEPP Ops 1.0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SPCU Project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steven@gmawater.com 561-318-9532  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SJM</dc:creator>
  <cp:lastModifiedBy>Anne Murray</cp:lastModifiedBy>
  <cp:revision>11</cp:revision>
  <dcterms:created xsi:type="dcterms:W3CDTF">2026-06-01T17:07:59Z</dcterms:created>
  <dcterms:modified xsi:type="dcterms:W3CDTF">2026-06-11T18:16:35Z</dcterms:modified>
</cp:coreProperties>
</file>