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7.jpg" ContentType="image/jpeg"/>
  <Override PartName="/ppt/media/image18.jpg" ContentType="image/jpeg"/>
  <Override PartName="/ppt/media/image1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71" r:id="rId8"/>
    <p:sldId id="281" r:id="rId9"/>
    <p:sldId id="283" r:id="rId10"/>
    <p:sldId id="290" r:id="rId11"/>
    <p:sldId id="291" r:id="rId12"/>
    <p:sldId id="292" r:id="rId13"/>
    <p:sldId id="268" r:id="rId14"/>
    <p:sldId id="269" r:id="rId15"/>
    <p:sldId id="270" r:id="rId16"/>
    <p:sldId id="295" r:id="rId17"/>
    <p:sldId id="296" r:id="rId18"/>
    <p:sldId id="2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F96C2-86CF-B215-EECC-883BA26986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67039C-9B8E-814E-7093-0E814793CC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CCAC6E-41FD-D837-B374-D30B190AC844}"/>
              </a:ext>
            </a:extLst>
          </p:cNvPr>
          <p:cNvSpPr>
            <a:spLocks noGrp="1"/>
          </p:cNvSpPr>
          <p:nvPr>
            <p:ph type="dt" sz="half" idx="10"/>
          </p:nvPr>
        </p:nvSpPr>
        <p:spPr/>
        <p:txBody>
          <a:bodyPr/>
          <a:lstStyle/>
          <a:p>
            <a:fld id="{6A78D961-83B3-4080-BABE-BCD025201F2F}" type="datetimeFigureOut">
              <a:rPr lang="en-US" smtClean="0"/>
              <a:t>5/11/2026</a:t>
            </a:fld>
            <a:endParaRPr lang="en-US"/>
          </a:p>
        </p:txBody>
      </p:sp>
      <p:sp>
        <p:nvSpPr>
          <p:cNvPr id="5" name="Footer Placeholder 4">
            <a:extLst>
              <a:ext uri="{FF2B5EF4-FFF2-40B4-BE49-F238E27FC236}">
                <a16:creationId xmlns:a16="http://schemas.microsoft.com/office/drawing/2014/main" id="{E2AA870D-3D0C-9D35-B21B-F97F2C4A0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3C644-FFB0-2F0C-BD5B-0E087B45BC4E}"/>
              </a:ext>
            </a:extLst>
          </p:cNvPr>
          <p:cNvSpPr>
            <a:spLocks noGrp="1"/>
          </p:cNvSpPr>
          <p:nvPr>
            <p:ph type="sldNum" sz="quarter" idx="12"/>
          </p:nvPr>
        </p:nvSpPr>
        <p:spPr/>
        <p:txBody>
          <a:bodyPr/>
          <a:lstStyle/>
          <a:p>
            <a:fld id="{6AF8F59C-55D7-4AB6-A081-B6F93649B269}" type="slidenum">
              <a:rPr lang="en-US" smtClean="0"/>
              <a:t>‹#›</a:t>
            </a:fld>
            <a:endParaRPr lang="en-US"/>
          </a:p>
        </p:txBody>
      </p:sp>
    </p:spTree>
    <p:extLst>
      <p:ext uri="{BB962C8B-B14F-4D97-AF65-F5344CB8AC3E}">
        <p14:creationId xmlns:p14="http://schemas.microsoft.com/office/powerpoint/2010/main" val="4293364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7AF05-B424-361F-EE98-647A42771B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5F7A9D-0309-542C-A16D-5BF8A26A57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5AAE3-3DD2-02F6-D98E-EDC19AE7A8D2}"/>
              </a:ext>
            </a:extLst>
          </p:cNvPr>
          <p:cNvSpPr>
            <a:spLocks noGrp="1"/>
          </p:cNvSpPr>
          <p:nvPr>
            <p:ph type="dt" sz="half" idx="10"/>
          </p:nvPr>
        </p:nvSpPr>
        <p:spPr/>
        <p:txBody>
          <a:bodyPr/>
          <a:lstStyle/>
          <a:p>
            <a:fld id="{6A78D961-83B3-4080-BABE-BCD025201F2F}" type="datetimeFigureOut">
              <a:rPr lang="en-US" smtClean="0"/>
              <a:t>5/11/2026</a:t>
            </a:fld>
            <a:endParaRPr lang="en-US"/>
          </a:p>
        </p:txBody>
      </p:sp>
      <p:sp>
        <p:nvSpPr>
          <p:cNvPr id="5" name="Footer Placeholder 4">
            <a:extLst>
              <a:ext uri="{FF2B5EF4-FFF2-40B4-BE49-F238E27FC236}">
                <a16:creationId xmlns:a16="http://schemas.microsoft.com/office/drawing/2014/main" id="{7DDFF58A-993A-F591-7C47-2C6EEBC143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B3F5E5-AB82-0B45-60A0-51711B936BE3}"/>
              </a:ext>
            </a:extLst>
          </p:cNvPr>
          <p:cNvSpPr>
            <a:spLocks noGrp="1"/>
          </p:cNvSpPr>
          <p:nvPr>
            <p:ph type="sldNum" sz="quarter" idx="12"/>
          </p:nvPr>
        </p:nvSpPr>
        <p:spPr/>
        <p:txBody>
          <a:bodyPr/>
          <a:lstStyle/>
          <a:p>
            <a:fld id="{6AF8F59C-55D7-4AB6-A081-B6F93649B269}" type="slidenum">
              <a:rPr lang="en-US" smtClean="0"/>
              <a:t>‹#›</a:t>
            </a:fld>
            <a:endParaRPr lang="en-US"/>
          </a:p>
        </p:txBody>
      </p:sp>
    </p:spTree>
    <p:extLst>
      <p:ext uri="{BB962C8B-B14F-4D97-AF65-F5344CB8AC3E}">
        <p14:creationId xmlns:p14="http://schemas.microsoft.com/office/powerpoint/2010/main" val="407945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CA900D-AA2E-43B7-341E-39366F59FE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4EEC71-68C7-D691-9622-E027DD7435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A40596-238B-88ED-BF68-A14BDA5B4A96}"/>
              </a:ext>
            </a:extLst>
          </p:cNvPr>
          <p:cNvSpPr>
            <a:spLocks noGrp="1"/>
          </p:cNvSpPr>
          <p:nvPr>
            <p:ph type="dt" sz="half" idx="10"/>
          </p:nvPr>
        </p:nvSpPr>
        <p:spPr/>
        <p:txBody>
          <a:bodyPr/>
          <a:lstStyle/>
          <a:p>
            <a:fld id="{6A78D961-83B3-4080-BABE-BCD025201F2F}" type="datetimeFigureOut">
              <a:rPr lang="en-US" smtClean="0"/>
              <a:t>5/11/2026</a:t>
            </a:fld>
            <a:endParaRPr lang="en-US"/>
          </a:p>
        </p:txBody>
      </p:sp>
      <p:sp>
        <p:nvSpPr>
          <p:cNvPr id="5" name="Footer Placeholder 4">
            <a:extLst>
              <a:ext uri="{FF2B5EF4-FFF2-40B4-BE49-F238E27FC236}">
                <a16:creationId xmlns:a16="http://schemas.microsoft.com/office/drawing/2014/main" id="{4CEB66B9-5561-C69F-36DB-67847906C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B1A58-FB61-BEBE-A6B6-E4CD1C20E212}"/>
              </a:ext>
            </a:extLst>
          </p:cNvPr>
          <p:cNvSpPr>
            <a:spLocks noGrp="1"/>
          </p:cNvSpPr>
          <p:nvPr>
            <p:ph type="sldNum" sz="quarter" idx="12"/>
          </p:nvPr>
        </p:nvSpPr>
        <p:spPr/>
        <p:txBody>
          <a:bodyPr/>
          <a:lstStyle/>
          <a:p>
            <a:fld id="{6AF8F59C-55D7-4AB6-A081-B6F93649B269}" type="slidenum">
              <a:rPr lang="en-US" smtClean="0"/>
              <a:t>‹#›</a:t>
            </a:fld>
            <a:endParaRPr lang="en-US"/>
          </a:p>
        </p:txBody>
      </p:sp>
    </p:spTree>
    <p:extLst>
      <p:ext uri="{BB962C8B-B14F-4D97-AF65-F5344CB8AC3E}">
        <p14:creationId xmlns:p14="http://schemas.microsoft.com/office/powerpoint/2010/main" val="3062990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500" b="1" i="0">
                <a:solidFill>
                  <a:schemeClr val="bg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54710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97210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9139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69516" y="-12"/>
            <a:ext cx="10722610" cy="1249680"/>
          </a:xfrm>
          <a:custGeom>
            <a:avLst/>
            <a:gdLst/>
            <a:ahLst/>
            <a:cxnLst/>
            <a:rect l="l" t="t" r="r" b="b"/>
            <a:pathLst>
              <a:path w="10722610" h="1249680">
                <a:moveTo>
                  <a:pt x="10722483" y="0"/>
                </a:moveTo>
                <a:lnTo>
                  <a:pt x="0" y="0"/>
                </a:lnTo>
                <a:lnTo>
                  <a:pt x="0" y="1249311"/>
                </a:lnTo>
                <a:lnTo>
                  <a:pt x="10722483" y="1249311"/>
                </a:lnTo>
                <a:lnTo>
                  <a:pt x="10722483" y="0"/>
                </a:lnTo>
                <a:close/>
              </a:path>
            </a:pathLst>
          </a:custGeom>
          <a:solidFill>
            <a:srgbClr val="52B5E8"/>
          </a:solidFill>
        </p:spPr>
        <p:txBody>
          <a:bodyPr wrap="square" lIns="0" tIns="0" rIns="0" bIns="0" rtlCol="0"/>
          <a:lstStyle/>
          <a:p>
            <a:endParaRPr/>
          </a:p>
        </p:txBody>
      </p:sp>
      <p:sp>
        <p:nvSpPr>
          <p:cNvPr id="17" name="bg object 17"/>
          <p:cNvSpPr/>
          <p:nvPr/>
        </p:nvSpPr>
        <p:spPr>
          <a:xfrm>
            <a:off x="0" y="-12"/>
            <a:ext cx="1470025" cy="1249680"/>
          </a:xfrm>
          <a:custGeom>
            <a:avLst/>
            <a:gdLst/>
            <a:ahLst/>
            <a:cxnLst/>
            <a:rect l="l" t="t" r="r" b="b"/>
            <a:pathLst>
              <a:path w="1470025" h="1249680">
                <a:moveTo>
                  <a:pt x="1469517" y="0"/>
                </a:moveTo>
                <a:lnTo>
                  <a:pt x="0" y="0"/>
                </a:lnTo>
                <a:lnTo>
                  <a:pt x="0" y="1249311"/>
                </a:lnTo>
                <a:lnTo>
                  <a:pt x="1469517" y="1249311"/>
                </a:lnTo>
                <a:lnTo>
                  <a:pt x="1469517" y="0"/>
                </a:lnTo>
                <a:close/>
              </a:path>
            </a:pathLst>
          </a:custGeom>
          <a:solidFill>
            <a:srgbClr val="52B5E8">
              <a:alpha val="39999"/>
            </a:srgbClr>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203568" y="93395"/>
            <a:ext cx="1062431" cy="1062431"/>
          </a:xfrm>
          <a:prstGeom prst="rect">
            <a:avLst/>
          </a:prstGeom>
        </p:spPr>
      </p:pic>
      <p:pic>
        <p:nvPicPr>
          <p:cNvPr id="19" name="bg object 19"/>
          <p:cNvPicPr/>
          <p:nvPr/>
        </p:nvPicPr>
        <p:blipFill>
          <a:blip r:embed="rId3" cstate="print"/>
          <a:stretch>
            <a:fillRect/>
          </a:stretch>
        </p:blipFill>
        <p:spPr>
          <a:xfrm>
            <a:off x="0" y="10284"/>
            <a:ext cx="12191999" cy="6847713"/>
          </a:xfrm>
          <a:prstGeom prst="rect">
            <a:avLst/>
          </a:prstGeom>
        </p:spPr>
      </p:pic>
      <p:pic>
        <p:nvPicPr>
          <p:cNvPr id="20" name="bg object 20"/>
          <p:cNvPicPr/>
          <p:nvPr/>
        </p:nvPicPr>
        <p:blipFill>
          <a:blip r:embed="rId2" cstate="print"/>
          <a:stretch>
            <a:fillRect/>
          </a:stretch>
        </p:blipFill>
        <p:spPr>
          <a:xfrm>
            <a:off x="203568" y="93395"/>
            <a:ext cx="1062431" cy="1062431"/>
          </a:xfrm>
          <a:prstGeom prst="rect">
            <a:avLst/>
          </a:prstGeom>
        </p:spPr>
      </p:pic>
      <p:sp>
        <p:nvSpPr>
          <p:cNvPr id="21" name="bg object 21"/>
          <p:cNvSpPr/>
          <p:nvPr/>
        </p:nvSpPr>
        <p:spPr>
          <a:xfrm>
            <a:off x="485140" y="3636149"/>
            <a:ext cx="6383020" cy="2766695"/>
          </a:xfrm>
          <a:custGeom>
            <a:avLst/>
            <a:gdLst/>
            <a:ahLst/>
            <a:cxnLst/>
            <a:rect l="l" t="t" r="r" b="b"/>
            <a:pathLst>
              <a:path w="6383020" h="2766695">
                <a:moveTo>
                  <a:pt x="6382766" y="0"/>
                </a:moveTo>
                <a:lnTo>
                  <a:pt x="0" y="0"/>
                </a:lnTo>
                <a:lnTo>
                  <a:pt x="0" y="2766567"/>
                </a:lnTo>
                <a:lnTo>
                  <a:pt x="6382766" y="2766567"/>
                </a:lnTo>
                <a:lnTo>
                  <a:pt x="6382766" y="0"/>
                </a:lnTo>
                <a:close/>
              </a:path>
            </a:pathLst>
          </a:custGeom>
          <a:solidFill>
            <a:srgbClr val="52B5E8">
              <a:alpha val="55685"/>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5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74297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99423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D9F8-3837-B8CC-2204-B6493DEB7A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178D84-7B4E-F67E-457B-08FD56C90C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D35E5-8E33-524B-A380-573EB2316C70}"/>
              </a:ext>
            </a:extLst>
          </p:cNvPr>
          <p:cNvSpPr>
            <a:spLocks noGrp="1"/>
          </p:cNvSpPr>
          <p:nvPr>
            <p:ph type="dt" sz="half" idx="10"/>
          </p:nvPr>
        </p:nvSpPr>
        <p:spPr/>
        <p:txBody>
          <a:bodyPr/>
          <a:lstStyle/>
          <a:p>
            <a:fld id="{6A78D961-83B3-4080-BABE-BCD025201F2F}" type="datetimeFigureOut">
              <a:rPr lang="en-US" smtClean="0"/>
              <a:t>5/11/2026</a:t>
            </a:fld>
            <a:endParaRPr lang="en-US"/>
          </a:p>
        </p:txBody>
      </p:sp>
      <p:sp>
        <p:nvSpPr>
          <p:cNvPr id="5" name="Footer Placeholder 4">
            <a:extLst>
              <a:ext uri="{FF2B5EF4-FFF2-40B4-BE49-F238E27FC236}">
                <a16:creationId xmlns:a16="http://schemas.microsoft.com/office/drawing/2014/main" id="{6A42078C-744F-56D3-E366-728E5F9E8A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22D39F-C09C-F2CD-2FC4-27463819D177}"/>
              </a:ext>
            </a:extLst>
          </p:cNvPr>
          <p:cNvSpPr>
            <a:spLocks noGrp="1"/>
          </p:cNvSpPr>
          <p:nvPr>
            <p:ph type="sldNum" sz="quarter" idx="12"/>
          </p:nvPr>
        </p:nvSpPr>
        <p:spPr/>
        <p:txBody>
          <a:bodyPr/>
          <a:lstStyle/>
          <a:p>
            <a:fld id="{6AF8F59C-55D7-4AB6-A081-B6F93649B269}" type="slidenum">
              <a:rPr lang="en-US" smtClean="0"/>
              <a:t>‹#›</a:t>
            </a:fld>
            <a:endParaRPr lang="en-US"/>
          </a:p>
        </p:txBody>
      </p:sp>
    </p:spTree>
    <p:extLst>
      <p:ext uri="{BB962C8B-B14F-4D97-AF65-F5344CB8AC3E}">
        <p14:creationId xmlns:p14="http://schemas.microsoft.com/office/powerpoint/2010/main" val="3856218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EA81C-5882-2D7D-FADB-40930B2E85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B03337-250F-7E59-C999-886DE29F1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5A957C-4BED-F973-609C-7ADA8F67CD86}"/>
              </a:ext>
            </a:extLst>
          </p:cNvPr>
          <p:cNvSpPr>
            <a:spLocks noGrp="1"/>
          </p:cNvSpPr>
          <p:nvPr>
            <p:ph type="dt" sz="half" idx="10"/>
          </p:nvPr>
        </p:nvSpPr>
        <p:spPr/>
        <p:txBody>
          <a:bodyPr/>
          <a:lstStyle/>
          <a:p>
            <a:fld id="{6A78D961-83B3-4080-BABE-BCD025201F2F}" type="datetimeFigureOut">
              <a:rPr lang="en-US" smtClean="0"/>
              <a:t>5/11/2026</a:t>
            </a:fld>
            <a:endParaRPr lang="en-US"/>
          </a:p>
        </p:txBody>
      </p:sp>
      <p:sp>
        <p:nvSpPr>
          <p:cNvPr id="5" name="Footer Placeholder 4">
            <a:extLst>
              <a:ext uri="{FF2B5EF4-FFF2-40B4-BE49-F238E27FC236}">
                <a16:creationId xmlns:a16="http://schemas.microsoft.com/office/drawing/2014/main" id="{E90287B2-C7CC-5610-E887-0E399C882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12C3AD-471E-CE07-25CC-A218EF7395BA}"/>
              </a:ext>
            </a:extLst>
          </p:cNvPr>
          <p:cNvSpPr>
            <a:spLocks noGrp="1"/>
          </p:cNvSpPr>
          <p:nvPr>
            <p:ph type="sldNum" sz="quarter" idx="12"/>
          </p:nvPr>
        </p:nvSpPr>
        <p:spPr/>
        <p:txBody>
          <a:bodyPr/>
          <a:lstStyle/>
          <a:p>
            <a:fld id="{6AF8F59C-55D7-4AB6-A081-B6F93649B269}" type="slidenum">
              <a:rPr lang="en-US" smtClean="0"/>
              <a:t>‹#›</a:t>
            </a:fld>
            <a:endParaRPr lang="en-US"/>
          </a:p>
        </p:txBody>
      </p:sp>
    </p:spTree>
    <p:extLst>
      <p:ext uri="{BB962C8B-B14F-4D97-AF65-F5344CB8AC3E}">
        <p14:creationId xmlns:p14="http://schemas.microsoft.com/office/powerpoint/2010/main" val="2666955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13875-A67C-EC6D-9531-B0DDE73BEB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6E9318-D542-DD34-5CBC-A687CF1B3D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D18F62-B370-931D-FC70-BAD47BBB1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148816-333C-1B37-12C0-795FCEC72079}"/>
              </a:ext>
            </a:extLst>
          </p:cNvPr>
          <p:cNvSpPr>
            <a:spLocks noGrp="1"/>
          </p:cNvSpPr>
          <p:nvPr>
            <p:ph type="dt" sz="half" idx="10"/>
          </p:nvPr>
        </p:nvSpPr>
        <p:spPr/>
        <p:txBody>
          <a:bodyPr/>
          <a:lstStyle/>
          <a:p>
            <a:fld id="{6A78D961-83B3-4080-BABE-BCD025201F2F}" type="datetimeFigureOut">
              <a:rPr lang="en-US" smtClean="0"/>
              <a:t>5/11/2026</a:t>
            </a:fld>
            <a:endParaRPr lang="en-US"/>
          </a:p>
        </p:txBody>
      </p:sp>
      <p:sp>
        <p:nvSpPr>
          <p:cNvPr id="6" name="Footer Placeholder 5">
            <a:extLst>
              <a:ext uri="{FF2B5EF4-FFF2-40B4-BE49-F238E27FC236}">
                <a16:creationId xmlns:a16="http://schemas.microsoft.com/office/drawing/2014/main" id="{CC8BF2C3-1EE9-237D-A583-7297AA28ED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90D335-5A0F-026A-2BC5-ACE33DF58466}"/>
              </a:ext>
            </a:extLst>
          </p:cNvPr>
          <p:cNvSpPr>
            <a:spLocks noGrp="1"/>
          </p:cNvSpPr>
          <p:nvPr>
            <p:ph type="sldNum" sz="quarter" idx="12"/>
          </p:nvPr>
        </p:nvSpPr>
        <p:spPr/>
        <p:txBody>
          <a:bodyPr/>
          <a:lstStyle/>
          <a:p>
            <a:fld id="{6AF8F59C-55D7-4AB6-A081-B6F93649B269}" type="slidenum">
              <a:rPr lang="en-US" smtClean="0"/>
              <a:t>‹#›</a:t>
            </a:fld>
            <a:endParaRPr lang="en-US"/>
          </a:p>
        </p:txBody>
      </p:sp>
    </p:spTree>
    <p:extLst>
      <p:ext uri="{BB962C8B-B14F-4D97-AF65-F5344CB8AC3E}">
        <p14:creationId xmlns:p14="http://schemas.microsoft.com/office/powerpoint/2010/main" val="2902795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7522-FB72-92CB-17F1-7CC054CD49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6D1610-4756-06D9-7E63-3363578446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9447D2-B0F9-7462-5586-5A86DF0420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C309B6-D95E-1107-08A9-4E7B43E770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409EFD-9FE2-D494-6F7E-9783F468BB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89F6D6-B2C8-21B3-8EDB-6F6ED3934BE1}"/>
              </a:ext>
            </a:extLst>
          </p:cNvPr>
          <p:cNvSpPr>
            <a:spLocks noGrp="1"/>
          </p:cNvSpPr>
          <p:nvPr>
            <p:ph type="dt" sz="half" idx="10"/>
          </p:nvPr>
        </p:nvSpPr>
        <p:spPr/>
        <p:txBody>
          <a:bodyPr/>
          <a:lstStyle/>
          <a:p>
            <a:fld id="{6A78D961-83B3-4080-BABE-BCD025201F2F}" type="datetimeFigureOut">
              <a:rPr lang="en-US" smtClean="0"/>
              <a:t>5/11/2026</a:t>
            </a:fld>
            <a:endParaRPr lang="en-US"/>
          </a:p>
        </p:txBody>
      </p:sp>
      <p:sp>
        <p:nvSpPr>
          <p:cNvPr id="8" name="Footer Placeholder 7">
            <a:extLst>
              <a:ext uri="{FF2B5EF4-FFF2-40B4-BE49-F238E27FC236}">
                <a16:creationId xmlns:a16="http://schemas.microsoft.com/office/drawing/2014/main" id="{71F6EA31-D74F-8AFF-6287-D59CBD0588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675072-A6E0-3737-7F8B-C5E16C40F2B0}"/>
              </a:ext>
            </a:extLst>
          </p:cNvPr>
          <p:cNvSpPr>
            <a:spLocks noGrp="1"/>
          </p:cNvSpPr>
          <p:nvPr>
            <p:ph type="sldNum" sz="quarter" idx="12"/>
          </p:nvPr>
        </p:nvSpPr>
        <p:spPr/>
        <p:txBody>
          <a:bodyPr/>
          <a:lstStyle/>
          <a:p>
            <a:fld id="{6AF8F59C-55D7-4AB6-A081-B6F93649B269}" type="slidenum">
              <a:rPr lang="en-US" smtClean="0"/>
              <a:t>‹#›</a:t>
            </a:fld>
            <a:endParaRPr lang="en-US"/>
          </a:p>
        </p:txBody>
      </p:sp>
    </p:spTree>
    <p:extLst>
      <p:ext uri="{BB962C8B-B14F-4D97-AF65-F5344CB8AC3E}">
        <p14:creationId xmlns:p14="http://schemas.microsoft.com/office/powerpoint/2010/main" val="1068767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56B0E-DB0E-39D4-6A25-6C8BD17F02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2BF504-9279-CB65-8150-0BF538847905}"/>
              </a:ext>
            </a:extLst>
          </p:cNvPr>
          <p:cNvSpPr>
            <a:spLocks noGrp="1"/>
          </p:cNvSpPr>
          <p:nvPr>
            <p:ph type="dt" sz="half" idx="10"/>
          </p:nvPr>
        </p:nvSpPr>
        <p:spPr/>
        <p:txBody>
          <a:bodyPr/>
          <a:lstStyle/>
          <a:p>
            <a:fld id="{6A78D961-83B3-4080-BABE-BCD025201F2F}" type="datetimeFigureOut">
              <a:rPr lang="en-US" smtClean="0"/>
              <a:t>5/11/2026</a:t>
            </a:fld>
            <a:endParaRPr lang="en-US"/>
          </a:p>
        </p:txBody>
      </p:sp>
      <p:sp>
        <p:nvSpPr>
          <p:cNvPr id="4" name="Footer Placeholder 3">
            <a:extLst>
              <a:ext uri="{FF2B5EF4-FFF2-40B4-BE49-F238E27FC236}">
                <a16:creationId xmlns:a16="http://schemas.microsoft.com/office/drawing/2014/main" id="{02C6F74E-C622-C077-7FC1-924BE9A786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CC7419-C354-8ADF-DEC3-FCBA92DB8C27}"/>
              </a:ext>
            </a:extLst>
          </p:cNvPr>
          <p:cNvSpPr>
            <a:spLocks noGrp="1"/>
          </p:cNvSpPr>
          <p:nvPr>
            <p:ph type="sldNum" sz="quarter" idx="12"/>
          </p:nvPr>
        </p:nvSpPr>
        <p:spPr/>
        <p:txBody>
          <a:bodyPr/>
          <a:lstStyle/>
          <a:p>
            <a:fld id="{6AF8F59C-55D7-4AB6-A081-B6F93649B269}" type="slidenum">
              <a:rPr lang="en-US" smtClean="0"/>
              <a:t>‹#›</a:t>
            </a:fld>
            <a:endParaRPr lang="en-US"/>
          </a:p>
        </p:txBody>
      </p:sp>
    </p:spTree>
    <p:extLst>
      <p:ext uri="{BB962C8B-B14F-4D97-AF65-F5344CB8AC3E}">
        <p14:creationId xmlns:p14="http://schemas.microsoft.com/office/powerpoint/2010/main" val="1110469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79EE85-97BA-70D8-0EE5-C95E1F83219F}"/>
              </a:ext>
            </a:extLst>
          </p:cNvPr>
          <p:cNvSpPr>
            <a:spLocks noGrp="1"/>
          </p:cNvSpPr>
          <p:nvPr>
            <p:ph type="dt" sz="half" idx="10"/>
          </p:nvPr>
        </p:nvSpPr>
        <p:spPr/>
        <p:txBody>
          <a:bodyPr/>
          <a:lstStyle/>
          <a:p>
            <a:fld id="{6A78D961-83B3-4080-BABE-BCD025201F2F}" type="datetimeFigureOut">
              <a:rPr lang="en-US" smtClean="0"/>
              <a:t>5/11/2026</a:t>
            </a:fld>
            <a:endParaRPr lang="en-US"/>
          </a:p>
        </p:txBody>
      </p:sp>
      <p:sp>
        <p:nvSpPr>
          <p:cNvPr id="3" name="Footer Placeholder 2">
            <a:extLst>
              <a:ext uri="{FF2B5EF4-FFF2-40B4-BE49-F238E27FC236}">
                <a16:creationId xmlns:a16="http://schemas.microsoft.com/office/drawing/2014/main" id="{3FA5A1E3-6AF9-339A-A01B-A44693C438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DD611B-F3B1-56FC-CA7B-D83EBEBAAD19}"/>
              </a:ext>
            </a:extLst>
          </p:cNvPr>
          <p:cNvSpPr>
            <a:spLocks noGrp="1"/>
          </p:cNvSpPr>
          <p:nvPr>
            <p:ph type="sldNum" sz="quarter" idx="12"/>
          </p:nvPr>
        </p:nvSpPr>
        <p:spPr/>
        <p:txBody>
          <a:bodyPr/>
          <a:lstStyle/>
          <a:p>
            <a:fld id="{6AF8F59C-55D7-4AB6-A081-B6F93649B269}" type="slidenum">
              <a:rPr lang="en-US" smtClean="0"/>
              <a:t>‹#›</a:t>
            </a:fld>
            <a:endParaRPr lang="en-US"/>
          </a:p>
        </p:txBody>
      </p:sp>
    </p:spTree>
    <p:extLst>
      <p:ext uri="{BB962C8B-B14F-4D97-AF65-F5344CB8AC3E}">
        <p14:creationId xmlns:p14="http://schemas.microsoft.com/office/powerpoint/2010/main" val="2080996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78905-4B80-105F-995E-3DA8174B64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828510-49A7-56C2-2959-4B93F4DD9C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89E1B7-9929-75F4-DAFC-B89CD8D35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9DD9D9-0E23-BB2A-F310-7AB825C517AB}"/>
              </a:ext>
            </a:extLst>
          </p:cNvPr>
          <p:cNvSpPr>
            <a:spLocks noGrp="1"/>
          </p:cNvSpPr>
          <p:nvPr>
            <p:ph type="dt" sz="half" idx="10"/>
          </p:nvPr>
        </p:nvSpPr>
        <p:spPr/>
        <p:txBody>
          <a:bodyPr/>
          <a:lstStyle/>
          <a:p>
            <a:fld id="{6A78D961-83B3-4080-BABE-BCD025201F2F}" type="datetimeFigureOut">
              <a:rPr lang="en-US" smtClean="0"/>
              <a:t>5/11/2026</a:t>
            </a:fld>
            <a:endParaRPr lang="en-US"/>
          </a:p>
        </p:txBody>
      </p:sp>
      <p:sp>
        <p:nvSpPr>
          <p:cNvPr id="6" name="Footer Placeholder 5">
            <a:extLst>
              <a:ext uri="{FF2B5EF4-FFF2-40B4-BE49-F238E27FC236}">
                <a16:creationId xmlns:a16="http://schemas.microsoft.com/office/drawing/2014/main" id="{47638B79-1D0C-CC7F-6D71-67DD866A5F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54F009-D559-0F68-C8FC-E26D11EEBE61}"/>
              </a:ext>
            </a:extLst>
          </p:cNvPr>
          <p:cNvSpPr>
            <a:spLocks noGrp="1"/>
          </p:cNvSpPr>
          <p:nvPr>
            <p:ph type="sldNum" sz="quarter" idx="12"/>
          </p:nvPr>
        </p:nvSpPr>
        <p:spPr/>
        <p:txBody>
          <a:bodyPr/>
          <a:lstStyle/>
          <a:p>
            <a:fld id="{6AF8F59C-55D7-4AB6-A081-B6F93649B269}" type="slidenum">
              <a:rPr lang="en-US" smtClean="0"/>
              <a:t>‹#›</a:t>
            </a:fld>
            <a:endParaRPr lang="en-US"/>
          </a:p>
        </p:txBody>
      </p:sp>
    </p:spTree>
    <p:extLst>
      <p:ext uri="{BB962C8B-B14F-4D97-AF65-F5344CB8AC3E}">
        <p14:creationId xmlns:p14="http://schemas.microsoft.com/office/powerpoint/2010/main" val="42006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8115-A7A2-DDB3-CA11-EB70AC746D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491A36-88F7-9141-3733-2B35A03AC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434CB6-082F-2969-A2CC-C683290B3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0C4FCC-CD9F-8CFA-ECDC-9D49F2B4013E}"/>
              </a:ext>
            </a:extLst>
          </p:cNvPr>
          <p:cNvSpPr>
            <a:spLocks noGrp="1"/>
          </p:cNvSpPr>
          <p:nvPr>
            <p:ph type="dt" sz="half" idx="10"/>
          </p:nvPr>
        </p:nvSpPr>
        <p:spPr/>
        <p:txBody>
          <a:bodyPr/>
          <a:lstStyle/>
          <a:p>
            <a:fld id="{6A78D961-83B3-4080-BABE-BCD025201F2F}" type="datetimeFigureOut">
              <a:rPr lang="en-US" smtClean="0"/>
              <a:t>5/11/2026</a:t>
            </a:fld>
            <a:endParaRPr lang="en-US"/>
          </a:p>
        </p:txBody>
      </p:sp>
      <p:sp>
        <p:nvSpPr>
          <p:cNvPr id="6" name="Footer Placeholder 5">
            <a:extLst>
              <a:ext uri="{FF2B5EF4-FFF2-40B4-BE49-F238E27FC236}">
                <a16:creationId xmlns:a16="http://schemas.microsoft.com/office/drawing/2014/main" id="{E4D01098-3B7C-1FB0-AB26-286532D0CB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0EBE39-4D94-A24B-18E9-73915E392AA2}"/>
              </a:ext>
            </a:extLst>
          </p:cNvPr>
          <p:cNvSpPr>
            <a:spLocks noGrp="1"/>
          </p:cNvSpPr>
          <p:nvPr>
            <p:ph type="sldNum" sz="quarter" idx="12"/>
          </p:nvPr>
        </p:nvSpPr>
        <p:spPr/>
        <p:txBody>
          <a:bodyPr/>
          <a:lstStyle/>
          <a:p>
            <a:fld id="{6AF8F59C-55D7-4AB6-A081-B6F93649B269}" type="slidenum">
              <a:rPr lang="en-US" smtClean="0"/>
              <a:t>‹#›</a:t>
            </a:fld>
            <a:endParaRPr lang="en-US"/>
          </a:p>
        </p:txBody>
      </p:sp>
    </p:spTree>
    <p:extLst>
      <p:ext uri="{BB962C8B-B14F-4D97-AF65-F5344CB8AC3E}">
        <p14:creationId xmlns:p14="http://schemas.microsoft.com/office/powerpoint/2010/main" val="212595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7FC144-DA03-20FB-DE8F-13CF2F6BD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00E55D-BA6C-6084-667E-317403DE78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C14F70-6E04-AB1A-28C6-E432CBF517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A78D961-83B3-4080-BABE-BCD025201F2F}" type="datetimeFigureOut">
              <a:rPr lang="en-US" smtClean="0"/>
              <a:t>5/11/2026</a:t>
            </a:fld>
            <a:endParaRPr lang="en-US"/>
          </a:p>
        </p:txBody>
      </p:sp>
      <p:sp>
        <p:nvSpPr>
          <p:cNvPr id="5" name="Footer Placeholder 4">
            <a:extLst>
              <a:ext uri="{FF2B5EF4-FFF2-40B4-BE49-F238E27FC236}">
                <a16:creationId xmlns:a16="http://schemas.microsoft.com/office/drawing/2014/main" id="{6AE42E39-FA46-A3AD-D266-E9AA347D21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AA5EF1A-6606-53B0-3686-7FB11BFA73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F8F59C-55D7-4AB6-A081-B6F93649B269}" type="slidenum">
              <a:rPr lang="en-US" smtClean="0"/>
              <a:t>‹#›</a:t>
            </a:fld>
            <a:endParaRPr lang="en-US"/>
          </a:p>
        </p:txBody>
      </p:sp>
    </p:spTree>
    <p:extLst>
      <p:ext uri="{BB962C8B-B14F-4D97-AF65-F5344CB8AC3E}">
        <p14:creationId xmlns:p14="http://schemas.microsoft.com/office/powerpoint/2010/main" val="1890820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69516" y="-12"/>
            <a:ext cx="10722610" cy="1249680"/>
          </a:xfrm>
          <a:custGeom>
            <a:avLst/>
            <a:gdLst/>
            <a:ahLst/>
            <a:cxnLst/>
            <a:rect l="l" t="t" r="r" b="b"/>
            <a:pathLst>
              <a:path w="10722610" h="1249680">
                <a:moveTo>
                  <a:pt x="10722483" y="0"/>
                </a:moveTo>
                <a:lnTo>
                  <a:pt x="0" y="0"/>
                </a:lnTo>
                <a:lnTo>
                  <a:pt x="0" y="1249311"/>
                </a:lnTo>
                <a:lnTo>
                  <a:pt x="10722483" y="1249311"/>
                </a:lnTo>
                <a:lnTo>
                  <a:pt x="10722483" y="0"/>
                </a:lnTo>
                <a:close/>
              </a:path>
            </a:pathLst>
          </a:custGeom>
          <a:solidFill>
            <a:srgbClr val="52B5E8"/>
          </a:solidFill>
        </p:spPr>
        <p:txBody>
          <a:bodyPr wrap="square" lIns="0" tIns="0" rIns="0" bIns="0" rtlCol="0"/>
          <a:lstStyle/>
          <a:p>
            <a:endParaRPr/>
          </a:p>
        </p:txBody>
      </p:sp>
      <p:sp>
        <p:nvSpPr>
          <p:cNvPr id="17" name="bg object 17"/>
          <p:cNvSpPr/>
          <p:nvPr/>
        </p:nvSpPr>
        <p:spPr>
          <a:xfrm>
            <a:off x="0" y="-12"/>
            <a:ext cx="1470025" cy="1249680"/>
          </a:xfrm>
          <a:custGeom>
            <a:avLst/>
            <a:gdLst/>
            <a:ahLst/>
            <a:cxnLst/>
            <a:rect l="l" t="t" r="r" b="b"/>
            <a:pathLst>
              <a:path w="1470025" h="1249680">
                <a:moveTo>
                  <a:pt x="1469517" y="0"/>
                </a:moveTo>
                <a:lnTo>
                  <a:pt x="0" y="0"/>
                </a:lnTo>
                <a:lnTo>
                  <a:pt x="0" y="1249311"/>
                </a:lnTo>
                <a:lnTo>
                  <a:pt x="1469517" y="1249311"/>
                </a:lnTo>
                <a:lnTo>
                  <a:pt x="1469517" y="0"/>
                </a:lnTo>
                <a:close/>
              </a:path>
            </a:pathLst>
          </a:custGeom>
          <a:solidFill>
            <a:srgbClr val="52B5E8">
              <a:alpha val="39999"/>
            </a:srgbClr>
          </a:solidFill>
        </p:spPr>
        <p:txBody>
          <a:bodyPr wrap="square" lIns="0" tIns="0" rIns="0" bIns="0" rtlCol="0"/>
          <a:lstStyle/>
          <a:p>
            <a:endParaRPr/>
          </a:p>
        </p:txBody>
      </p:sp>
      <p:pic>
        <p:nvPicPr>
          <p:cNvPr id="18" name="bg object 18"/>
          <p:cNvPicPr/>
          <p:nvPr/>
        </p:nvPicPr>
        <p:blipFill>
          <a:blip r:embed="rId7" cstate="print"/>
          <a:stretch>
            <a:fillRect/>
          </a:stretch>
        </p:blipFill>
        <p:spPr>
          <a:xfrm>
            <a:off x="203568" y="93395"/>
            <a:ext cx="1062431" cy="1062431"/>
          </a:xfrm>
          <a:prstGeom prst="rect">
            <a:avLst/>
          </a:prstGeom>
        </p:spPr>
      </p:pic>
      <p:sp>
        <p:nvSpPr>
          <p:cNvPr id="2" name="Holder 2"/>
          <p:cNvSpPr>
            <a:spLocks noGrp="1"/>
          </p:cNvSpPr>
          <p:nvPr>
            <p:ph type="title"/>
          </p:nvPr>
        </p:nvSpPr>
        <p:spPr>
          <a:xfrm>
            <a:off x="1624330" y="201044"/>
            <a:ext cx="8809990" cy="1022985"/>
          </a:xfrm>
          <a:prstGeom prst="rect">
            <a:avLst/>
          </a:prstGeom>
        </p:spPr>
        <p:txBody>
          <a:bodyPr wrap="square" lIns="0" tIns="0" rIns="0" bIns="0">
            <a:spAutoFit/>
          </a:bodyPr>
          <a:lstStyle>
            <a:lvl1pPr>
              <a:defRPr sz="3500" b="1" i="0">
                <a:solidFill>
                  <a:schemeClr val="bg1"/>
                </a:solidFill>
                <a:latin typeface="Arial"/>
                <a:cs typeface="Arial"/>
              </a:defRPr>
            </a:lvl1pPr>
          </a:lstStyle>
          <a:p>
            <a:endParaRPr/>
          </a:p>
        </p:txBody>
      </p:sp>
      <p:sp>
        <p:nvSpPr>
          <p:cNvPr id="3" name="Holder 3"/>
          <p:cNvSpPr>
            <a:spLocks noGrp="1"/>
          </p:cNvSpPr>
          <p:nvPr>
            <p:ph type="body" idx="1"/>
          </p:nvPr>
        </p:nvSpPr>
        <p:spPr>
          <a:xfrm>
            <a:off x="658164" y="1524380"/>
            <a:ext cx="10866755" cy="4790440"/>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5/11/2026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052156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frwa.net/focus-on-change-presentation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floridadep.gov/dear/water-quality-restoration/content/basin-management-action-plans-bmaps" TargetMode="External"/><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floridadep.gov/GreaseWaste"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ecfr.gov/current/title-40/chapter-I/subchapter-D/part-136" TargetMode="External"/><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mailto:mloucraft@broward.or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floridadep.gov/water/source-drinking-water/content/and-polyfluoroalkyl-substances-pfa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371AC-4164-5A9C-E7A0-394D326BBF08}"/>
              </a:ext>
            </a:extLst>
          </p:cNvPr>
          <p:cNvSpPr>
            <a:spLocks noGrp="1"/>
          </p:cNvSpPr>
          <p:nvPr>
            <p:ph type="ctrTitle"/>
          </p:nvPr>
        </p:nvSpPr>
        <p:spPr/>
        <p:txBody>
          <a:bodyPr>
            <a:normAutofit fontScale="90000"/>
          </a:bodyPr>
          <a:lstStyle/>
          <a:p>
            <a:r>
              <a:rPr lang="en-US" dirty="0"/>
              <a:t>Focus on Change Recap based on FDEP Slides and Punta Gorda Presentation 3/25/26</a:t>
            </a:r>
          </a:p>
        </p:txBody>
      </p:sp>
      <p:sp>
        <p:nvSpPr>
          <p:cNvPr id="3" name="Subtitle 2">
            <a:extLst>
              <a:ext uri="{FF2B5EF4-FFF2-40B4-BE49-F238E27FC236}">
                <a16:creationId xmlns:a16="http://schemas.microsoft.com/office/drawing/2014/main" id="{9B8E723E-4907-36AA-D4CD-84FD3E773200}"/>
              </a:ext>
            </a:extLst>
          </p:cNvPr>
          <p:cNvSpPr>
            <a:spLocks noGrp="1"/>
          </p:cNvSpPr>
          <p:nvPr>
            <p:ph type="subTitle" idx="1"/>
          </p:nvPr>
        </p:nvSpPr>
        <p:spPr/>
        <p:txBody>
          <a:bodyPr/>
          <a:lstStyle/>
          <a:p>
            <a:r>
              <a:rPr lang="en-US" dirty="0"/>
              <a:t>Slides available at:</a:t>
            </a:r>
          </a:p>
          <a:p>
            <a:r>
              <a:rPr lang="en-US" dirty="0">
                <a:hlinkClick r:id="rId2"/>
              </a:rPr>
              <a:t>https://www.frwa.net/focus-on-change-presentations</a:t>
            </a:r>
            <a:endParaRPr lang="en-US" dirty="0"/>
          </a:p>
          <a:p>
            <a:endParaRPr lang="en-US" dirty="0"/>
          </a:p>
        </p:txBody>
      </p:sp>
    </p:spTree>
    <p:extLst>
      <p:ext uri="{BB962C8B-B14F-4D97-AF65-F5344CB8AC3E}">
        <p14:creationId xmlns:p14="http://schemas.microsoft.com/office/powerpoint/2010/main" val="2208953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62455" y="134111"/>
            <a:ext cx="2332482" cy="979169"/>
          </a:xfrm>
          <a:prstGeom prst="rect">
            <a:avLst/>
          </a:prstGeom>
        </p:spPr>
      </p:pic>
      <p:sp>
        <p:nvSpPr>
          <p:cNvPr id="3" name="object 3"/>
          <p:cNvSpPr txBox="1">
            <a:spLocks noGrp="1"/>
          </p:cNvSpPr>
          <p:nvPr>
            <p:ph type="body" idx="1"/>
          </p:nvPr>
        </p:nvSpPr>
        <p:spPr>
          <a:prstGeom prst="rect">
            <a:avLst/>
          </a:prstGeom>
        </p:spPr>
        <p:txBody>
          <a:bodyPr vert="horz" wrap="square" lIns="0" tIns="48895" rIns="0" bIns="0" rtlCol="0">
            <a:spAutoFit/>
          </a:bodyPr>
          <a:lstStyle/>
          <a:p>
            <a:pPr marL="240029" marR="5080" indent="-227329">
              <a:lnSpc>
                <a:spcPct val="90000"/>
              </a:lnSpc>
              <a:spcBef>
                <a:spcPts val="385"/>
              </a:spcBef>
              <a:buFont typeface="Arial"/>
              <a:buChar char="•"/>
              <a:tabLst>
                <a:tab pos="241300" algn="l"/>
              </a:tabLst>
            </a:pPr>
            <a:r>
              <a:rPr dirty="0"/>
              <a:t>By</a:t>
            </a:r>
            <a:r>
              <a:rPr spc="-45" dirty="0"/>
              <a:t> </a:t>
            </a:r>
            <a:r>
              <a:rPr b="1" dirty="0">
                <a:latin typeface="Arial"/>
                <a:cs typeface="Arial"/>
              </a:rPr>
              <a:t>July</a:t>
            </a:r>
            <a:r>
              <a:rPr b="1" spc="-55" dirty="0">
                <a:latin typeface="Arial"/>
                <a:cs typeface="Arial"/>
              </a:rPr>
              <a:t> </a:t>
            </a:r>
            <a:r>
              <a:rPr b="1" dirty="0">
                <a:latin typeface="Arial"/>
                <a:cs typeface="Arial"/>
              </a:rPr>
              <a:t>1,</a:t>
            </a:r>
            <a:r>
              <a:rPr b="1" spc="-40" dirty="0">
                <a:latin typeface="Arial"/>
                <a:cs typeface="Arial"/>
              </a:rPr>
              <a:t> </a:t>
            </a:r>
            <a:r>
              <a:rPr b="1" dirty="0">
                <a:latin typeface="Arial"/>
                <a:cs typeface="Arial"/>
              </a:rPr>
              <a:t>2034</a:t>
            </a:r>
            <a:r>
              <a:rPr dirty="0"/>
              <a:t>,</a:t>
            </a:r>
            <a:r>
              <a:rPr spc="-35" dirty="0"/>
              <a:t> </a:t>
            </a:r>
            <a:r>
              <a:rPr dirty="0"/>
              <a:t>any</a:t>
            </a:r>
            <a:r>
              <a:rPr spc="-40" dirty="0"/>
              <a:t> </a:t>
            </a:r>
            <a:r>
              <a:rPr dirty="0"/>
              <a:t>wastewater</a:t>
            </a:r>
            <a:r>
              <a:rPr spc="-30" dirty="0"/>
              <a:t> </a:t>
            </a:r>
            <a:r>
              <a:rPr dirty="0"/>
              <a:t>treatment</a:t>
            </a:r>
            <a:r>
              <a:rPr spc="-50" dirty="0"/>
              <a:t> </a:t>
            </a:r>
            <a:r>
              <a:rPr b="1" dirty="0">
                <a:latin typeface="Arial"/>
                <a:cs typeface="Arial"/>
              </a:rPr>
              <a:t>facility</a:t>
            </a:r>
            <a:r>
              <a:rPr b="1" spc="-65" dirty="0">
                <a:latin typeface="Arial"/>
                <a:cs typeface="Arial"/>
              </a:rPr>
              <a:t> </a:t>
            </a:r>
            <a:r>
              <a:rPr b="1" dirty="0">
                <a:latin typeface="Arial"/>
                <a:cs typeface="Arial"/>
              </a:rPr>
              <a:t>providing</a:t>
            </a:r>
            <a:r>
              <a:rPr b="1" spc="-60" dirty="0">
                <a:latin typeface="Arial"/>
                <a:cs typeface="Arial"/>
              </a:rPr>
              <a:t> </a:t>
            </a:r>
            <a:r>
              <a:rPr b="1" spc="-10" dirty="0">
                <a:latin typeface="Arial"/>
                <a:cs typeface="Arial"/>
              </a:rPr>
              <a:t>reclaimed 	</a:t>
            </a:r>
            <a:r>
              <a:rPr b="1" dirty="0">
                <a:latin typeface="Arial"/>
                <a:cs typeface="Arial"/>
              </a:rPr>
              <a:t>water</a:t>
            </a:r>
            <a:r>
              <a:rPr b="1" spc="-95" dirty="0">
                <a:latin typeface="Arial"/>
                <a:cs typeface="Arial"/>
              </a:rPr>
              <a:t> </a:t>
            </a:r>
            <a:r>
              <a:rPr dirty="0"/>
              <a:t>that</a:t>
            </a:r>
            <a:r>
              <a:rPr spc="-60" dirty="0"/>
              <a:t> </a:t>
            </a:r>
            <a:r>
              <a:rPr dirty="0"/>
              <a:t>will</a:t>
            </a:r>
            <a:r>
              <a:rPr spc="-40" dirty="0"/>
              <a:t> </a:t>
            </a:r>
            <a:r>
              <a:rPr dirty="0"/>
              <a:t>be</a:t>
            </a:r>
            <a:r>
              <a:rPr spc="-60" dirty="0"/>
              <a:t> </a:t>
            </a:r>
            <a:r>
              <a:rPr dirty="0"/>
              <a:t>used</a:t>
            </a:r>
            <a:r>
              <a:rPr spc="-55" dirty="0"/>
              <a:t> </a:t>
            </a:r>
            <a:r>
              <a:rPr dirty="0"/>
              <a:t>for</a:t>
            </a:r>
            <a:r>
              <a:rPr spc="-70" dirty="0"/>
              <a:t> </a:t>
            </a:r>
            <a:r>
              <a:rPr dirty="0"/>
              <a:t>commercial</a:t>
            </a:r>
            <a:r>
              <a:rPr spc="-60" dirty="0"/>
              <a:t> </a:t>
            </a:r>
            <a:r>
              <a:rPr dirty="0"/>
              <a:t>or</a:t>
            </a:r>
            <a:r>
              <a:rPr spc="-60" dirty="0"/>
              <a:t> </a:t>
            </a:r>
            <a:r>
              <a:rPr dirty="0"/>
              <a:t>residential</a:t>
            </a:r>
            <a:r>
              <a:rPr spc="-35" dirty="0"/>
              <a:t> </a:t>
            </a:r>
            <a:r>
              <a:rPr dirty="0"/>
              <a:t>irrigation</a:t>
            </a:r>
            <a:r>
              <a:rPr spc="-40" dirty="0"/>
              <a:t> </a:t>
            </a:r>
            <a:r>
              <a:rPr dirty="0"/>
              <a:t>or</a:t>
            </a:r>
            <a:r>
              <a:rPr spc="-60" dirty="0"/>
              <a:t> </a:t>
            </a:r>
            <a:r>
              <a:rPr dirty="0"/>
              <a:t>be</a:t>
            </a:r>
            <a:r>
              <a:rPr spc="-60" dirty="0"/>
              <a:t> </a:t>
            </a:r>
            <a:r>
              <a:rPr spc="-10" dirty="0"/>
              <a:t>otherwise 	</a:t>
            </a:r>
            <a:r>
              <a:rPr dirty="0"/>
              <a:t>land</a:t>
            </a:r>
            <a:r>
              <a:rPr spc="-55" dirty="0"/>
              <a:t> </a:t>
            </a:r>
            <a:r>
              <a:rPr dirty="0"/>
              <a:t>applied</a:t>
            </a:r>
            <a:r>
              <a:rPr spc="-20" dirty="0"/>
              <a:t> </a:t>
            </a:r>
            <a:r>
              <a:rPr dirty="0"/>
              <a:t>within</a:t>
            </a:r>
            <a:r>
              <a:rPr spc="-45" dirty="0"/>
              <a:t> </a:t>
            </a:r>
            <a:r>
              <a:rPr dirty="0"/>
              <a:t>a</a:t>
            </a:r>
            <a:r>
              <a:rPr spc="-60" dirty="0"/>
              <a:t> </a:t>
            </a:r>
            <a:r>
              <a:rPr dirty="0"/>
              <a:t>nutrient</a:t>
            </a:r>
            <a:r>
              <a:rPr spc="-85" dirty="0"/>
              <a:t> </a:t>
            </a:r>
            <a:r>
              <a:rPr b="1" dirty="0">
                <a:latin typeface="Arial"/>
                <a:cs typeface="Arial"/>
              </a:rPr>
              <a:t>BMAP</a:t>
            </a:r>
            <a:r>
              <a:rPr b="1" spc="-105" dirty="0">
                <a:latin typeface="Arial"/>
                <a:cs typeface="Arial"/>
              </a:rPr>
              <a:t> </a:t>
            </a:r>
            <a:r>
              <a:rPr b="1" dirty="0">
                <a:latin typeface="Arial"/>
                <a:cs typeface="Arial"/>
              </a:rPr>
              <a:t>or</a:t>
            </a:r>
            <a:r>
              <a:rPr b="1" spc="-65" dirty="0">
                <a:latin typeface="Arial"/>
                <a:cs typeface="Arial"/>
              </a:rPr>
              <a:t> </a:t>
            </a:r>
            <a:r>
              <a:rPr b="1" dirty="0">
                <a:latin typeface="Arial"/>
                <a:cs typeface="Arial"/>
              </a:rPr>
              <a:t>RAP</a:t>
            </a:r>
            <a:r>
              <a:rPr b="1" spc="-90" dirty="0">
                <a:latin typeface="Arial"/>
                <a:cs typeface="Arial"/>
              </a:rPr>
              <a:t> </a:t>
            </a:r>
            <a:r>
              <a:rPr b="1" dirty="0">
                <a:latin typeface="Arial"/>
                <a:cs typeface="Arial"/>
              </a:rPr>
              <a:t>must</a:t>
            </a:r>
            <a:r>
              <a:rPr b="1" spc="-60" dirty="0">
                <a:latin typeface="Arial"/>
                <a:cs typeface="Arial"/>
              </a:rPr>
              <a:t> </a:t>
            </a:r>
            <a:r>
              <a:rPr b="1" dirty="0">
                <a:latin typeface="Arial"/>
                <a:cs typeface="Arial"/>
              </a:rPr>
              <a:t>meet</a:t>
            </a:r>
            <a:r>
              <a:rPr b="1" spc="-60" dirty="0">
                <a:latin typeface="Arial"/>
                <a:cs typeface="Arial"/>
              </a:rPr>
              <a:t> </a:t>
            </a:r>
            <a:r>
              <a:rPr b="1" dirty="0">
                <a:latin typeface="Arial"/>
                <a:cs typeface="Arial"/>
              </a:rPr>
              <a:t>the</a:t>
            </a:r>
            <a:r>
              <a:rPr b="1" spc="-150" dirty="0">
                <a:latin typeface="Arial"/>
                <a:cs typeface="Arial"/>
              </a:rPr>
              <a:t> </a:t>
            </a:r>
            <a:r>
              <a:rPr b="1" spc="-10" dirty="0">
                <a:latin typeface="Arial"/>
                <a:cs typeface="Arial"/>
              </a:rPr>
              <a:t>AWT</a:t>
            </a:r>
            <a:r>
              <a:rPr b="1" spc="-70" dirty="0">
                <a:latin typeface="Arial"/>
                <a:cs typeface="Arial"/>
              </a:rPr>
              <a:t> </a:t>
            </a:r>
            <a:r>
              <a:rPr b="1" spc="-10" dirty="0">
                <a:latin typeface="Arial"/>
                <a:cs typeface="Arial"/>
              </a:rPr>
              <a:t>standards 	</a:t>
            </a:r>
            <a:r>
              <a:rPr b="1" dirty="0">
                <a:latin typeface="Arial"/>
                <a:cs typeface="Arial"/>
              </a:rPr>
              <a:t>for</a:t>
            </a:r>
            <a:r>
              <a:rPr b="1" spc="-35" dirty="0">
                <a:latin typeface="Arial"/>
                <a:cs typeface="Arial"/>
              </a:rPr>
              <a:t> </a:t>
            </a:r>
            <a:r>
              <a:rPr b="1" dirty="0">
                <a:latin typeface="Arial"/>
                <a:cs typeface="Arial"/>
              </a:rPr>
              <a:t>TN</a:t>
            </a:r>
            <a:r>
              <a:rPr b="1" spc="-30" dirty="0">
                <a:latin typeface="Arial"/>
                <a:cs typeface="Arial"/>
              </a:rPr>
              <a:t> </a:t>
            </a:r>
            <a:r>
              <a:rPr b="1" dirty="0">
                <a:latin typeface="Arial"/>
                <a:cs typeface="Arial"/>
              </a:rPr>
              <a:t>and</a:t>
            </a:r>
            <a:r>
              <a:rPr b="1" spc="-30" dirty="0">
                <a:latin typeface="Arial"/>
                <a:cs typeface="Arial"/>
              </a:rPr>
              <a:t> </a:t>
            </a:r>
            <a:r>
              <a:rPr b="1" dirty="0">
                <a:latin typeface="Arial"/>
                <a:cs typeface="Arial"/>
              </a:rPr>
              <a:t>TP</a:t>
            </a:r>
            <a:r>
              <a:rPr b="1" spc="-100" dirty="0">
                <a:latin typeface="Arial"/>
                <a:cs typeface="Arial"/>
              </a:rPr>
              <a:t> </a:t>
            </a:r>
            <a:r>
              <a:rPr dirty="0"/>
              <a:t>…if</a:t>
            </a:r>
            <a:r>
              <a:rPr spc="-40" dirty="0"/>
              <a:t> </a:t>
            </a:r>
            <a:r>
              <a:rPr dirty="0"/>
              <a:t>DEP</a:t>
            </a:r>
            <a:r>
              <a:rPr spc="-70" dirty="0"/>
              <a:t> </a:t>
            </a:r>
            <a:r>
              <a:rPr dirty="0"/>
              <a:t>has</a:t>
            </a:r>
            <a:r>
              <a:rPr spc="-30" dirty="0"/>
              <a:t> </a:t>
            </a:r>
            <a:r>
              <a:rPr dirty="0"/>
              <a:t>determined</a:t>
            </a:r>
            <a:r>
              <a:rPr spc="-15" dirty="0"/>
              <a:t> </a:t>
            </a:r>
            <a:r>
              <a:rPr dirty="0"/>
              <a:t>in</a:t>
            </a:r>
            <a:r>
              <a:rPr spc="-40" dirty="0"/>
              <a:t> </a:t>
            </a:r>
            <a:r>
              <a:rPr dirty="0"/>
              <a:t>the</a:t>
            </a:r>
            <a:r>
              <a:rPr spc="-45" dirty="0"/>
              <a:t> </a:t>
            </a:r>
            <a:r>
              <a:rPr dirty="0"/>
              <a:t>BMAP</a:t>
            </a:r>
            <a:r>
              <a:rPr spc="-70" dirty="0"/>
              <a:t> </a:t>
            </a:r>
            <a:r>
              <a:rPr dirty="0"/>
              <a:t>or</a:t>
            </a:r>
            <a:r>
              <a:rPr spc="-30" dirty="0"/>
              <a:t> </a:t>
            </a:r>
            <a:r>
              <a:rPr dirty="0"/>
              <a:t>RAP</a:t>
            </a:r>
            <a:r>
              <a:rPr spc="-75" dirty="0"/>
              <a:t> </a:t>
            </a:r>
            <a:r>
              <a:rPr dirty="0"/>
              <a:t>that</a:t>
            </a:r>
            <a:r>
              <a:rPr spc="-30" dirty="0"/>
              <a:t> </a:t>
            </a:r>
            <a:r>
              <a:rPr dirty="0"/>
              <a:t>the</a:t>
            </a:r>
            <a:r>
              <a:rPr spc="-40" dirty="0"/>
              <a:t> </a:t>
            </a:r>
            <a:r>
              <a:rPr dirty="0"/>
              <a:t>use</a:t>
            </a:r>
            <a:r>
              <a:rPr spc="-35" dirty="0"/>
              <a:t> </a:t>
            </a:r>
            <a:r>
              <a:rPr spc="-25" dirty="0"/>
              <a:t>of 	</a:t>
            </a:r>
            <a:r>
              <a:rPr dirty="0"/>
              <a:t>reclaimed</a:t>
            </a:r>
            <a:r>
              <a:rPr spc="-55" dirty="0"/>
              <a:t> </a:t>
            </a:r>
            <a:r>
              <a:rPr dirty="0"/>
              <a:t>water</a:t>
            </a:r>
            <a:r>
              <a:rPr spc="-65" dirty="0"/>
              <a:t> </a:t>
            </a:r>
            <a:r>
              <a:rPr dirty="0"/>
              <a:t>as</a:t>
            </a:r>
            <a:r>
              <a:rPr spc="-75" dirty="0"/>
              <a:t> </a:t>
            </a:r>
            <a:r>
              <a:rPr dirty="0"/>
              <a:t>described</a:t>
            </a:r>
            <a:r>
              <a:rPr spc="-55" dirty="0"/>
              <a:t> </a:t>
            </a:r>
            <a:r>
              <a:rPr dirty="0"/>
              <a:t>in</a:t>
            </a:r>
            <a:r>
              <a:rPr spc="-65" dirty="0"/>
              <a:t> </a:t>
            </a:r>
            <a:r>
              <a:rPr dirty="0"/>
              <a:t>this</a:t>
            </a:r>
            <a:r>
              <a:rPr spc="-75" dirty="0"/>
              <a:t> </a:t>
            </a:r>
            <a:r>
              <a:rPr dirty="0"/>
              <a:t>subparagraph</a:t>
            </a:r>
            <a:r>
              <a:rPr spc="-50" dirty="0"/>
              <a:t> </a:t>
            </a:r>
            <a:r>
              <a:rPr dirty="0"/>
              <a:t>is</a:t>
            </a:r>
            <a:r>
              <a:rPr spc="-75" dirty="0"/>
              <a:t> </a:t>
            </a:r>
            <a:r>
              <a:rPr dirty="0"/>
              <a:t>causing</a:t>
            </a:r>
            <a:r>
              <a:rPr spc="-50" dirty="0"/>
              <a:t> </a:t>
            </a:r>
            <a:r>
              <a:rPr dirty="0"/>
              <a:t>or</a:t>
            </a:r>
            <a:r>
              <a:rPr spc="-160" dirty="0"/>
              <a:t> </a:t>
            </a:r>
            <a:r>
              <a:rPr dirty="0"/>
              <a:t>contributing</a:t>
            </a:r>
            <a:r>
              <a:rPr spc="-60" dirty="0"/>
              <a:t> </a:t>
            </a:r>
            <a:r>
              <a:rPr spc="-25" dirty="0"/>
              <a:t>to 	</a:t>
            </a:r>
            <a:r>
              <a:rPr b="1" dirty="0">
                <a:latin typeface="Arial"/>
                <a:cs typeface="Arial"/>
              </a:rPr>
              <a:t>the</a:t>
            </a:r>
            <a:r>
              <a:rPr b="1" spc="-25" dirty="0">
                <a:latin typeface="Arial"/>
                <a:cs typeface="Arial"/>
              </a:rPr>
              <a:t> </a:t>
            </a:r>
            <a:r>
              <a:rPr b="1" dirty="0">
                <a:latin typeface="Arial"/>
                <a:cs typeface="Arial"/>
              </a:rPr>
              <a:t>nutrient</a:t>
            </a:r>
            <a:r>
              <a:rPr b="1" spc="-40" dirty="0">
                <a:latin typeface="Arial"/>
                <a:cs typeface="Arial"/>
              </a:rPr>
              <a:t> </a:t>
            </a:r>
            <a:r>
              <a:rPr b="1" dirty="0">
                <a:latin typeface="Arial"/>
                <a:cs typeface="Arial"/>
              </a:rPr>
              <a:t>impairment</a:t>
            </a:r>
            <a:r>
              <a:rPr b="1" spc="-20" dirty="0">
                <a:latin typeface="Arial"/>
                <a:cs typeface="Arial"/>
              </a:rPr>
              <a:t> </a:t>
            </a:r>
            <a:r>
              <a:rPr b="1" dirty="0">
                <a:latin typeface="Arial"/>
                <a:cs typeface="Arial"/>
              </a:rPr>
              <a:t>being</a:t>
            </a:r>
            <a:r>
              <a:rPr b="1" spc="-40" dirty="0">
                <a:latin typeface="Arial"/>
                <a:cs typeface="Arial"/>
              </a:rPr>
              <a:t> </a:t>
            </a:r>
            <a:r>
              <a:rPr b="1" dirty="0">
                <a:latin typeface="Arial"/>
                <a:cs typeface="Arial"/>
              </a:rPr>
              <a:t>addressed</a:t>
            </a:r>
            <a:r>
              <a:rPr b="1" spc="-5" dirty="0">
                <a:latin typeface="Arial"/>
                <a:cs typeface="Arial"/>
              </a:rPr>
              <a:t> </a:t>
            </a:r>
            <a:r>
              <a:rPr b="1" dirty="0">
                <a:latin typeface="Arial"/>
                <a:cs typeface="Arial"/>
              </a:rPr>
              <a:t>in</a:t>
            </a:r>
            <a:r>
              <a:rPr b="1" spc="-25" dirty="0">
                <a:latin typeface="Arial"/>
                <a:cs typeface="Arial"/>
              </a:rPr>
              <a:t> </a:t>
            </a:r>
            <a:r>
              <a:rPr b="1" dirty="0">
                <a:latin typeface="Arial"/>
                <a:cs typeface="Arial"/>
              </a:rPr>
              <a:t>such</a:t>
            </a:r>
            <a:r>
              <a:rPr b="1" spc="-25" dirty="0">
                <a:latin typeface="Arial"/>
                <a:cs typeface="Arial"/>
              </a:rPr>
              <a:t> </a:t>
            </a:r>
            <a:r>
              <a:rPr b="1" spc="-10" dirty="0">
                <a:latin typeface="Arial"/>
                <a:cs typeface="Arial"/>
              </a:rPr>
              <a:t>plan</a:t>
            </a:r>
            <a:r>
              <a:rPr spc="-10" dirty="0"/>
              <a:t>.</a:t>
            </a:r>
          </a:p>
          <a:p>
            <a:pPr marL="240029" marR="107314" indent="-227329">
              <a:lnSpc>
                <a:spcPts val="2590"/>
              </a:lnSpc>
              <a:spcBef>
                <a:spcPts val="1240"/>
              </a:spcBef>
              <a:buChar char="•"/>
              <a:tabLst>
                <a:tab pos="241300" algn="l"/>
              </a:tabLst>
            </a:pPr>
            <a:r>
              <a:rPr dirty="0"/>
              <a:t>If</a:t>
            </a:r>
            <a:r>
              <a:rPr spc="-45" dirty="0"/>
              <a:t> </a:t>
            </a:r>
            <a:r>
              <a:rPr dirty="0"/>
              <a:t>DEP</a:t>
            </a:r>
            <a:r>
              <a:rPr spc="-80" dirty="0"/>
              <a:t> </a:t>
            </a:r>
            <a:r>
              <a:rPr dirty="0"/>
              <a:t>makes</a:t>
            </a:r>
            <a:r>
              <a:rPr spc="-40" dirty="0"/>
              <a:t> </a:t>
            </a:r>
            <a:r>
              <a:rPr dirty="0"/>
              <a:t>the</a:t>
            </a:r>
            <a:r>
              <a:rPr spc="-40" dirty="0"/>
              <a:t> </a:t>
            </a:r>
            <a:r>
              <a:rPr spc="-10" dirty="0"/>
              <a:t>determination</a:t>
            </a:r>
            <a:r>
              <a:rPr spc="-60" dirty="0"/>
              <a:t> </a:t>
            </a:r>
            <a:r>
              <a:rPr b="1" dirty="0">
                <a:latin typeface="Arial"/>
                <a:cs typeface="Arial"/>
              </a:rPr>
              <a:t>after</a:t>
            </a:r>
            <a:r>
              <a:rPr b="1" spc="-50" dirty="0">
                <a:latin typeface="Arial"/>
                <a:cs typeface="Arial"/>
              </a:rPr>
              <a:t> </a:t>
            </a:r>
            <a:r>
              <a:rPr b="1" dirty="0">
                <a:latin typeface="Arial"/>
                <a:cs typeface="Arial"/>
              </a:rPr>
              <a:t>July</a:t>
            </a:r>
            <a:r>
              <a:rPr b="1" spc="-55" dirty="0">
                <a:latin typeface="Arial"/>
                <a:cs typeface="Arial"/>
              </a:rPr>
              <a:t> </a:t>
            </a:r>
            <a:r>
              <a:rPr b="1" dirty="0">
                <a:latin typeface="Arial"/>
                <a:cs typeface="Arial"/>
              </a:rPr>
              <a:t>1,</a:t>
            </a:r>
            <a:r>
              <a:rPr b="1" spc="-40" dirty="0">
                <a:latin typeface="Arial"/>
                <a:cs typeface="Arial"/>
              </a:rPr>
              <a:t> </a:t>
            </a:r>
            <a:r>
              <a:rPr b="1" dirty="0">
                <a:latin typeface="Arial"/>
                <a:cs typeface="Arial"/>
              </a:rPr>
              <a:t>2024</a:t>
            </a:r>
            <a:r>
              <a:rPr dirty="0"/>
              <a:t>,</a:t>
            </a:r>
            <a:r>
              <a:rPr spc="-35" dirty="0"/>
              <a:t> </a:t>
            </a:r>
            <a:r>
              <a:rPr dirty="0"/>
              <a:t>the</a:t>
            </a:r>
            <a:r>
              <a:rPr spc="-40" dirty="0"/>
              <a:t> </a:t>
            </a:r>
            <a:r>
              <a:rPr dirty="0"/>
              <a:t>facility</a:t>
            </a:r>
            <a:r>
              <a:rPr spc="-30" dirty="0"/>
              <a:t> </a:t>
            </a:r>
            <a:r>
              <a:rPr b="1" dirty="0">
                <a:latin typeface="Arial"/>
                <a:cs typeface="Arial"/>
              </a:rPr>
              <a:t>has</a:t>
            </a:r>
            <a:r>
              <a:rPr b="1" spc="-50" dirty="0">
                <a:latin typeface="Arial"/>
                <a:cs typeface="Arial"/>
              </a:rPr>
              <a:t> </a:t>
            </a:r>
            <a:r>
              <a:rPr b="1" dirty="0">
                <a:latin typeface="Arial"/>
                <a:cs typeface="Arial"/>
              </a:rPr>
              <a:t>10</a:t>
            </a:r>
            <a:r>
              <a:rPr b="1" spc="-40" dirty="0">
                <a:latin typeface="Arial"/>
                <a:cs typeface="Arial"/>
              </a:rPr>
              <a:t> </a:t>
            </a:r>
            <a:r>
              <a:rPr b="1" spc="-10" dirty="0">
                <a:latin typeface="Arial"/>
                <a:cs typeface="Arial"/>
              </a:rPr>
              <a:t>years 	</a:t>
            </a:r>
            <a:r>
              <a:rPr dirty="0"/>
              <a:t>from</a:t>
            </a:r>
            <a:r>
              <a:rPr spc="-80" dirty="0"/>
              <a:t> </a:t>
            </a:r>
            <a:r>
              <a:rPr dirty="0"/>
              <a:t>such</a:t>
            </a:r>
            <a:r>
              <a:rPr spc="-55" dirty="0"/>
              <a:t> </a:t>
            </a:r>
            <a:r>
              <a:rPr dirty="0"/>
              <a:t>determination</a:t>
            </a:r>
            <a:r>
              <a:rPr spc="-40" dirty="0"/>
              <a:t> </a:t>
            </a:r>
            <a:r>
              <a:rPr dirty="0"/>
              <a:t>to</a:t>
            </a:r>
            <a:r>
              <a:rPr spc="-100" dirty="0"/>
              <a:t> </a:t>
            </a:r>
            <a:r>
              <a:rPr b="1" dirty="0">
                <a:latin typeface="Arial"/>
                <a:cs typeface="Arial"/>
              </a:rPr>
              <a:t>meet</a:t>
            </a:r>
            <a:r>
              <a:rPr b="1" spc="-55" dirty="0">
                <a:latin typeface="Arial"/>
                <a:cs typeface="Arial"/>
              </a:rPr>
              <a:t> </a:t>
            </a:r>
            <a:r>
              <a:rPr b="1" dirty="0">
                <a:latin typeface="Arial"/>
                <a:cs typeface="Arial"/>
              </a:rPr>
              <a:t>the</a:t>
            </a:r>
            <a:r>
              <a:rPr b="1" spc="-75" dirty="0">
                <a:latin typeface="Arial"/>
                <a:cs typeface="Arial"/>
              </a:rPr>
              <a:t> </a:t>
            </a:r>
            <a:r>
              <a:rPr b="1" dirty="0">
                <a:latin typeface="Arial"/>
                <a:cs typeface="Arial"/>
              </a:rPr>
              <a:t>standards</a:t>
            </a:r>
            <a:r>
              <a:rPr b="1" spc="-50" dirty="0">
                <a:latin typeface="Arial"/>
                <a:cs typeface="Arial"/>
              </a:rPr>
              <a:t> </a:t>
            </a:r>
            <a:r>
              <a:rPr b="1" dirty="0">
                <a:latin typeface="Arial"/>
                <a:cs typeface="Arial"/>
              </a:rPr>
              <a:t>for</a:t>
            </a:r>
            <a:r>
              <a:rPr b="1" spc="-75" dirty="0">
                <a:latin typeface="Arial"/>
                <a:cs typeface="Arial"/>
              </a:rPr>
              <a:t> </a:t>
            </a:r>
            <a:r>
              <a:rPr b="1" dirty="0">
                <a:latin typeface="Arial"/>
                <a:cs typeface="Arial"/>
              </a:rPr>
              <a:t>TN</a:t>
            </a:r>
            <a:r>
              <a:rPr b="1" spc="-75" dirty="0">
                <a:latin typeface="Arial"/>
                <a:cs typeface="Arial"/>
              </a:rPr>
              <a:t> </a:t>
            </a:r>
            <a:r>
              <a:rPr b="1" dirty="0">
                <a:latin typeface="Arial"/>
                <a:cs typeface="Arial"/>
              </a:rPr>
              <a:t>and</a:t>
            </a:r>
            <a:r>
              <a:rPr b="1" spc="-60" dirty="0">
                <a:latin typeface="Arial"/>
                <a:cs typeface="Arial"/>
              </a:rPr>
              <a:t> </a:t>
            </a:r>
            <a:r>
              <a:rPr b="1" dirty="0">
                <a:latin typeface="Arial"/>
                <a:cs typeface="Arial"/>
              </a:rPr>
              <a:t>TP</a:t>
            </a:r>
            <a:r>
              <a:rPr b="1" spc="-95" dirty="0">
                <a:latin typeface="Arial"/>
                <a:cs typeface="Arial"/>
              </a:rPr>
              <a:t> </a:t>
            </a:r>
            <a:r>
              <a:rPr dirty="0"/>
              <a:t>established</a:t>
            </a:r>
            <a:r>
              <a:rPr spc="-45" dirty="0"/>
              <a:t> </a:t>
            </a:r>
            <a:r>
              <a:rPr spc="-25" dirty="0"/>
              <a:t>in 	</a:t>
            </a:r>
            <a:r>
              <a:rPr dirty="0"/>
              <a:t>the</a:t>
            </a:r>
            <a:r>
              <a:rPr spc="-10" dirty="0"/>
              <a:t> BMAP.</a:t>
            </a:r>
          </a:p>
          <a:p>
            <a:pPr marL="698500" marR="1148715" lvl="1" indent="-229235">
              <a:lnSpc>
                <a:spcPts val="2380"/>
              </a:lnSpc>
              <a:spcBef>
                <a:spcPts val="1195"/>
              </a:spcBef>
              <a:buFont typeface="Courier New"/>
              <a:buChar char="o"/>
              <a:tabLst>
                <a:tab pos="698500" algn="l"/>
              </a:tabLst>
            </a:pPr>
            <a:r>
              <a:rPr sz="2200" dirty="0">
                <a:latin typeface="Arial"/>
                <a:cs typeface="Arial"/>
              </a:rPr>
              <a:t>May</a:t>
            </a:r>
            <a:r>
              <a:rPr sz="2200" spc="-70" dirty="0">
                <a:latin typeface="Arial"/>
                <a:cs typeface="Arial"/>
              </a:rPr>
              <a:t> </a:t>
            </a:r>
            <a:r>
              <a:rPr sz="2200" dirty="0">
                <a:latin typeface="Arial"/>
                <a:cs typeface="Arial"/>
              </a:rPr>
              <a:t>require</a:t>
            </a:r>
            <a:r>
              <a:rPr sz="2200" spc="-65" dirty="0">
                <a:latin typeface="Arial"/>
                <a:cs typeface="Arial"/>
              </a:rPr>
              <a:t> </a:t>
            </a:r>
            <a:r>
              <a:rPr sz="2200" dirty="0">
                <a:latin typeface="Arial"/>
                <a:cs typeface="Arial"/>
              </a:rPr>
              <a:t>an</a:t>
            </a:r>
            <a:r>
              <a:rPr sz="2200" spc="-70" dirty="0">
                <a:latin typeface="Arial"/>
                <a:cs typeface="Arial"/>
              </a:rPr>
              <a:t> </a:t>
            </a:r>
            <a:r>
              <a:rPr sz="2200" dirty="0">
                <a:latin typeface="Arial"/>
                <a:cs typeface="Arial"/>
              </a:rPr>
              <a:t>alternative</a:t>
            </a:r>
            <a:r>
              <a:rPr sz="2200" spc="-70" dirty="0">
                <a:latin typeface="Arial"/>
                <a:cs typeface="Arial"/>
              </a:rPr>
              <a:t> </a:t>
            </a:r>
            <a:r>
              <a:rPr sz="2200" dirty="0">
                <a:latin typeface="Arial"/>
                <a:cs typeface="Arial"/>
              </a:rPr>
              <a:t>treatment</a:t>
            </a:r>
            <a:r>
              <a:rPr sz="2200" spc="-55" dirty="0">
                <a:latin typeface="Arial"/>
                <a:cs typeface="Arial"/>
              </a:rPr>
              <a:t> </a:t>
            </a:r>
            <a:r>
              <a:rPr sz="2200" dirty="0">
                <a:latin typeface="Arial"/>
                <a:cs typeface="Arial"/>
              </a:rPr>
              <a:t>standard,</a:t>
            </a:r>
            <a:r>
              <a:rPr sz="2200" spc="-65" dirty="0">
                <a:latin typeface="Arial"/>
                <a:cs typeface="Arial"/>
              </a:rPr>
              <a:t> </a:t>
            </a:r>
            <a:r>
              <a:rPr sz="2200" dirty="0">
                <a:latin typeface="Arial"/>
                <a:cs typeface="Arial"/>
              </a:rPr>
              <a:t>including</a:t>
            </a:r>
            <a:r>
              <a:rPr sz="2200" spc="-80" dirty="0">
                <a:latin typeface="Arial"/>
                <a:cs typeface="Arial"/>
              </a:rPr>
              <a:t> </a:t>
            </a:r>
            <a:r>
              <a:rPr sz="2200" dirty="0">
                <a:latin typeface="Arial"/>
                <a:cs typeface="Arial"/>
              </a:rPr>
              <a:t>a</a:t>
            </a:r>
            <a:r>
              <a:rPr sz="2200" spc="-75" dirty="0">
                <a:latin typeface="Arial"/>
                <a:cs typeface="Arial"/>
              </a:rPr>
              <a:t> </a:t>
            </a:r>
            <a:r>
              <a:rPr sz="2200" dirty="0">
                <a:latin typeface="Arial"/>
                <a:cs typeface="Arial"/>
              </a:rPr>
              <a:t>more</a:t>
            </a:r>
            <a:r>
              <a:rPr sz="2200" spc="-60" dirty="0">
                <a:latin typeface="Arial"/>
                <a:cs typeface="Arial"/>
              </a:rPr>
              <a:t> </a:t>
            </a:r>
            <a:r>
              <a:rPr sz="2200" spc="-10" dirty="0">
                <a:latin typeface="Arial"/>
                <a:cs typeface="Arial"/>
              </a:rPr>
              <a:t>stringent </a:t>
            </a:r>
            <a:r>
              <a:rPr sz="2200" dirty="0">
                <a:latin typeface="Arial"/>
                <a:cs typeface="Arial"/>
              </a:rPr>
              <a:t>treatment</a:t>
            </a:r>
            <a:r>
              <a:rPr sz="2200" spc="-80" dirty="0">
                <a:latin typeface="Arial"/>
                <a:cs typeface="Arial"/>
              </a:rPr>
              <a:t> </a:t>
            </a:r>
            <a:r>
              <a:rPr sz="2200" spc="-10" dirty="0">
                <a:latin typeface="Arial"/>
                <a:cs typeface="Arial"/>
              </a:rPr>
              <a:t>standard.</a:t>
            </a:r>
            <a:endParaRPr sz="2200">
              <a:latin typeface="Arial"/>
              <a:cs typeface="Arial"/>
            </a:endParaRPr>
          </a:p>
          <a:p>
            <a:pPr marL="698500" lvl="1" indent="-228600">
              <a:lnSpc>
                <a:spcPts val="2510"/>
              </a:lnSpc>
              <a:spcBef>
                <a:spcPts val="900"/>
              </a:spcBef>
              <a:buFont typeface="Courier New"/>
              <a:buChar char="o"/>
              <a:tabLst>
                <a:tab pos="698500" algn="l"/>
              </a:tabLst>
            </a:pPr>
            <a:r>
              <a:rPr sz="2200" dirty="0">
                <a:latin typeface="Arial"/>
                <a:cs typeface="Arial"/>
              </a:rPr>
              <a:t>Does</a:t>
            </a:r>
            <a:r>
              <a:rPr sz="2200" spc="-50" dirty="0">
                <a:latin typeface="Arial"/>
                <a:cs typeface="Arial"/>
              </a:rPr>
              <a:t> </a:t>
            </a:r>
            <a:r>
              <a:rPr sz="2200" dirty="0">
                <a:latin typeface="Arial"/>
                <a:cs typeface="Arial"/>
              </a:rPr>
              <a:t>not</a:t>
            </a:r>
            <a:r>
              <a:rPr sz="2200" spc="-55" dirty="0">
                <a:latin typeface="Arial"/>
                <a:cs typeface="Arial"/>
              </a:rPr>
              <a:t> </a:t>
            </a:r>
            <a:r>
              <a:rPr sz="2200" dirty="0">
                <a:latin typeface="Arial"/>
                <a:cs typeface="Arial"/>
              </a:rPr>
              <a:t>apply</a:t>
            </a:r>
            <a:r>
              <a:rPr sz="2200" spc="-50" dirty="0">
                <a:latin typeface="Arial"/>
                <a:cs typeface="Arial"/>
              </a:rPr>
              <a:t> </a:t>
            </a:r>
            <a:r>
              <a:rPr sz="2200" dirty="0">
                <a:latin typeface="Arial"/>
                <a:cs typeface="Arial"/>
              </a:rPr>
              <a:t>to</a:t>
            </a:r>
            <a:r>
              <a:rPr sz="2200" spc="-55" dirty="0">
                <a:latin typeface="Arial"/>
                <a:cs typeface="Arial"/>
              </a:rPr>
              <a:t> </a:t>
            </a:r>
            <a:r>
              <a:rPr sz="2200" dirty="0">
                <a:latin typeface="Arial"/>
                <a:cs typeface="Arial"/>
              </a:rPr>
              <a:t>reclaimed</a:t>
            </a:r>
            <a:r>
              <a:rPr sz="2200" spc="-40" dirty="0">
                <a:latin typeface="Arial"/>
                <a:cs typeface="Arial"/>
              </a:rPr>
              <a:t> </a:t>
            </a:r>
            <a:r>
              <a:rPr sz="2200" dirty="0">
                <a:latin typeface="Arial"/>
                <a:cs typeface="Arial"/>
              </a:rPr>
              <a:t>water</a:t>
            </a:r>
            <a:r>
              <a:rPr sz="2200" spc="-40" dirty="0">
                <a:latin typeface="Arial"/>
                <a:cs typeface="Arial"/>
              </a:rPr>
              <a:t> </a:t>
            </a:r>
            <a:r>
              <a:rPr sz="2200" dirty="0">
                <a:latin typeface="Arial"/>
                <a:cs typeface="Arial"/>
              </a:rPr>
              <a:t>that</a:t>
            </a:r>
            <a:r>
              <a:rPr sz="2200" spc="-55" dirty="0">
                <a:latin typeface="Arial"/>
                <a:cs typeface="Arial"/>
              </a:rPr>
              <a:t> </a:t>
            </a:r>
            <a:r>
              <a:rPr sz="2200" dirty="0">
                <a:latin typeface="Arial"/>
                <a:cs typeface="Arial"/>
              </a:rPr>
              <a:t>is</a:t>
            </a:r>
            <a:r>
              <a:rPr sz="2200" spc="-55" dirty="0">
                <a:latin typeface="Arial"/>
                <a:cs typeface="Arial"/>
              </a:rPr>
              <a:t> </a:t>
            </a:r>
            <a:r>
              <a:rPr sz="2200" dirty="0">
                <a:latin typeface="Arial"/>
                <a:cs typeface="Arial"/>
              </a:rPr>
              <a:t>otherwise</a:t>
            </a:r>
            <a:r>
              <a:rPr sz="2200" spc="-45" dirty="0">
                <a:latin typeface="Arial"/>
                <a:cs typeface="Arial"/>
              </a:rPr>
              <a:t> </a:t>
            </a:r>
            <a:r>
              <a:rPr sz="2200" dirty="0">
                <a:latin typeface="Arial"/>
                <a:cs typeface="Arial"/>
              </a:rPr>
              <a:t>land</a:t>
            </a:r>
            <a:r>
              <a:rPr sz="2200" spc="-50" dirty="0">
                <a:latin typeface="Arial"/>
                <a:cs typeface="Arial"/>
              </a:rPr>
              <a:t> </a:t>
            </a:r>
            <a:r>
              <a:rPr sz="2200" dirty="0">
                <a:latin typeface="Arial"/>
                <a:cs typeface="Arial"/>
              </a:rPr>
              <a:t>applied</a:t>
            </a:r>
            <a:r>
              <a:rPr sz="2200" spc="-50" dirty="0">
                <a:latin typeface="Arial"/>
                <a:cs typeface="Arial"/>
              </a:rPr>
              <a:t> </a:t>
            </a:r>
            <a:r>
              <a:rPr sz="2200" dirty="0">
                <a:latin typeface="Arial"/>
                <a:cs typeface="Arial"/>
              </a:rPr>
              <a:t>as</a:t>
            </a:r>
            <a:r>
              <a:rPr sz="2200" spc="-50" dirty="0">
                <a:latin typeface="Arial"/>
                <a:cs typeface="Arial"/>
              </a:rPr>
              <a:t> </a:t>
            </a:r>
            <a:r>
              <a:rPr sz="2200" dirty="0">
                <a:latin typeface="Arial"/>
                <a:cs typeface="Arial"/>
              </a:rPr>
              <a:t>part</a:t>
            </a:r>
            <a:r>
              <a:rPr sz="2200" spc="-55" dirty="0">
                <a:latin typeface="Arial"/>
                <a:cs typeface="Arial"/>
              </a:rPr>
              <a:t> </a:t>
            </a:r>
            <a:r>
              <a:rPr sz="2200" dirty="0">
                <a:latin typeface="Arial"/>
                <a:cs typeface="Arial"/>
              </a:rPr>
              <a:t>of</a:t>
            </a:r>
            <a:r>
              <a:rPr sz="2200" spc="-55" dirty="0">
                <a:latin typeface="Arial"/>
                <a:cs typeface="Arial"/>
              </a:rPr>
              <a:t> </a:t>
            </a:r>
            <a:r>
              <a:rPr sz="2200" spc="-25" dirty="0">
                <a:latin typeface="Arial"/>
                <a:cs typeface="Arial"/>
              </a:rPr>
              <a:t>an</a:t>
            </a:r>
            <a:endParaRPr sz="2200">
              <a:latin typeface="Arial"/>
              <a:cs typeface="Arial"/>
            </a:endParaRPr>
          </a:p>
          <a:p>
            <a:pPr marL="698500">
              <a:lnSpc>
                <a:spcPts val="2510"/>
              </a:lnSpc>
            </a:pPr>
            <a:r>
              <a:rPr sz="2200" dirty="0"/>
              <a:t>approved</a:t>
            </a:r>
            <a:r>
              <a:rPr sz="2200" spc="-65" dirty="0"/>
              <a:t> </a:t>
            </a:r>
            <a:r>
              <a:rPr sz="2200" dirty="0"/>
              <a:t>water</a:t>
            </a:r>
            <a:r>
              <a:rPr sz="2200" spc="-80" dirty="0"/>
              <a:t> </a:t>
            </a:r>
            <a:r>
              <a:rPr sz="2200" dirty="0"/>
              <a:t>quality</a:t>
            </a:r>
            <a:r>
              <a:rPr sz="2200" spc="-90" dirty="0"/>
              <a:t> </a:t>
            </a:r>
            <a:r>
              <a:rPr sz="2200" dirty="0"/>
              <a:t>restoration</a:t>
            </a:r>
            <a:r>
              <a:rPr sz="2200" spc="-75" dirty="0"/>
              <a:t> </a:t>
            </a:r>
            <a:r>
              <a:rPr sz="2200" dirty="0"/>
              <a:t>project</a:t>
            </a:r>
            <a:r>
              <a:rPr sz="2200" spc="-90" dirty="0"/>
              <a:t> </a:t>
            </a:r>
            <a:r>
              <a:rPr sz="2200" dirty="0"/>
              <a:t>or</a:t>
            </a:r>
            <a:r>
              <a:rPr sz="2200" spc="-90" dirty="0"/>
              <a:t> </a:t>
            </a:r>
            <a:r>
              <a:rPr sz="2200" dirty="0"/>
              <a:t>water</a:t>
            </a:r>
            <a:r>
              <a:rPr sz="2200" spc="-70" dirty="0"/>
              <a:t> </a:t>
            </a:r>
            <a:r>
              <a:rPr sz="2200" dirty="0"/>
              <a:t>resource</a:t>
            </a:r>
            <a:r>
              <a:rPr sz="2200" spc="-75" dirty="0"/>
              <a:t> </a:t>
            </a:r>
            <a:r>
              <a:rPr sz="2200" dirty="0"/>
              <a:t>development</a:t>
            </a:r>
            <a:r>
              <a:rPr sz="2200" spc="-65" dirty="0"/>
              <a:t> </a:t>
            </a:r>
            <a:r>
              <a:rPr sz="2200" spc="-10" dirty="0"/>
              <a:t>project.</a:t>
            </a:r>
            <a:endParaRPr sz="2200"/>
          </a:p>
        </p:txBody>
      </p:sp>
      <p:sp>
        <p:nvSpPr>
          <p:cNvPr id="4" name="object 4" descr="$PPTXTitle"/>
          <p:cNvSpPr txBox="1">
            <a:spLocks noGrp="1"/>
          </p:cNvSpPr>
          <p:nvPr>
            <p:ph type="title"/>
          </p:nvPr>
        </p:nvSpPr>
        <p:spPr>
          <a:prstGeom prst="rect">
            <a:avLst/>
          </a:prstGeom>
        </p:spPr>
        <p:txBody>
          <a:bodyPr vert="horz" wrap="square" lIns="0" tIns="60960" rIns="0" bIns="0" rtlCol="0">
            <a:spAutoFit/>
          </a:bodyPr>
          <a:lstStyle/>
          <a:p>
            <a:pPr marL="12700">
              <a:lnSpc>
                <a:spcPct val="100000"/>
              </a:lnSpc>
              <a:spcBef>
                <a:spcPts val="480"/>
              </a:spcBef>
            </a:pPr>
            <a:r>
              <a:rPr dirty="0"/>
              <a:t>HB</a:t>
            </a:r>
            <a:r>
              <a:rPr spc="-20" dirty="0"/>
              <a:t> 1557</a:t>
            </a:r>
          </a:p>
          <a:p>
            <a:pPr marL="12700">
              <a:lnSpc>
                <a:spcPct val="100000"/>
              </a:lnSpc>
              <a:spcBef>
                <a:spcPts val="270"/>
              </a:spcBef>
            </a:pPr>
            <a:r>
              <a:rPr sz="2500" dirty="0">
                <a:solidFill>
                  <a:srgbClr val="2D526F"/>
                </a:solidFill>
              </a:rPr>
              <a:t>SECTION</a:t>
            </a:r>
            <a:r>
              <a:rPr sz="2500" spc="-60" dirty="0">
                <a:solidFill>
                  <a:srgbClr val="2D526F"/>
                </a:solidFill>
              </a:rPr>
              <a:t> </a:t>
            </a:r>
            <a:r>
              <a:rPr sz="2500" dirty="0">
                <a:solidFill>
                  <a:srgbClr val="2D526F"/>
                </a:solidFill>
              </a:rPr>
              <a:t>403.086,</a:t>
            </a:r>
            <a:r>
              <a:rPr sz="2500" spc="-60" dirty="0">
                <a:solidFill>
                  <a:srgbClr val="2D526F"/>
                </a:solidFill>
              </a:rPr>
              <a:t> </a:t>
            </a:r>
            <a:r>
              <a:rPr sz="2500" spc="-45" dirty="0">
                <a:solidFill>
                  <a:srgbClr val="2D526F"/>
                </a:solidFill>
              </a:rPr>
              <a:t>F.S.</a:t>
            </a:r>
            <a:r>
              <a:rPr sz="2500" spc="-30" dirty="0">
                <a:solidFill>
                  <a:srgbClr val="2D526F"/>
                </a:solidFill>
              </a:rPr>
              <a:t> </a:t>
            </a:r>
            <a:r>
              <a:rPr sz="2500" dirty="0">
                <a:solidFill>
                  <a:srgbClr val="2D526F"/>
                </a:solidFill>
              </a:rPr>
              <a:t>–</a:t>
            </a:r>
            <a:r>
              <a:rPr sz="2500" spc="-145" dirty="0">
                <a:solidFill>
                  <a:srgbClr val="2D526F"/>
                </a:solidFill>
              </a:rPr>
              <a:t> </a:t>
            </a:r>
            <a:r>
              <a:rPr sz="2500" spc="-10" dirty="0">
                <a:solidFill>
                  <a:srgbClr val="2D526F"/>
                </a:solidFill>
              </a:rPr>
              <a:t>ADDITION</a:t>
            </a:r>
            <a:endParaRPr sz="2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62455" y="134111"/>
            <a:ext cx="5281422" cy="979169"/>
          </a:xfrm>
          <a:prstGeom prst="rect">
            <a:avLst/>
          </a:prstGeom>
        </p:spPr>
      </p:pic>
      <p:sp>
        <p:nvSpPr>
          <p:cNvPr id="3" name="object 3" descr="$PPTXTitle"/>
          <p:cNvSpPr txBox="1">
            <a:spLocks noGrp="1"/>
          </p:cNvSpPr>
          <p:nvPr>
            <p:ph type="title"/>
          </p:nvPr>
        </p:nvSpPr>
        <p:spPr>
          <a:xfrm>
            <a:off x="1624330" y="248869"/>
            <a:ext cx="4728845" cy="560070"/>
          </a:xfrm>
          <a:prstGeom prst="rect">
            <a:avLst/>
          </a:prstGeom>
        </p:spPr>
        <p:txBody>
          <a:bodyPr vert="horz" wrap="square" lIns="0" tIns="13335" rIns="0" bIns="0" rtlCol="0">
            <a:spAutoFit/>
          </a:bodyPr>
          <a:lstStyle/>
          <a:p>
            <a:pPr marL="12700">
              <a:lnSpc>
                <a:spcPct val="100000"/>
              </a:lnSpc>
              <a:spcBef>
                <a:spcPts val="105"/>
              </a:spcBef>
            </a:pPr>
            <a:r>
              <a:rPr dirty="0"/>
              <a:t>HB</a:t>
            </a:r>
            <a:r>
              <a:rPr spc="-30" dirty="0"/>
              <a:t> </a:t>
            </a:r>
            <a:r>
              <a:rPr dirty="0"/>
              <a:t>1379</a:t>
            </a:r>
            <a:r>
              <a:rPr spc="-120" dirty="0"/>
              <a:t> </a:t>
            </a:r>
            <a:r>
              <a:rPr dirty="0"/>
              <a:t>AND</a:t>
            </a:r>
            <a:r>
              <a:rPr spc="-35" dirty="0"/>
              <a:t> </a:t>
            </a:r>
            <a:r>
              <a:rPr dirty="0"/>
              <a:t>HB</a:t>
            </a:r>
            <a:r>
              <a:rPr spc="-25" dirty="0"/>
              <a:t> </a:t>
            </a:r>
            <a:r>
              <a:rPr spc="-20" dirty="0"/>
              <a:t>1557</a:t>
            </a:r>
          </a:p>
        </p:txBody>
      </p:sp>
      <p:sp>
        <p:nvSpPr>
          <p:cNvPr id="4" name="object 4"/>
          <p:cNvSpPr txBox="1"/>
          <p:nvPr/>
        </p:nvSpPr>
        <p:spPr>
          <a:xfrm>
            <a:off x="658164" y="817321"/>
            <a:ext cx="10786745" cy="5767705"/>
          </a:xfrm>
          <a:prstGeom prst="rect">
            <a:avLst/>
          </a:prstGeom>
        </p:spPr>
        <p:txBody>
          <a:bodyPr vert="horz" wrap="square" lIns="0" tIns="12065" rIns="0" bIns="0" rtlCol="0">
            <a:spAutoFit/>
          </a:bodyPr>
          <a:lstStyle/>
          <a:p>
            <a:pPr marL="978535" marR="0" lvl="0" indent="0" defTabSz="914400" eaLnBrk="1" fontAlgn="auto" latinLnBrk="0" hangingPunct="1">
              <a:lnSpc>
                <a:spcPct val="100000"/>
              </a:lnSpc>
              <a:spcBef>
                <a:spcPts val="95"/>
              </a:spcBef>
              <a:spcAft>
                <a:spcPts val="0"/>
              </a:spcAft>
              <a:buClrTx/>
              <a:buSzTx/>
              <a:buFontTx/>
              <a:buNone/>
              <a:tabLst/>
              <a:defRPr/>
            </a:pPr>
            <a:r>
              <a:rPr kumimoji="0" sz="2500" b="1" i="0" u="none" strike="noStrike" kern="0" cap="none" spc="-20" normalizeH="0" baseline="0" noProof="0" dirty="0">
                <a:ln>
                  <a:noFill/>
                </a:ln>
                <a:solidFill>
                  <a:srgbClr val="2C516E"/>
                </a:solidFill>
                <a:effectLst/>
                <a:uLnTx/>
                <a:uFillTx/>
                <a:latin typeface="Arial"/>
                <a:cs typeface="Arial"/>
              </a:rPr>
              <a:t>UPDATED</a:t>
            </a:r>
            <a:r>
              <a:rPr kumimoji="0" sz="2500" b="1" i="0" u="none" strike="noStrike" kern="0" cap="none" spc="-80" normalizeH="0" baseline="0" noProof="0" dirty="0">
                <a:ln>
                  <a:noFill/>
                </a:ln>
                <a:solidFill>
                  <a:srgbClr val="2C516E"/>
                </a:solidFill>
                <a:effectLst/>
                <a:uLnTx/>
                <a:uFillTx/>
                <a:latin typeface="Arial"/>
                <a:cs typeface="Arial"/>
              </a:rPr>
              <a:t> </a:t>
            </a:r>
            <a:r>
              <a:rPr kumimoji="0" sz="2500" b="1" i="0" u="none" strike="noStrike" kern="0" cap="none" spc="0" normalizeH="0" baseline="0" noProof="0" dirty="0">
                <a:ln>
                  <a:noFill/>
                </a:ln>
                <a:solidFill>
                  <a:srgbClr val="2C516E"/>
                </a:solidFill>
                <a:effectLst/>
                <a:uLnTx/>
                <a:uFillTx/>
                <a:latin typeface="Arial"/>
                <a:cs typeface="Arial"/>
              </a:rPr>
              <a:t>NUTRIENT</a:t>
            </a:r>
            <a:r>
              <a:rPr kumimoji="0" sz="2500" b="1" i="0" u="none" strike="noStrike" kern="0" cap="none" spc="-55" normalizeH="0" baseline="0" noProof="0" dirty="0">
                <a:ln>
                  <a:noFill/>
                </a:ln>
                <a:solidFill>
                  <a:srgbClr val="2C516E"/>
                </a:solidFill>
                <a:effectLst/>
                <a:uLnTx/>
                <a:uFillTx/>
                <a:latin typeface="Arial"/>
                <a:cs typeface="Arial"/>
              </a:rPr>
              <a:t> </a:t>
            </a:r>
            <a:r>
              <a:rPr kumimoji="0" sz="2500" b="1" i="0" u="none" strike="noStrike" kern="0" cap="none" spc="-10" normalizeH="0" baseline="0" noProof="0" dirty="0">
                <a:ln>
                  <a:noFill/>
                </a:ln>
                <a:solidFill>
                  <a:srgbClr val="2C516E"/>
                </a:solidFill>
                <a:effectLst/>
                <a:uLnTx/>
                <a:uFillTx/>
                <a:latin typeface="Arial"/>
                <a:cs typeface="Arial"/>
              </a:rPr>
              <a:t>BMAPS</a:t>
            </a:r>
            <a:endParaRPr kumimoji="0" sz="2500" b="0" i="0" u="none" strike="noStrike" kern="0" cap="none" spc="0" normalizeH="0" baseline="0" noProof="0">
              <a:ln>
                <a:noFill/>
              </a:ln>
              <a:solidFill>
                <a:sysClr val="windowText" lastClr="000000"/>
              </a:solidFill>
              <a:effectLst/>
              <a:uLnTx/>
              <a:uFillTx/>
              <a:latin typeface="Arial"/>
              <a:cs typeface="Arial"/>
            </a:endParaRPr>
          </a:p>
          <a:p>
            <a:pPr marL="240665" marR="0" lvl="0" indent="-227965" defTabSz="914400" eaLnBrk="1" fontAlgn="auto" latinLnBrk="0" hangingPunct="1">
              <a:lnSpc>
                <a:spcPts val="2620"/>
              </a:lnSpc>
              <a:spcBef>
                <a:spcPts val="2575"/>
              </a:spcBef>
              <a:spcAft>
                <a:spcPts val="0"/>
              </a:spcAft>
              <a:buClrTx/>
              <a:buSzTx/>
              <a:buFontTx/>
              <a:buChar char="•"/>
              <a:tabLst>
                <a:tab pos="240665" algn="l"/>
              </a:tabLst>
              <a:defRPr/>
            </a:pPr>
            <a:r>
              <a:rPr kumimoji="0" sz="2300" b="0" i="0" u="none" strike="noStrike" kern="0" cap="none" spc="0" normalizeH="0" baseline="0" noProof="0" dirty="0">
                <a:ln>
                  <a:noFill/>
                </a:ln>
                <a:solidFill>
                  <a:sysClr val="windowText" lastClr="000000"/>
                </a:solidFill>
                <a:effectLst/>
                <a:uLnTx/>
                <a:uFillTx/>
                <a:latin typeface="Arial"/>
                <a:cs typeface="Arial"/>
              </a:rPr>
              <a:t>DEP’s</a:t>
            </a:r>
            <a:r>
              <a:rPr kumimoji="0" sz="2300" b="0" i="0" u="none" strike="noStrike" kern="0" cap="none" spc="-15" normalizeH="0" baseline="0" noProof="0" dirty="0">
                <a:ln>
                  <a:noFill/>
                </a:ln>
                <a:solidFill>
                  <a:sysClr val="windowText" lastClr="000000"/>
                </a:solidFill>
                <a:effectLst/>
                <a:uLnTx/>
                <a:uFillTx/>
                <a:latin typeface="Arial"/>
                <a:cs typeface="Arial"/>
              </a:rPr>
              <a:t> </a:t>
            </a:r>
            <a:r>
              <a:rPr kumimoji="0" sz="2300" b="0" i="0" u="none" strike="noStrike" kern="0" cap="none" spc="0" normalizeH="0" baseline="0" noProof="0" dirty="0">
                <a:ln>
                  <a:noFill/>
                </a:ln>
                <a:solidFill>
                  <a:sysClr val="windowText" lastClr="000000"/>
                </a:solidFill>
                <a:effectLst/>
                <a:uLnTx/>
                <a:uFillTx/>
                <a:latin typeface="Arial"/>
                <a:cs typeface="Arial"/>
              </a:rPr>
              <a:t>Division</a:t>
            </a:r>
            <a:r>
              <a:rPr kumimoji="0" sz="2300" b="0" i="0" u="none" strike="noStrike" kern="0" cap="none" spc="-25" normalizeH="0" baseline="0" noProof="0" dirty="0">
                <a:ln>
                  <a:noFill/>
                </a:ln>
                <a:solidFill>
                  <a:sysClr val="windowText" lastClr="000000"/>
                </a:solidFill>
                <a:effectLst/>
                <a:uLnTx/>
                <a:uFillTx/>
                <a:latin typeface="Arial"/>
                <a:cs typeface="Arial"/>
              </a:rPr>
              <a:t> </a:t>
            </a:r>
            <a:r>
              <a:rPr kumimoji="0" sz="2300" b="0" i="0" u="none" strike="noStrike" kern="0" cap="none" spc="0" normalizeH="0" baseline="0" noProof="0" dirty="0">
                <a:ln>
                  <a:noFill/>
                </a:ln>
                <a:solidFill>
                  <a:sysClr val="windowText" lastClr="000000"/>
                </a:solidFill>
                <a:effectLst/>
                <a:uLnTx/>
                <a:uFillTx/>
                <a:latin typeface="Arial"/>
                <a:cs typeface="Arial"/>
              </a:rPr>
              <a:t>of</a:t>
            </a:r>
            <a:r>
              <a:rPr kumimoji="0" sz="2300" b="0" i="0" u="none" strike="noStrike" kern="0" cap="none" spc="-15" normalizeH="0" baseline="0" noProof="0" dirty="0">
                <a:ln>
                  <a:noFill/>
                </a:ln>
                <a:solidFill>
                  <a:sysClr val="windowText" lastClr="000000"/>
                </a:solidFill>
                <a:effectLst/>
                <a:uLnTx/>
                <a:uFillTx/>
                <a:latin typeface="Arial"/>
                <a:cs typeface="Arial"/>
              </a:rPr>
              <a:t> </a:t>
            </a:r>
            <a:r>
              <a:rPr kumimoji="0" sz="2300" b="0" i="0" u="none" strike="noStrike" kern="0" cap="none" spc="-10" normalizeH="0" baseline="0" noProof="0" dirty="0">
                <a:ln>
                  <a:noFill/>
                </a:ln>
                <a:solidFill>
                  <a:sysClr val="windowText" lastClr="000000"/>
                </a:solidFill>
                <a:effectLst/>
                <a:uLnTx/>
                <a:uFillTx/>
                <a:latin typeface="Arial"/>
                <a:cs typeface="Arial"/>
              </a:rPr>
              <a:t>Environmental</a:t>
            </a:r>
            <a:r>
              <a:rPr kumimoji="0" sz="2300" b="0" i="0" u="none" strike="noStrike" kern="0" cap="none" spc="-145" normalizeH="0" baseline="0" noProof="0" dirty="0">
                <a:ln>
                  <a:noFill/>
                </a:ln>
                <a:solidFill>
                  <a:sysClr val="windowText" lastClr="000000"/>
                </a:solidFill>
                <a:effectLst/>
                <a:uLnTx/>
                <a:uFillTx/>
                <a:latin typeface="Arial"/>
                <a:cs typeface="Arial"/>
              </a:rPr>
              <a:t> </a:t>
            </a:r>
            <a:r>
              <a:rPr kumimoji="0" sz="2300" b="0" i="0" u="none" strike="noStrike" kern="0" cap="none" spc="0" normalizeH="0" baseline="0" noProof="0" dirty="0">
                <a:ln>
                  <a:noFill/>
                </a:ln>
                <a:solidFill>
                  <a:sysClr val="windowText" lastClr="000000"/>
                </a:solidFill>
                <a:effectLst/>
                <a:uLnTx/>
                <a:uFillTx/>
                <a:latin typeface="Arial"/>
                <a:cs typeface="Arial"/>
              </a:rPr>
              <a:t>Assessment</a:t>
            </a:r>
            <a:r>
              <a:rPr kumimoji="0" sz="2300" b="0" i="0" u="none" strike="noStrike" kern="0" cap="none" spc="-35" normalizeH="0" baseline="0" noProof="0" dirty="0">
                <a:ln>
                  <a:noFill/>
                </a:ln>
                <a:solidFill>
                  <a:sysClr val="windowText" lastClr="000000"/>
                </a:solidFill>
                <a:effectLst/>
                <a:uLnTx/>
                <a:uFillTx/>
                <a:latin typeface="Arial"/>
                <a:cs typeface="Arial"/>
              </a:rPr>
              <a:t> </a:t>
            </a:r>
            <a:r>
              <a:rPr kumimoji="0" sz="2300" b="0" i="0" u="none" strike="noStrike" kern="0" cap="none" spc="0" normalizeH="0" baseline="0" noProof="0" dirty="0">
                <a:ln>
                  <a:noFill/>
                </a:ln>
                <a:solidFill>
                  <a:sysClr val="windowText" lastClr="000000"/>
                </a:solidFill>
                <a:effectLst/>
                <a:uLnTx/>
                <a:uFillTx/>
                <a:latin typeface="Arial"/>
                <a:cs typeface="Arial"/>
              </a:rPr>
              <a:t>and</a:t>
            </a:r>
            <a:r>
              <a:rPr kumimoji="0" sz="2300" b="0" i="0" u="none" strike="noStrike" kern="0" cap="none" spc="-25" normalizeH="0" baseline="0" noProof="0" dirty="0">
                <a:ln>
                  <a:noFill/>
                </a:ln>
                <a:solidFill>
                  <a:sysClr val="windowText" lastClr="000000"/>
                </a:solidFill>
                <a:effectLst/>
                <a:uLnTx/>
                <a:uFillTx/>
                <a:latin typeface="Arial"/>
                <a:cs typeface="Arial"/>
              </a:rPr>
              <a:t> </a:t>
            </a:r>
            <a:r>
              <a:rPr kumimoji="0" sz="2300" b="0" i="0" u="none" strike="noStrike" kern="0" cap="none" spc="0" normalizeH="0" baseline="0" noProof="0" dirty="0">
                <a:ln>
                  <a:noFill/>
                </a:ln>
                <a:solidFill>
                  <a:sysClr val="windowText" lastClr="000000"/>
                </a:solidFill>
                <a:effectLst/>
                <a:uLnTx/>
                <a:uFillTx/>
                <a:latin typeface="Arial"/>
                <a:cs typeface="Arial"/>
              </a:rPr>
              <a:t>Restoration</a:t>
            </a:r>
            <a:r>
              <a:rPr kumimoji="0" sz="2300" b="0" i="0" u="none" strike="noStrike" kern="0" cap="none" spc="-50" normalizeH="0" baseline="0" noProof="0" dirty="0">
                <a:ln>
                  <a:noFill/>
                </a:ln>
                <a:solidFill>
                  <a:sysClr val="windowText" lastClr="000000"/>
                </a:solidFill>
                <a:effectLst/>
                <a:uLnTx/>
                <a:uFillTx/>
                <a:latin typeface="Arial"/>
                <a:cs typeface="Arial"/>
              </a:rPr>
              <a:t> </a:t>
            </a:r>
            <a:r>
              <a:rPr kumimoji="0" sz="2300" b="0" i="0" u="none" strike="noStrike" kern="0" cap="none" spc="0" normalizeH="0" baseline="0" noProof="0" dirty="0">
                <a:ln>
                  <a:noFill/>
                </a:ln>
                <a:solidFill>
                  <a:sysClr val="windowText" lastClr="000000"/>
                </a:solidFill>
                <a:effectLst/>
                <a:uLnTx/>
                <a:uFillTx/>
                <a:latin typeface="Arial"/>
                <a:cs typeface="Arial"/>
              </a:rPr>
              <a:t>published</a:t>
            </a:r>
            <a:r>
              <a:rPr kumimoji="0" sz="2300" b="0" i="0" u="none" strike="noStrike" kern="0" cap="none" spc="-40" normalizeH="0" baseline="0" noProof="0" dirty="0">
                <a:ln>
                  <a:noFill/>
                </a:ln>
                <a:solidFill>
                  <a:sysClr val="windowText" lastClr="000000"/>
                </a:solidFill>
                <a:effectLst/>
                <a:uLnTx/>
                <a:uFillTx/>
                <a:latin typeface="Arial"/>
                <a:cs typeface="Arial"/>
              </a:rPr>
              <a:t> </a:t>
            </a:r>
            <a:r>
              <a:rPr kumimoji="0" sz="2300" b="0" i="0" u="none" strike="noStrike" kern="0" cap="none" spc="0" normalizeH="0" baseline="0" noProof="0" dirty="0">
                <a:ln>
                  <a:noFill/>
                </a:ln>
                <a:solidFill>
                  <a:sysClr val="windowText" lastClr="000000"/>
                </a:solidFill>
                <a:effectLst/>
                <a:uLnTx/>
                <a:uFillTx/>
                <a:latin typeface="Arial"/>
                <a:cs typeface="Arial"/>
              </a:rPr>
              <a:t>23</a:t>
            </a:r>
            <a:r>
              <a:rPr kumimoji="0" sz="2300" b="0" i="0" u="none" strike="noStrike" kern="0" cap="none" spc="-20" normalizeH="0" baseline="0" noProof="0" dirty="0">
                <a:ln>
                  <a:noFill/>
                </a:ln>
                <a:solidFill>
                  <a:sysClr val="windowText" lastClr="000000"/>
                </a:solidFill>
                <a:effectLst/>
                <a:uLnTx/>
                <a:uFillTx/>
                <a:latin typeface="Arial"/>
                <a:cs typeface="Arial"/>
              </a:rPr>
              <a:t> </a:t>
            </a:r>
            <a:r>
              <a:rPr kumimoji="0" sz="2300" b="0" i="0" u="none" strike="noStrike" kern="0" cap="none" spc="-25" normalizeH="0" baseline="0" noProof="0" dirty="0">
                <a:ln>
                  <a:noFill/>
                </a:ln>
                <a:solidFill>
                  <a:sysClr val="windowText" lastClr="000000"/>
                </a:solidFill>
                <a:effectLst/>
                <a:uLnTx/>
                <a:uFillTx/>
                <a:latin typeface="Arial"/>
                <a:cs typeface="Arial"/>
              </a:rPr>
              <a:t>new</a:t>
            </a:r>
            <a:endParaRPr kumimoji="0" sz="2300" b="0" i="0" u="none" strike="noStrike" kern="0" cap="none" spc="0" normalizeH="0" baseline="0" noProof="0">
              <a:ln>
                <a:noFill/>
              </a:ln>
              <a:solidFill>
                <a:sysClr val="windowText" lastClr="000000"/>
              </a:solidFill>
              <a:effectLst/>
              <a:uLnTx/>
              <a:uFillTx/>
              <a:latin typeface="Arial"/>
              <a:cs typeface="Arial"/>
            </a:endParaRPr>
          </a:p>
          <a:p>
            <a:pPr marL="241300" marR="0" lvl="0" indent="0" defTabSz="914400" eaLnBrk="1" fontAlgn="auto" latinLnBrk="0" hangingPunct="1">
              <a:lnSpc>
                <a:spcPts val="2620"/>
              </a:lnSpc>
              <a:spcBef>
                <a:spcPts val="0"/>
              </a:spcBef>
              <a:spcAft>
                <a:spcPts val="0"/>
              </a:spcAft>
              <a:buClrTx/>
              <a:buSzTx/>
              <a:buFontTx/>
              <a:buNone/>
              <a:tabLst/>
              <a:defRPr/>
            </a:pPr>
            <a:r>
              <a:rPr kumimoji="0" sz="2300" b="0" i="0" u="none" strike="noStrike" kern="0" cap="none" spc="0" normalizeH="0" baseline="0" noProof="0" dirty="0">
                <a:ln>
                  <a:noFill/>
                </a:ln>
                <a:solidFill>
                  <a:sysClr val="windowText" lastClr="000000"/>
                </a:solidFill>
                <a:effectLst/>
                <a:uLnTx/>
                <a:uFillTx/>
                <a:latin typeface="Arial"/>
                <a:cs typeface="Arial"/>
              </a:rPr>
              <a:t>2025</a:t>
            </a:r>
            <a:r>
              <a:rPr kumimoji="0" sz="2300" b="0" i="0" u="none" strike="noStrike" kern="0" cap="none" spc="-35" normalizeH="0" baseline="0" noProof="0" dirty="0">
                <a:ln>
                  <a:noFill/>
                </a:ln>
                <a:solidFill>
                  <a:sysClr val="windowText" lastClr="000000"/>
                </a:solidFill>
                <a:effectLst/>
                <a:uLnTx/>
                <a:uFillTx/>
                <a:latin typeface="Arial"/>
                <a:cs typeface="Arial"/>
              </a:rPr>
              <a:t> </a:t>
            </a:r>
            <a:r>
              <a:rPr kumimoji="0" sz="2300" b="0" i="0" u="none" strike="noStrike" kern="0" cap="none" spc="0" normalizeH="0" baseline="0" noProof="0" dirty="0">
                <a:ln>
                  <a:noFill/>
                </a:ln>
                <a:solidFill>
                  <a:sysClr val="windowText" lastClr="000000"/>
                </a:solidFill>
                <a:effectLst/>
                <a:uLnTx/>
                <a:uFillTx/>
                <a:latin typeface="Arial"/>
                <a:cs typeface="Arial"/>
              </a:rPr>
              <a:t>updates</a:t>
            </a:r>
            <a:r>
              <a:rPr kumimoji="0" sz="2300" b="0" i="0" u="none" strike="noStrike" kern="0" cap="none" spc="-50" normalizeH="0" baseline="0" noProof="0" dirty="0">
                <a:ln>
                  <a:noFill/>
                </a:ln>
                <a:solidFill>
                  <a:sysClr val="windowText" lastClr="000000"/>
                </a:solidFill>
                <a:effectLst/>
                <a:uLnTx/>
                <a:uFillTx/>
                <a:latin typeface="Arial"/>
                <a:cs typeface="Arial"/>
              </a:rPr>
              <a:t> </a:t>
            </a:r>
            <a:r>
              <a:rPr kumimoji="0" sz="2300" b="0" i="0" u="none" strike="noStrike" kern="0" cap="none" spc="0" normalizeH="0" baseline="0" noProof="0" dirty="0">
                <a:ln>
                  <a:noFill/>
                </a:ln>
                <a:solidFill>
                  <a:sysClr val="windowText" lastClr="000000"/>
                </a:solidFill>
                <a:effectLst/>
                <a:uLnTx/>
                <a:uFillTx/>
                <a:latin typeface="Arial"/>
                <a:cs typeface="Arial"/>
              </a:rPr>
              <a:t>to existing</a:t>
            </a:r>
            <a:r>
              <a:rPr kumimoji="0" sz="2300" b="0" i="0" u="none" strike="noStrike" kern="0" cap="none" spc="-65" normalizeH="0" baseline="0" noProof="0" dirty="0">
                <a:ln>
                  <a:noFill/>
                </a:ln>
                <a:solidFill>
                  <a:sysClr val="windowText" lastClr="000000"/>
                </a:solidFill>
                <a:effectLst/>
                <a:uLnTx/>
                <a:uFillTx/>
                <a:latin typeface="Arial"/>
                <a:cs typeface="Arial"/>
              </a:rPr>
              <a:t> </a:t>
            </a:r>
            <a:r>
              <a:rPr kumimoji="0" sz="2300" b="0" i="0" u="sng" strike="noStrike" kern="0" cap="none" spc="0" normalizeH="0" baseline="0" noProof="0" dirty="0">
                <a:ln>
                  <a:noFill/>
                </a:ln>
                <a:solidFill>
                  <a:srgbClr val="0462C1"/>
                </a:solidFill>
                <a:effectLst/>
                <a:uLnTx/>
                <a:uFill>
                  <a:solidFill>
                    <a:srgbClr val="0462C1"/>
                  </a:solidFill>
                </a:uFill>
                <a:latin typeface="Arial"/>
                <a:cs typeface="Arial"/>
                <a:hlinkClick r:id="rId3"/>
              </a:rPr>
              <a:t>Basin</a:t>
            </a:r>
            <a:r>
              <a:rPr kumimoji="0" sz="2300" b="0" i="0" u="sng" strike="noStrike" kern="0" cap="none" spc="-20" normalizeH="0" baseline="0" noProof="0" dirty="0">
                <a:ln>
                  <a:noFill/>
                </a:ln>
                <a:solidFill>
                  <a:srgbClr val="0462C1"/>
                </a:solidFill>
                <a:effectLst/>
                <a:uLnTx/>
                <a:uFill>
                  <a:solidFill>
                    <a:srgbClr val="0462C1"/>
                  </a:solidFill>
                </a:uFill>
                <a:latin typeface="Arial"/>
                <a:cs typeface="Arial"/>
                <a:hlinkClick r:id="rId3"/>
              </a:rPr>
              <a:t> </a:t>
            </a:r>
            <a:r>
              <a:rPr kumimoji="0" sz="2300" b="0" i="0" u="sng" strike="noStrike" kern="0" cap="none" spc="-10" normalizeH="0" baseline="0" noProof="0" dirty="0">
                <a:ln>
                  <a:noFill/>
                </a:ln>
                <a:solidFill>
                  <a:srgbClr val="0462C1"/>
                </a:solidFill>
                <a:effectLst/>
                <a:uLnTx/>
                <a:uFill>
                  <a:solidFill>
                    <a:srgbClr val="0462C1"/>
                  </a:solidFill>
                </a:uFill>
                <a:latin typeface="Arial"/>
                <a:cs typeface="Arial"/>
                <a:hlinkClick r:id="rId3"/>
              </a:rPr>
              <a:t>Management</a:t>
            </a:r>
            <a:r>
              <a:rPr kumimoji="0" sz="2300" b="0" i="0" u="sng" strike="noStrike" kern="0" cap="none" spc="-175" normalizeH="0" baseline="0" noProof="0" dirty="0">
                <a:ln>
                  <a:noFill/>
                </a:ln>
                <a:solidFill>
                  <a:srgbClr val="0462C1"/>
                </a:solidFill>
                <a:effectLst/>
                <a:uLnTx/>
                <a:uFill>
                  <a:solidFill>
                    <a:srgbClr val="0462C1"/>
                  </a:solidFill>
                </a:uFill>
                <a:latin typeface="Arial"/>
                <a:cs typeface="Arial"/>
                <a:hlinkClick r:id="rId3"/>
              </a:rPr>
              <a:t> </a:t>
            </a:r>
            <a:r>
              <a:rPr kumimoji="0" sz="2300" b="0" i="0" u="sng" strike="noStrike" kern="0" cap="none" spc="0" normalizeH="0" baseline="0" noProof="0" dirty="0">
                <a:ln>
                  <a:noFill/>
                </a:ln>
                <a:solidFill>
                  <a:srgbClr val="0462C1"/>
                </a:solidFill>
                <a:effectLst/>
                <a:uLnTx/>
                <a:uFill>
                  <a:solidFill>
                    <a:srgbClr val="0462C1"/>
                  </a:solidFill>
                </a:uFill>
                <a:latin typeface="Arial"/>
                <a:cs typeface="Arial"/>
                <a:hlinkClick r:id="rId3"/>
              </a:rPr>
              <a:t>Action</a:t>
            </a:r>
            <a:r>
              <a:rPr kumimoji="0" sz="2300" b="0" i="0" u="sng" strike="noStrike" kern="0" cap="none" spc="-30" normalizeH="0" baseline="0" noProof="0" dirty="0">
                <a:ln>
                  <a:noFill/>
                </a:ln>
                <a:solidFill>
                  <a:srgbClr val="0462C1"/>
                </a:solidFill>
                <a:effectLst/>
                <a:uLnTx/>
                <a:uFill>
                  <a:solidFill>
                    <a:srgbClr val="0462C1"/>
                  </a:solidFill>
                </a:uFill>
                <a:latin typeface="Arial"/>
                <a:cs typeface="Arial"/>
                <a:hlinkClick r:id="rId3"/>
              </a:rPr>
              <a:t> </a:t>
            </a:r>
            <a:r>
              <a:rPr kumimoji="0" sz="2300" b="0" i="0" u="sng" strike="noStrike" kern="0" cap="none" spc="0" normalizeH="0" baseline="0" noProof="0" dirty="0">
                <a:ln>
                  <a:noFill/>
                </a:ln>
                <a:solidFill>
                  <a:srgbClr val="0462C1"/>
                </a:solidFill>
                <a:effectLst/>
                <a:uLnTx/>
                <a:uFill>
                  <a:solidFill>
                    <a:srgbClr val="0462C1"/>
                  </a:solidFill>
                </a:uFill>
                <a:latin typeface="Arial"/>
                <a:cs typeface="Arial"/>
                <a:hlinkClick r:id="rId3"/>
              </a:rPr>
              <a:t>Plans</a:t>
            </a:r>
            <a:r>
              <a:rPr kumimoji="0" sz="2300" b="0" i="0" u="none" strike="noStrike" kern="0" cap="none" spc="-15" normalizeH="0" baseline="0" noProof="0" dirty="0">
                <a:ln>
                  <a:noFill/>
                </a:ln>
                <a:solidFill>
                  <a:srgbClr val="0462C1"/>
                </a:solidFill>
                <a:effectLst/>
                <a:uLnTx/>
                <a:uFillTx/>
                <a:latin typeface="Arial"/>
                <a:cs typeface="Arial"/>
              </a:rPr>
              <a:t> </a:t>
            </a:r>
            <a:r>
              <a:rPr kumimoji="0" sz="2300" b="0" i="0" u="none" strike="noStrike" kern="0" cap="none" spc="-10" normalizeH="0" baseline="0" noProof="0" dirty="0">
                <a:ln>
                  <a:noFill/>
                </a:ln>
                <a:solidFill>
                  <a:sysClr val="windowText" lastClr="000000"/>
                </a:solidFill>
                <a:effectLst/>
                <a:uLnTx/>
                <a:uFillTx/>
                <a:latin typeface="Arial"/>
                <a:cs typeface="Arial"/>
              </a:rPr>
              <a:t>(BMAPs).</a:t>
            </a:r>
            <a:endParaRPr kumimoji="0" sz="2300" b="0" i="0" u="none" strike="noStrike" kern="0" cap="none" spc="0" normalizeH="0" baseline="0" noProof="0">
              <a:ln>
                <a:noFill/>
              </a:ln>
              <a:solidFill>
                <a:sysClr val="windowText" lastClr="000000"/>
              </a:solidFill>
              <a:effectLst/>
              <a:uLnTx/>
              <a:uFillTx/>
              <a:latin typeface="Arial"/>
              <a:cs typeface="Arial"/>
            </a:endParaRPr>
          </a:p>
          <a:p>
            <a:pPr marL="697865" marR="0" lvl="1" indent="-227965" defTabSz="914400" eaLnBrk="1" fontAlgn="auto" latinLnBrk="0" hangingPunct="1">
              <a:lnSpc>
                <a:spcPts val="2395"/>
              </a:lnSpc>
              <a:spcBef>
                <a:spcPts val="1555"/>
              </a:spcBef>
              <a:spcAft>
                <a:spcPts val="0"/>
              </a:spcAft>
              <a:buClrTx/>
              <a:buSzTx/>
              <a:buFont typeface="Courier New"/>
              <a:buChar char="o"/>
              <a:tabLst>
                <a:tab pos="697865" algn="l"/>
              </a:tabLst>
              <a:defRPr/>
            </a:pPr>
            <a:r>
              <a:rPr kumimoji="0" sz="2100" b="0" i="0" u="none" strike="noStrike" kern="0" cap="none" spc="0" normalizeH="0" baseline="0" noProof="0" dirty="0">
                <a:ln>
                  <a:noFill/>
                </a:ln>
                <a:solidFill>
                  <a:sysClr val="windowText" lastClr="000000"/>
                </a:solidFill>
                <a:effectLst/>
                <a:uLnTx/>
                <a:uFillTx/>
                <a:latin typeface="Arial"/>
                <a:cs typeface="Arial"/>
              </a:rPr>
              <a:t>An</a:t>
            </a:r>
            <a:r>
              <a:rPr kumimoji="0" sz="2100" b="0" i="0" u="none" strike="noStrike" kern="0" cap="none" spc="-4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additional</a:t>
            </a:r>
            <a:r>
              <a:rPr kumimoji="0" sz="2100" b="0" i="0" u="none" strike="noStrike" kern="0" cap="none" spc="-4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five</a:t>
            </a:r>
            <a:r>
              <a:rPr kumimoji="0" sz="2100" b="0" i="0" u="none" strike="noStrike" kern="0" cap="none" spc="-2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BMAPs</a:t>
            </a:r>
            <a:r>
              <a:rPr kumimoji="0" sz="2100" b="0" i="0" u="none" strike="noStrike" kern="0" cap="none" spc="-4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have</a:t>
            </a:r>
            <a:r>
              <a:rPr kumimoji="0" sz="2100" b="0" i="0" u="none" strike="noStrike" kern="0" cap="none" spc="-2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been</a:t>
            </a:r>
            <a:r>
              <a:rPr kumimoji="0" sz="2100" b="0" i="0" u="none" strike="noStrike" kern="0" cap="none" spc="-4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petitioned/have</a:t>
            </a:r>
            <a:r>
              <a:rPr kumimoji="0" sz="2100" b="0" i="0" u="none" strike="noStrike" kern="0" cap="none" spc="-5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been</a:t>
            </a:r>
            <a:r>
              <a:rPr kumimoji="0" sz="2100" b="0" i="0" u="none" strike="noStrike" kern="0" cap="none" spc="-4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given</a:t>
            </a:r>
            <a:r>
              <a:rPr kumimoji="0" sz="2100" b="0" i="0" u="none" strike="noStrike" kern="0" cap="none" spc="-4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comment</a:t>
            </a:r>
            <a:r>
              <a:rPr kumimoji="0" sz="2100" b="0" i="0" u="none" strike="noStrike" kern="0" cap="none" spc="-25" normalizeH="0" baseline="0" noProof="0" dirty="0">
                <a:ln>
                  <a:noFill/>
                </a:ln>
                <a:solidFill>
                  <a:sysClr val="windowText" lastClr="000000"/>
                </a:solidFill>
                <a:effectLst/>
                <a:uLnTx/>
                <a:uFillTx/>
                <a:latin typeface="Arial"/>
                <a:cs typeface="Arial"/>
              </a:rPr>
              <a:t> </a:t>
            </a:r>
            <a:r>
              <a:rPr kumimoji="0" sz="2100" b="0" i="0" u="none" strike="noStrike" kern="0" cap="none" spc="-10" normalizeH="0" baseline="0" noProof="0" dirty="0">
                <a:ln>
                  <a:noFill/>
                </a:ln>
                <a:solidFill>
                  <a:sysClr val="windowText" lastClr="000000"/>
                </a:solidFill>
                <a:effectLst/>
                <a:uLnTx/>
                <a:uFillTx/>
                <a:latin typeface="Arial"/>
                <a:cs typeface="Arial"/>
              </a:rPr>
              <a:t>extensions</a:t>
            </a:r>
            <a:endParaRPr kumimoji="0" sz="2100" b="0" i="0" u="none" strike="noStrike" kern="0" cap="none" spc="0" normalizeH="0" baseline="0" noProof="0">
              <a:ln>
                <a:noFill/>
              </a:ln>
              <a:solidFill>
                <a:sysClr val="windowText" lastClr="000000"/>
              </a:solidFill>
              <a:effectLst/>
              <a:uLnTx/>
              <a:uFillTx/>
              <a:latin typeface="Arial"/>
              <a:cs typeface="Arial"/>
            </a:endParaRPr>
          </a:p>
          <a:p>
            <a:pPr marL="698500" marR="0" lvl="0" indent="0" defTabSz="914400" eaLnBrk="1" fontAlgn="auto" latinLnBrk="0" hangingPunct="1">
              <a:lnSpc>
                <a:spcPts val="2395"/>
              </a:lnSpc>
              <a:spcBef>
                <a:spcPts val="0"/>
              </a:spcBef>
              <a:spcAft>
                <a:spcPts val="0"/>
              </a:spcAft>
              <a:buClrTx/>
              <a:buSzTx/>
              <a:buFontTx/>
              <a:buNone/>
              <a:tabLst/>
              <a:defRPr/>
            </a:pPr>
            <a:r>
              <a:rPr kumimoji="0" sz="2100" b="0" i="0" u="none" strike="noStrike" kern="0" cap="none" spc="0" normalizeH="0" baseline="0" noProof="0" dirty="0">
                <a:ln>
                  <a:noFill/>
                </a:ln>
                <a:solidFill>
                  <a:sysClr val="windowText" lastClr="000000"/>
                </a:solidFill>
                <a:effectLst/>
                <a:uLnTx/>
                <a:uFillTx/>
                <a:latin typeface="Arial"/>
                <a:cs typeface="Arial"/>
              </a:rPr>
              <a:t>but</a:t>
            </a:r>
            <a:r>
              <a:rPr kumimoji="0" sz="2100" b="0" i="0" u="none" strike="noStrike" kern="0" cap="none" spc="-3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will</a:t>
            </a:r>
            <a:r>
              <a:rPr kumimoji="0" sz="2100" b="0" i="0" u="none" strike="noStrike" kern="0" cap="none" spc="-6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eventually</a:t>
            </a:r>
            <a:r>
              <a:rPr kumimoji="0" sz="2100" b="0" i="0" u="none" strike="noStrike" kern="0" cap="none" spc="-3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become</a:t>
            </a:r>
            <a:r>
              <a:rPr kumimoji="0" sz="2100" b="0" i="0" u="none" strike="noStrike" kern="0" cap="none" spc="-60" normalizeH="0" baseline="0" noProof="0" dirty="0">
                <a:ln>
                  <a:noFill/>
                </a:ln>
                <a:solidFill>
                  <a:sysClr val="windowText" lastClr="000000"/>
                </a:solidFill>
                <a:effectLst/>
                <a:uLnTx/>
                <a:uFillTx/>
                <a:latin typeface="Arial"/>
                <a:cs typeface="Arial"/>
              </a:rPr>
              <a:t> </a:t>
            </a:r>
            <a:r>
              <a:rPr kumimoji="0" sz="2100" b="0" i="0" u="none" strike="noStrike" kern="0" cap="none" spc="-10" normalizeH="0" baseline="0" noProof="0" dirty="0">
                <a:ln>
                  <a:noFill/>
                </a:ln>
                <a:solidFill>
                  <a:sysClr val="windowText" lastClr="000000"/>
                </a:solidFill>
                <a:effectLst/>
                <a:uLnTx/>
                <a:uFillTx/>
                <a:latin typeface="Arial"/>
                <a:cs typeface="Arial"/>
              </a:rPr>
              <a:t>effective.</a:t>
            </a:r>
            <a:endParaRPr kumimoji="0" sz="2100" b="0" i="0" u="none" strike="noStrike" kern="0" cap="none" spc="0" normalizeH="0" baseline="0" noProof="0">
              <a:ln>
                <a:noFill/>
              </a:ln>
              <a:solidFill>
                <a:sysClr val="windowText" lastClr="000000"/>
              </a:solidFill>
              <a:effectLst/>
              <a:uLnTx/>
              <a:uFillTx/>
              <a:latin typeface="Arial"/>
              <a:cs typeface="Arial"/>
            </a:endParaRPr>
          </a:p>
          <a:p>
            <a:pPr marL="241300" marR="747395" lvl="0" indent="-228600" defTabSz="914400" eaLnBrk="1" fontAlgn="auto" latinLnBrk="0" hangingPunct="1">
              <a:lnSpc>
                <a:spcPts val="2480"/>
              </a:lnSpc>
              <a:spcBef>
                <a:spcPts val="1835"/>
              </a:spcBef>
              <a:spcAft>
                <a:spcPts val="0"/>
              </a:spcAft>
              <a:buClrTx/>
              <a:buSzTx/>
              <a:buFontTx/>
              <a:buChar char="•"/>
              <a:tabLst>
                <a:tab pos="241300" algn="l"/>
              </a:tabLst>
              <a:defRPr/>
            </a:pPr>
            <a:r>
              <a:rPr kumimoji="0" sz="2300" b="0" i="0" u="none" strike="noStrike" kern="0" cap="none" spc="0" normalizeH="0" baseline="0" noProof="0" dirty="0">
                <a:ln>
                  <a:noFill/>
                </a:ln>
                <a:solidFill>
                  <a:sysClr val="windowText" lastClr="000000"/>
                </a:solidFill>
                <a:effectLst/>
                <a:uLnTx/>
                <a:uFillTx/>
                <a:latin typeface="Arial"/>
                <a:cs typeface="Arial"/>
              </a:rPr>
              <a:t>Primary</a:t>
            </a:r>
            <a:r>
              <a:rPr kumimoji="0" sz="2300" b="0" i="0" u="none" strike="noStrike" kern="0" cap="none" spc="-45" normalizeH="0" baseline="0" noProof="0" dirty="0">
                <a:ln>
                  <a:noFill/>
                </a:ln>
                <a:solidFill>
                  <a:sysClr val="windowText" lastClr="000000"/>
                </a:solidFill>
                <a:effectLst/>
                <a:uLnTx/>
                <a:uFillTx/>
                <a:latin typeface="Arial"/>
                <a:cs typeface="Arial"/>
              </a:rPr>
              <a:t> </a:t>
            </a:r>
            <a:r>
              <a:rPr kumimoji="0" sz="2300" b="0" i="0" u="none" strike="noStrike" kern="0" cap="none" spc="0" normalizeH="0" baseline="0" noProof="0" dirty="0">
                <a:ln>
                  <a:noFill/>
                </a:ln>
                <a:solidFill>
                  <a:sysClr val="windowText" lastClr="000000"/>
                </a:solidFill>
                <a:effectLst/>
                <a:uLnTx/>
                <a:uFillTx/>
                <a:latin typeface="Arial"/>
                <a:cs typeface="Arial"/>
              </a:rPr>
              <a:t>impacts</a:t>
            </a:r>
            <a:r>
              <a:rPr kumimoji="0" sz="2300" b="0" i="0" u="none" strike="noStrike" kern="0" cap="none" spc="-35" normalizeH="0" baseline="0" noProof="0" dirty="0">
                <a:ln>
                  <a:noFill/>
                </a:ln>
                <a:solidFill>
                  <a:sysClr val="windowText" lastClr="000000"/>
                </a:solidFill>
                <a:effectLst/>
                <a:uLnTx/>
                <a:uFillTx/>
                <a:latin typeface="Arial"/>
                <a:cs typeface="Arial"/>
              </a:rPr>
              <a:t> </a:t>
            </a:r>
            <a:r>
              <a:rPr kumimoji="0" sz="2300" b="0" i="0" u="none" strike="noStrike" kern="0" cap="none" spc="0" normalizeH="0" baseline="0" noProof="0" dirty="0">
                <a:ln>
                  <a:noFill/>
                </a:ln>
                <a:solidFill>
                  <a:sysClr val="windowText" lastClr="000000"/>
                </a:solidFill>
                <a:effectLst/>
                <a:uLnTx/>
                <a:uFillTx/>
                <a:latin typeface="Arial"/>
                <a:cs typeface="Arial"/>
              </a:rPr>
              <a:t>to</a:t>
            </a:r>
            <a:r>
              <a:rPr kumimoji="0" sz="2300" b="0" i="0" u="none" strike="noStrike" kern="0" cap="none" spc="-10" normalizeH="0" baseline="0" noProof="0" dirty="0">
                <a:ln>
                  <a:noFill/>
                </a:ln>
                <a:solidFill>
                  <a:sysClr val="windowText" lastClr="000000"/>
                </a:solidFill>
                <a:effectLst/>
                <a:uLnTx/>
                <a:uFillTx/>
                <a:latin typeface="Arial"/>
                <a:cs typeface="Arial"/>
              </a:rPr>
              <a:t> </a:t>
            </a:r>
            <a:r>
              <a:rPr kumimoji="0" sz="2300" b="0" i="0" u="none" strike="noStrike" kern="0" cap="none" spc="0" normalizeH="0" baseline="0" noProof="0" dirty="0">
                <a:ln>
                  <a:noFill/>
                </a:ln>
                <a:solidFill>
                  <a:sysClr val="windowText" lastClr="000000"/>
                </a:solidFill>
                <a:effectLst/>
                <a:uLnTx/>
                <a:uFillTx/>
                <a:latin typeface="Arial"/>
                <a:cs typeface="Arial"/>
              </a:rPr>
              <a:t>domestic</a:t>
            </a:r>
            <a:r>
              <a:rPr kumimoji="0" sz="2300" b="0" i="0" u="none" strike="noStrike" kern="0" cap="none" spc="-40" normalizeH="0" baseline="0" noProof="0" dirty="0">
                <a:ln>
                  <a:noFill/>
                </a:ln>
                <a:solidFill>
                  <a:sysClr val="windowText" lastClr="000000"/>
                </a:solidFill>
                <a:effectLst/>
                <a:uLnTx/>
                <a:uFillTx/>
                <a:latin typeface="Arial"/>
                <a:cs typeface="Arial"/>
              </a:rPr>
              <a:t> </a:t>
            </a:r>
            <a:r>
              <a:rPr kumimoji="0" sz="2300" b="0" i="0" u="none" strike="noStrike" kern="0" cap="none" spc="0" normalizeH="0" baseline="0" noProof="0" dirty="0">
                <a:ln>
                  <a:noFill/>
                </a:ln>
                <a:solidFill>
                  <a:sysClr val="windowText" lastClr="000000"/>
                </a:solidFill>
                <a:effectLst/>
                <a:uLnTx/>
                <a:uFillTx/>
                <a:latin typeface="Arial"/>
                <a:cs typeface="Arial"/>
              </a:rPr>
              <a:t>wastewater</a:t>
            </a:r>
            <a:r>
              <a:rPr kumimoji="0" sz="2300" b="0" i="0" u="none" strike="noStrike" kern="0" cap="none" spc="-50" normalizeH="0" baseline="0" noProof="0" dirty="0">
                <a:ln>
                  <a:noFill/>
                </a:ln>
                <a:solidFill>
                  <a:sysClr val="windowText" lastClr="000000"/>
                </a:solidFill>
                <a:effectLst/>
                <a:uLnTx/>
                <a:uFillTx/>
                <a:latin typeface="Arial"/>
                <a:cs typeface="Arial"/>
              </a:rPr>
              <a:t> </a:t>
            </a:r>
            <a:r>
              <a:rPr kumimoji="0" sz="2300" b="0" i="0" u="none" strike="noStrike" kern="0" cap="none" spc="0" normalizeH="0" baseline="0" noProof="0" dirty="0">
                <a:ln>
                  <a:noFill/>
                </a:ln>
                <a:solidFill>
                  <a:sysClr val="windowText" lastClr="000000"/>
                </a:solidFill>
                <a:effectLst/>
                <a:uLnTx/>
                <a:uFillTx/>
                <a:latin typeface="Arial"/>
                <a:cs typeface="Arial"/>
              </a:rPr>
              <a:t>treatment</a:t>
            </a:r>
            <a:r>
              <a:rPr kumimoji="0" sz="2300" b="0" i="0" u="none" strike="noStrike" kern="0" cap="none" spc="-35" normalizeH="0" baseline="0" noProof="0" dirty="0">
                <a:ln>
                  <a:noFill/>
                </a:ln>
                <a:solidFill>
                  <a:sysClr val="windowText" lastClr="000000"/>
                </a:solidFill>
                <a:effectLst/>
                <a:uLnTx/>
                <a:uFillTx/>
                <a:latin typeface="Arial"/>
                <a:cs typeface="Arial"/>
              </a:rPr>
              <a:t> </a:t>
            </a:r>
            <a:r>
              <a:rPr kumimoji="0" sz="2300" b="0" i="0" u="none" strike="noStrike" kern="0" cap="none" spc="0" normalizeH="0" baseline="0" noProof="0" dirty="0">
                <a:ln>
                  <a:noFill/>
                </a:ln>
                <a:solidFill>
                  <a:sysClr val="windowText" lastClr="000000"/>
                </a:solidFill>
                <a:effectLst/>
                <a:uLnTx/>
                <a:uFillTx/>
                <a:latin typeface="Arial"/>
                <a:cs typeface="Arial"/>
              </a:rPr>
              <a:t>facilities</a:t>
            </a:r>
            <a:r>
              <a:rPr kumimoji="0" sz="2300" b="0" i="0" u="none" strike="noStrike" kern="0" cap="none" spc="-45" normalizeH="0" baseline="0" noProof="0" dirty="0">
                <a:ln>
                  <a:noFill/>
                </a:ln>
                <a:solidFill>
                  <a:sysClr val="windowText" lastClr="000000"/>
                </a:solidFill>
                <a:effectLst/>
                <a:uLnTx/>
                <a:uFillTx/>
                <a:latin typeface="Arial"/>
                <a:cs typeface="Arial"/>
              </a:rPr>
              <a:t> </a:t>
            </a:r>
            <a:r>
              <a:rPr kumimoji="0" sz="2300" b="0" i="0" u="none" strike="noStrike" kern="0" cap="none" spc="0" normalizeH="0" baseline="0" noProof="0" dirty="0">
                <a:ln>
                  <a:noFill/>
                </a:ln>
                <a:solidFill>
                  <a:sysClr val="windowText" lastClr="000000"/>
                </a:solidFill>
                <a:effectLst/>
                <a:uLnTx/>
                <a:uFillTx/>
                <a:latin typeface="Arial"/>
                <a:cs typeface="Arial"/>
              </a:rPr>
              <a:t>are</a:t>
            </a:r>
            <a:r>
              <a:rPr kumimoji="0" sz="2300" b="0" i="0" u="none" strike="noStrike" kern="0" cap="none" spc="-30" normalizeH="0" baseline="0" noProof="0" dirty="0">
                <a:ln>
                  <a:noFill/>
                </a:ln>
                <a:solidFill>
                  <a:sysClr val="windowText" lastClr="000000"/>
                </a:solidFill>
                <a:effectLst/>
                <a:uLnTx/>
                <a:uFillTx/>
                <a:latin typeface="Arial"/>
                <a:cs typeface="Arial"/>
              </a:rPr>
              <a:t> </a:t>
            </a:r>
            <a:r>
              <a:rPr kumimoji="0" sz="2300" b="0" i="0" u="none" strike="noStrike" kern="0" cap="none" spc="0" normalizeH="0" baseline="0" noProof="0" dirty="0">
                <a:ln>
                  <a:noFill/>
                </a:ln>
                <a:solidFill>
                  <a:sysClr val="windowText" lastClr="000000"/>
                </a:solidFill>
                <a:effectLst/>
                <a:uLnTx/>
                <a:uFillTx/>
                <a:latin typeface="Arial"/>
                <a:cs typeface="Arial"/>
              </a:rPr>
              <a:t>the</a:t>
            </a:r>
            <a:r>
              <a:rPr kumimoji="0" sz="2300" b="0" i="0" u="none" strike="noStrike" kern="0" cap="none" spc="-20" normalizeH="0" baseline="0" noProof="0" dirty="0">
                <a:ln>
                  <a:noFill/>
                </a:ln>
                <a:solidFill>
                  <a:sysClr val="windowText" lastClr="000000"/>
                </a:solidFill>
                <a:effectLst/>
                <a:uLnTx/>
                <a:uFillTx/>
                <a:latin typeface="Arial"/>
                <a:cs typeface="Arial"/>
              </a:rPr>
              <a:t> </a:t>
            </a:r>
            <a:r>
              <a:rPr kumimoji="0" sz="2300" b="0" i="0" u="none" strike="noStrike" kern="0" cap="none" spc="-10" normalizeH="0" baseline="0" noProof="0" dirty="0">
                <a:ln>
                  <a:noFill/>
                </a:ln>
                <a:solidFill>
                  <a:sysClr val="windowText" lastClr="000000"/>
                </a:solidFill>
                <a:effectLst/>
                <a:uLnTx/>
                <a:uFillTx/>
                <a:latin typeface="Arial"/>
                <a:cs typeface="Arial"/>
              </a:rPr>
              <a:t>updated </a:t>
            </a:r>
            <a:r>
              <a:rPr kumimoji="0" sz="2300" b="0" i="0" u="none" strike="noStrike" kern="0" cap="none" spc="0" normalizeH="0" baseline="0" noProof="0" dirty="0">
                <a:ln>
                  <a:noFill/>
                </a:ln>
                <a:solidFill>
                  <a:sysClr val="windowText" lastClr="000000"/>
                </a:solidFill>
                <a:effectLst/>
                <a:uLnTx/>
                <a:uFillTx/>
                <a:latin typeface="Arial"/>
                <a:cs typeface="Arial"/>
              </a:rPr>
              <a:t>effluent</a:t>
            </a:r>
            <a:r>
              <a:rPr kumimoji="0" sz="2300" b="0" i="0" u="none" strike="noStrike" kern="0" cap="none" spc="-45" normalizeH="0" baseline="0" noProof="0" dirty="0">
                <a:ln>
                  <a:noFill/>
                </a:ln>
                <a:solidFill>
                  <a:sysClr val="windowText" lastClr="000000"/>
                </a:solidFill>
                <a:effectLst/>
                <a:uLnTx/>
                <a:uFillTx/>
                <a:latin typeface="Arial"/>
                <a:cs typeface="Arial"/>
              </a:rPr>
              <a:t> </a:t>
            </a:r>
            <a:r>
              <a:rPr kumimoji="0" sz="2300" b="0" i="0" u="none" strike="noStrike" kern="0" cap="none" spc="0" normalizeH="0" baseline="0" noProof="0" dirty="0">
                <a:ln>
                  <a:noFill/>
                </a:ln>
                <a:solidFill>
                  <a:sysClr val="windowText" lastClr="000000"/>
                </a:solidFill>
                <a:effectLst/>
                <a:uLnTx/>
                <a:uFillTx/>
                <a:latin typeface="Arial"/>
                <a:cs typeface="Arial"/>
              </a:rPr>
              <a:t>limit</a:t>
            </a:r>
            <a:r>
              <a:rPr kumimoji="0" sz="2300" b="0" i="0" u="none" strike="noStrike" kern="0" cap="none" spc="-25" normalizeH="0" baseline="0" noProof="0" dirty="0">
                <a:ln>
                  <a:noFill/>
                </a:ln>
                <a:solidFill>
                  <a:sysClr val="windowText" lastClr="000000"/>
                </a:solidFill>
                <a:effectLst/>
                <a:uLnTx/>
                <a:uFillTx/>
                <a:latin typeface="Arial"/>
                <a:cs typeface="Arial"/>
              </a:rPr>
              <a:t> </a:t>
            </a:r>
            <a:r>
              <a:rPr kumimoji="0" sz="2300" b="0" i="0" u="none" strike="noStrike" kern="0" cap="none" spc="0" normalizeH="0" baseline="0" noProof="0" dirty="0">
                <a:ln>
                  <a:noFill/>
                </a:ln>
                <a:solidFill>
                  <a:sysClr val="windowText" lastClr="000000"/>
                </a:solidFill>
                <a:effectLst/>
                <a:uLnTx/>
                <a:uFillTx/>
                <a:latin typeface="Arial"/>
                <a:cs typeface="Arial"/>
              </a:rPr>
              <a:t>tables</a:t>
            </a:r>
            <a:r>
              <a:rPr kumimoji="0" sz="2300" b="0" i="0" u="none" strike="noStrike" kern="0" cap="none" spc="-50" normalizeH="0" baseline="0" noProof="0" dirty="0">
                <a:ln>
                  <a:noFill/>
                </a:ln>
                <a:solidFill>
                  <a:sysClr val="windowText" lastClr="000000"/>
                </a:solidFill>
                <a:effectLst/>
                <a:uLnTx/>
                <a:uFillTx/>
                <a:latin typeface="Arial"/>
                <a:cs typeface="Arial"/>
              </a:rPr>
              <a:t> </a:t>
            </a:r>
            <a:r>
              <a:rPr kumimoji="0" sz="2300" b="0" i="0" u="none" strike="noStrike" kern="0" cap="none" spc="0" normalizeH="0" baseline="0" noProof="0" dirty="0">
                <a:ln>
                  <a:noFill/>
                </a:ln>
                <a:solidFill>
                  <a:sysClr val="windowText" lastClr="000000"/>
                </a:solidFill>
                <a:effectLst/>
                <a:uLnTx/>
                <a:uFillTx/>
                <a:latin typeface="Arial"/>
                <a:cs typeface="Arial"/>
              </a:rPr>
              <a:t>for</a:t>
            </a:r>
            <a:r>
              <a:rPr kumimoji="0" sz="2300" b="0" i="0" u="none" strike="noStrike" kern="0" cap="none" spc="-20" normalizeH="0" baseline="0" noProof="0" dirty="0">
                <a:ln>
                  <a:noFill/>
                </a:ln>
                <a:solidFill>
                  <a:sysClr val="windowText" lastClr="000000"/>
                </a:solidFill>
                <a:effectLst/>
                <a:uLnTx/>
                <a:uFillTx/>
                <a:latin typeface="Arial"/>
                <a:cs typeface="Arial"/>
              </a:rPr>
              <a:t> </a:t>
            </a:r>
            <a:r>
              <a:rPr kumimoji="0" sz="2300" b="0" i="0" u="none" strike="noStrike" kern="0" cap="none" spc="0" normalizeH="0" baseline="0" noProof="0" dirty="0">
                <a:ln>
                  <a:noFill/>
                </a:ln>
                <a:solidFill>
                  <a:sysClr val="windowText" lastClr="000000"/>
                </a:solidFill>
                <a:effectLst/>
                <a:uLnTx/>
                <a:uFillTx/>
                <a:latin typeface="Arial"/>
                <a:cs typeface="Arial"/>
              </a:rPr>
              <a:t>nutrients</a:t>
            </a:r>
            <a:r>
              <a:rPr kumimoji="0" sz="2300" b="0" i="0" u="none" strike="noStrike" kern="0" cap="none" spc="-40" normalizeH="0" baseline="0" noProof="0" dirty="0">
                <a:ln>
                  <a:noFill/>
                </a:ln>
                <a:solidFill>
                  <a:sysClr val="windowText" lastClr="000000"/>
                </a:solidFill>
                <a:effectLst/>
                <a:uLnTx/>
                <a:uFillTx/>
                <a:latin typeface="Arial"/>
                <a:cs typeface="Arial"/>
              </a:rPr>
              <a:t> </a:t>
            </a:r>
            <a:r>
              <a:rPr kumimoji="0" sz="2300" b="0" i="0" u="none" strike="noStrike" kern="0" cap="none" spc="0" normalizeH="0" baseline="0" noProof="0" dirty="0">
                <a:ln>
                  <a:noFill/>
                </a:ln>
                <a:solidFill>
                  <a:sysClr val="windowText" lastClr="000000"/>
                </a:solidFill>
                <a:effectLst/>
                <a:uLnTx/>
                <a:uFillTx/>
                <a:latin typeface="Arial"/>
                <a:cs typeface="Arial"/>
              </a:rPr>
              <a:t>based</a:t>
            </a:r>
            <a:r>
              <a:rPr kumimoji="0" sz="2300" b="0" i="0" u="none" strike="noStrike" kern="0" cap="none" spc="-20" normalizeH="0" baseline="0" noProof="0" dirty="0">
                <a:ln>
                  <a:noFill/>
                </a:ln>
                <a:solidFill>
                  <a:sysClr val="windowText" lastClr="000000"/>
                </a:solidFill>
                <a:effectLst/>
                <a:uLnTx/>
                <a:uFillTx/>
                <a:latin typeface="Arial"/>
                <a:cs typeface="Arial"/>
              </a:rPr>
              <a:t> </a:t>
            </a:r>
            <a:r>
              <a:rPr kumimoji="0" sz="2300" b="0" i="0" u="none" strike="noStrike" kern="0" cap="none" spc="0" normalizeH="0" baseline="0" noProof="0" dirty="0">
                <a:ln>
                  <a:noFill/>
                </a:ln>
                <a:solidFill>
                  <a:sysClr val="windowText" lastClr="000000"/>
                </a:solidFill>
                <a:effectLst/>
                <a:uLnTx/>
                <a:uFillTx/>
                <a:latin typeface="Arial"/>
                <a:cs typeface="Arial"/>
              </a:rPr>
              <a:t>on</a:t>
            </a:r>
            <a:r>
              <a:rPr kumimoji="0" sz="2300" b="0" i="0" u="none" strike="noStrike" kern="0" cap="none" spc="-55" normalizeH="0" baseline="0" noProof="0" dirty="0">
                <a:ln>
                  <a:noFill/>
                </a:ln>
                <a:solidFill>
                  <a:sysClr val="windowText" lastClr="000000"/>
                </a:solidFill>
                <a:effectLst/>
                <a:uLnTx/>
                <a:uFillTx/>
                <a:latin typeface="Arial"/>
                <a:cs typeface="Arial"/>
              </a:rPr>
              <a:t> </a:t>
            </a:r>
            <a:r>
              <a:rPr kumimoji="0" sz="2300" b="0" i="0" u="none" strike="noStrike" kern="0" cap="none" spc="0" normalizeH="0" baseline="0" noProof="0" dirty="0">
                <a:ln>
                  <a:noFill/>
                </a:ln>
                <a:solidFill>
                  <a:sysClr val="windowText" lastClr="000000"/>
                </a:solidFill>
                <a:effectLst/>
                <a:uLnTx/>
                <a:uFillTx/>
                <a:latin typeface="Arial"/>
                <a:cs typeface="Arial"/>
              </a:rPr>
              <a:t>facility</a:t>
            </a:r>
            <a:r>
              <a:rPr kumimoji="0" sz="2300" b="0" i="0" u="none" strike="noStrike" kern="0" cap="none" spc="-25" normalizeH="0" baseline="0" noProof="0" dirty="0">
                <a:ln>
                  <a:noFill/>
                </a:ln>
                <a:solidFill>
                  <a:sysClr val="windowText" lastClr="000000"/>
                </a:solidFill>
                <a:effectLst/>
                <a:uLnTx/>
                <a:uFillTx/>
                <a:latin typeface="Arial"/>
                <a:cs typeface="Arial"/>
              </a:rPr>
              <a:t> </a:t>
            </a:r>
            <a:r>
              <a:rPr kumimoji="0" sz="2300" b="0" i="0" u="none" strike="noStrike" kern="0" cap="none" spc="0" normalizeH="0" baseline="0" noProof="0" dirty="0">
                <a:ln>
                  <a:noFill/>
                </a:ln>
                <a:solidFill>
                  <a:sysClr val="windowText" lastClr="000000"/>
                </a:solidFill>
                <a:effectLst/>
                <a:uLnTx/>
                <a:uFillTx/>
                <a:latin typeface="Arial"/>
                <a:cs typeface="Arial"/>
              </a:rPr>
              <a:t>size</a:t>
            </a:r>
            <a:r>
              <a:rPr kumimoji="0" sz="2300" b="0" i="0" u="none" strike="noStrike" kern="0" cap="none" spc="-35" normalizeH="0" baseline="0" noProof="0" dirty="0">
                <a:ln>
                  <a:noFill/>
                </a:ln>
                <a:solidFill>
                  <a:sysClr val="windowText" lastClr="000000"/>
                </a:solidFill>
                <a:effectLst/>
                <a:uLnTx/>
                <a:uFillTx/>
                <a:latin typeface="Arial"/>
                <a:cs typeface="Arial"/>
              </a:rPr>
              <a:t> </a:t>
            </a:r>
            <a:r>
              <a:rPr kumimoji="0" sz="2300" b="0" i="0" u="none" strike="noStrike" kern="0" cap="none" spc="0" normalizeH="0" baseline="0" noProof="0" dirty="0">
                <a:ln>
                  <a:noFill/>
                </a:ln>
                <a:solidFill>
                  <a:sysClr val="windowText" lastClr="000000"/>
                </a:solidFill>
                <a:effectLst/>
                <a:uLnTx/>
                <a:uFillTx/>
                <a:latin typeface="Arial"/>
                <a:cs typeface="Arial"/>
              </a:rPr>
              <a:t>and</a:t>
            </a:r>
            <a:r>
              <a:rPr kumimoji="0" sz="2300" b="0" i="0" u="none" strike="noStrike" kern="0" cap="none" spc="-30" normalizeH="0" baseline="0" noProof="0" dirty="0">
                <a:ln>
                  <a:noFill/>
                </a:ln>
                <a:solidFill>
                  <a:sysClr val="windowText" lastClr="000000"/>
                </a:solidFill>
                <a:effectLst/>
                <a:uLnTx/>
                <a:uFillTx/>
                <a:latin typeface="Arial"/>
                <a:cs typeface="Arial"/>
              </a:rPr>
              <a:t> </a:t>
            </a:r>
            <a:r>
              <a:rPr kumimoji="0" sz="2300" b="0" i="0" u="none" strike="noStrike" kern="0" cap="none" spc="0" normalizeH="0" baseline="0" noProof="0" dirty="0">
                <a:ln>
                  <a:noFill/>
                </a:ln>
                <a:solidFill>
                  <a:sysClr val="windowText" lastClr="000000"/>
                </a:solidFill>
                <a:effectLst/>
                <a:uLnTx/>
                <a:uFillTx/>
                <a:latin typeface="Arial"/>
                <a:cs typeface="Arial"/>
              </a:rPr>
              <a:t>disposal</a:t>
            </a:r>
            <a:r>
              <a:rPr kumimoji="0" sz="2300" b="0" i="0" u="none" strike="noStrike" kern="0" cap="none" spc="-55" normalizeH="0" baseline="0" noProof="0" dirty="0">
                <a:ln>
                  <a:noFill/>
                </a:ln>
                <a:solidFill>
                  <a:sysClr val="windowText" lastClr="000000"/>
                </a:solidFill>
                <a:effectLst/>
                <a:uLnTx/>
                <a:uFillTx/>
                <a:latin typeface="Arial"/>
                <a:cs typeface="Arial"/>
              </a:rPr>
              <a:t> </a:t>
            </a:r>
            <a:r>
              <a:rPr kumimoji="0" sz="2300" b="0" i="0" u="none" strike="noStrike" kern="0" cap="none" spc="-10" normalizeH="0" baseline="0" noProof="0" dirty="0">
                <a:ln>
                  <a:noFill/>
                </a:ln>
                <a:solidFill>
                  <a:sysClr val="windowText" lastClr="000000"/>
                </a:solidFill>
                <a:effectLst/>
                <a:uLnTx/>
                <a:uFillTx/>
                <a:latin typeface="Arial"/>
                <a:cs typeface="Arial"/>
              </a:rPr>
              <a:t>method.</a:t>
            </a:r>
            <a:endParaRPr kumimoji="0" sz="2300" b="0" i="0" u="none" strike="noStrike" kern="0" cap="none" spc="0" normalizeH="0" baseline="0" noProof="0">
              <a:ln>
                <a:noFill/>
              </a:ln>
              <a:solidFill>
                <a:sysClr val="windowText" lastClr="000000"/>
              </a:solidFill>
              <a:effectLst/>
              <a:uLnTx/>
              <a:uFillTx/>
              <a:latin typeface="Arial"/>
              <a:cs typeface="Arial"/>
            </a:endParaRPr>
          </a:p>
          <a:p>
            <a:pPr marL="697865" marR="0" lvl="1" indent="-227965" defTabSz="914400" eaLnBrk="1" fontAlgn="auto" latinLnBrk="0" hangingPunct="1">
              <a:lnSpc>
                <a:spcPts val="2395"/>
              </a:lnSpc>
              <a:spcBef>
                <a:spcPts val="1525"/>
              </a:spcBef>
              <a:spcAft>
                <a:spcPts val="0"/>
              </a:spcAft>
              <a:buClrTx/>
              <a:buSzTx/>
              <a:buFont typeface="Courier New"/>
              <a:buChar char="o"/>
              <a:tabLst>
                <a:tab pos="697865" algn="l"/>
              </a:tabLst>
              <a:defRPr/>
            </a:pPr>
            <a:r>
              <a:rPr kumimoji="0" sz="2100" b="0" i="0" u="none" strike="noStrike" kern="0" cap="none" spc="0" normalizeH="0" baseline="0" noProof="0" dirty="0">
                <a:ln>
                  <a:noFill/>
                </a:ln>
                <a:solidFill>
                  <a:sysClr val="windowText" lastClr="000000"/>
                </a:solidFill>
                <a:effectLst/>
                <a:uLnTx/>
                <a:uFillTx/>
                <a:latin typeface="Arial"/>
                <a:cs typeface="Arial"/>
              </a:rPr>
              <a:t>Section</a:t>
            </a:r>
            <a:r>
              <a:rPr kumimoji="0" sz="2100" b="0" i="0" u="none" strike="noStrike" kern="0" cap="none" spc="-7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403.086(1)(c)1.c.,</a:t>
            </a:r>
            <a:r>
              <a:rPr kumimoji="0" sz="2100" b="0" i="0" u="none" strike="noStrike" kern="0" cap="none" spc="-45" normalizeH="0" baseline="0" noProof="0" dirty="0">
                <a:ln>
                  <a:noFill/>
                </a:ln>
                <a:solidFill>
                  <a:sysClr val="windowText" lastClr="000000"/>
                </a:solidFill>
                <a:effectLst/>
                <a:uLnTx/>
                <a:uFillTx/>
                <a:latin typeface="Arial"/>
                <a:cs typeface="Arial"/>
              </a:rPr>
              <a:t> </a:t>
            </a:r>
            <a:r>
              <a:rPr kumimoji="0" sz="2100" b="0" i="0" u="none" strike="noStrike" kern="0" cap="none" spc="-30" normalizeH="0" baseline="0" noProof="0" dirty="0">
                <a:ln>
                  <a:noFill/>
                </a:ln>
                <a:solidFill>
                  <a:sysClr val="windowText" lastClr="000000"/>
                </a:solidFill>
                <a:effectLst/>
                <a:uLnTx/>
                <a:uFillTx/>
                <a:latin typeface="Arial"/>
                <a:cs typeface="Arial"/>
              </a:rPr>
              <a:t>F.S.,</a:t>
            </a:r>
            <a:r>
              <a:rPr kumimoji="0" sz="2100" b="0" i="0" u="none" strike="noStrike" kern="0" cap="none" spc="-3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requires</a:t>
            </a:r>
            <a:r>
              <a:rPr kumimoji="0" sz="2100" b="0" i="0" u="none" strike="noStrike" kern="0" cap="none" spc="-4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surface</a:t>
            </a:r>
            <a:r>
              <a:rPr kumimoji="0" sz="2100" b="0" i="0" u="none" strike="noStrike" kern="0" cap="none" spc="-5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water</a:t>
            </a:r>
            <a:r>
              <a:rPr kumimoji="0" sz="2100" b="0" i="0" u="none" strike="noStrike" kern="0" cap="none" spc="-4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discharge</a:t>
            </a:r>
            <a:r>
              <a:rPr kumimoji="0" sz="2100" b="0" i="0" u="none" strike="noStrike" kern="0" cap="none" spc="-6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within</a:t>
            </a:r>
            <a:r>
              <a:rPr kumimoji="0" sz="2100" b="0" i="0" u="none" strike="noStrike" kern="0" cap="none" spc="-5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a</a:t>
            </a:r>
            <a:r>
              <a:rPr kumimoji="0" sz="2100" b="0" i="0" u="none" strike="noStrike" kern="0" cap="none" spc="-40" normalizeH="0" baseline="0" noProof="0" dirty="0">
                <a:ln>
                  <a:noFill/>
                </a:ln>
                <a:solidFill>
                  <a:sysClr val="windowText" lastClr="000000"/>
                </a:solidFill>
                <a:effectLst/>
                <a:uLnTx/>
                <a:uFillTx/>
                <a:latin typeface="Arial"/>
                <a:cs typeface="Arial"/>
              </a:rPr>
              <a:t> </a:t>
            </a:r>
            <a:r>
              <a:rPr kumimoji="0" sz="2100" b="0" i="0" u="none" strike="noStrike" kern="0" cap="none" spc="-20" normalizeH="0" baseline="0" noProof="0" dirty="0">
                <a:ln>
                  <a:noFill/>
                </a:ln>
                <a:solidFill>
                  <a:sysClr val="windowText" lastClr="000000"/>
                </a:solidFill>
                <a:effectLst/>
                <a:uLnTx/>
                <a:uFillTx/>
                <a:latin typeface="Arial"/>
                <a:cs typeface="Arial"/>
              </a:rPr>
              <a:t>BMAP</a:t>
            </a:r>
            <a:endParaRPr kumimoji="0" sz="2100" b="0" i="0" u="none" strike="noStrike" kern="0" cap="none" spc="0" normalizeH="0" baseline="0" noProof="0">
              <a:ln>
                <a:noFill/>
              </a:ln>
              <a:solidFill>
                <a:sysClr val="windowText" lastClr="000000"/>
              </a:solidFill>
              <a:effectLst/>
              <a:uLnTx/>
              <a:uFillTx/>
              <a:latin typeface="Arial"/>
              <a:cs typeface="Arial"/>
            </a:endParaRPr>
          </a:p>
          <a:p>
            <a:pPr marL="698500" marR="0" lvl="0" indent="0" defTabSz="914400" eaLnBrk="1" fontAlgn="auto" latinLnBrk="0" hangingPunct="1">
              <a:lnSpc>
                <a:spcPts val="2395"/>
              </a:lnSpc>
              <a:spcBef>
                <a:spcPts val="0"/>
              </a:spcBef>
              <a:spcAft>
                <a:spcPts val="0"/>
              </a:spcAft>
              <a:buClrTx/>
              <a:buSzTx/>
              <a:buFontTx/>
              <a:buNone/>
              <a:tabLst/>
              <a:defRPr/>
            </a:pPr>
            <a:r>
              <a:rPr kumimoji="0" sz="2100" b="0" i="0" u="none" strike="noStrike" kern="0" cap="none" spc="0" normalizeH="0" baseline="0" noProof="0" dirty="0">
                <a:ln>
                  <a:noFill/>
                </a:ln>
                <a:solidFill>
                  <a:sysClr val="windowText" lastClr="000000"/>
                </a:solidFill>
                <a:effectLst/>
                <a:uLnTx/>
                <a:uFillTx/>
                <a:latin typeface="Arial"/>
                <a:cs typeface="Arial"/>
              </a:rPr>
              <a:t>region</a:t>
            </a:r>
            <a:r>
              <a:rPr kumimoji="0" sz="2100" b="0" i="0" u="none" strike="noStrike" kern="0" cap="none" spc="-3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to</a:t>
            </a:r>
            <a:r>
              <a:rPr kumimoji="0" sz="2100" b="0" i="0" u="none" strike="noStrike" kern="0" cap="none" spc="-1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meet</a:t>
            </a:r>
            <a:r>
              <a:rPr kumimoji="0" sz="2100" b="0" i="0" u="none" strike="noStrike" kern="0" cap="none" spc="-1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3</a:t>
            </a:r>
            <a:r>
              <a:rPr kumimoji="0" sz="2100" b="0" i="0" u="none" strike="noStrike" kern="0" cap="none" spc="-2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mg/L</a:t>
            </a:r>
            <a:r>
              <a:rPr kumimoji="0" sz="2100" b="0" i="0" u="none" strike="noStrike" kern="0" cap="none" spc="-10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for</a:t>
            </a:r>
            <a:r>
              <a:rPr kumimoji="0" sz="2100" b="0" i="0" u="none" strike="noStrike" kern="0" cap="none" spc="-5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TN</a:t>
            </a:r>
            <a:r>
              <a:rPr kumimoji="0" sz="2100" b="0" i="0" u="none" strike="noStrike" kern="0" cap="none" spc="-1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and</a:t>
            </a:r>
            <a:r>
              <a:rPr kumimoji="0" sz="2100" b="0" i="0" u="none" strike="noStrike" kern="0" cap="none" spc="-2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1</a:t>
            </a:r>
            <a:r>
              <a:rPr kumimoji="0" sz="2100" b="0" i="0" u="none" strike="noStrike" kern="0" cap="none" spc="-1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mg/L</a:t>
            </a:r>
            <a:r>
              <a:rPr kumimoji="0" sz="2100" b="0" i="0" u="none" strike="noStrike" kern="0" cap="none" spc="-10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for</a:t>
            </a:r>
            <a:r>
              <a:rPr kumimoji="0" sz="2100" b="0" i="0" u="none" strike="noStrike" kern="0" cap="none" spc="-5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TP</a:t>
            </a:r>
            <a:r>
              <a:rPr kumimoji="0" sz="2100" b="0" i="0" u="none" strike="noStrike" kern="0" cap="none" spc="-5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by</a:t>
            </a:r>
            <a:r>
              <a:rPr kumimoji="0" sz="2100" b="0" i="0" u="none" strike="noStrike" kern="0" cap="none" spc="-20" normalizeH="0" baseline="0" noProof="0" dirty="0">
                <a:ln>
                  <a:noFill/>
                </a:ln>
                <a:solidFill>
                  <a:sysClr val="windowText" lastClr="000000"/>
                </a:solidFill>
                <a:effectLst/>
                <a:uLnTx/>
                <a:uFillTx/>
                <a:latin typeface="Arial"/>
                <a:cs typeface="Arial"/>
              </a:rPr>
              <a:t> </a:t>
            </a:r>
            <a:r>
              <a:rPr kumimoji="0" sz="2100" b="0" i="0" u="none" strike="noStrike" kern="0" cap="none" spc="-10" normalizeH="0" baseline="0" noProof="0" dirty="0">
                <a:ln>
                  <a:noFill/>
                </a:ln>
                <a:solidFill>
                  <a:sysClr val="windowText" lastClr="000000"/>
                </a:solidFill>
                <a:effectLst/>
                <a:uLnTx/>
                <a:uFillTx/>
                <a:latin typeface="Arial"/>
                <a:cs typeface="Arial"/>
              </a:rPr>
              <a:t>2033.</a:t>
            </a:r>
            <a:endParaRPr kumimoji="0" sz="2100" b="0" i="0" u="none" strike="noStrike" kern="0" cap="none" spc="0" normalizeH="0" baseline="0" noProof="0">
              <a:ln>
                <a:noFill/>
              </a:ln>
              <a:solidFill>
                <a:sysClr val="windowText" lastClr="000000"/>
              </a:solidFill>
              <a:effectLst/>
              <a:uLnTx/>
              <a:uFillTx/>
              <a:latin typeface="Arial"/>
              <a:cs typeface="Arial"/>
            </a:endParaRPr>
          </a:p>
          <a:p>
            <a:pPr marL="697230" marR="191770" lvl="1" indent="-227965" defTabSz="914400" eaLnBrk="1" fontAlgn="auto" latinLnBrk="0" hangingPunct="1">
              <a:lnSpc>
                <a:spcPts val="2270"/>
              </a:lnSpc>
              <a:spcBef>
                <a:spcPts val="1835"/>
              </a:spcBef>
              <a:spcAft>
                <a:spcPts val="0"/>
              </a:spcAft>
              <a:buClrTx/>
              <a:buSzTx/>
              <a:buFont typeface="Courier New"/>
              <a:buChar char="o"/>
              <a:tabLst>
                <a:tab pos="698500" algn="l"/>
              </a:tabLst>
              <a:defRPr/>
            </a:pPr>
            <a:r>
              <a:rPr kumimoji="0" sz="2100" b="0" i="0" u="none" strike="noStrike" kern="0" cap="none" spc="0" normalizeH="0" baseline="0" noProof="0" dirty="0">
                <a:ln>
                  <a:noFill/>
                </a:ln>
                <a:solidFill>
                  <a:sysClr val="windowText" lastClr="000000"/>
                </a:solidFill>
                <a:effectLst/>
                <a:uLnTx/>
                <a:uFillTx/>
                <a:latin typeface="Arial"/>
                <a:cs typeface="Arial"/>
              </a:rPr>
              <a:t>Section</a:t>
            </a:r>
            <a:r>
              <a:rPr kumimoji="0" sz="2100" b="0" i="0" u="none" strike="noStrike" kern="0" cap="none" spc="-7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403.086(1)(c)3.,</a:t>
            </a:r>
            <a:r>
              <a:rPr kumimoji="0" sz="2100" b="0" i="0" u="none" strike="noStrike" kern="0" cap="none" spc="-30" normalizeH="0" baseline="0" noProof="0" dirty="0">
                <a:ln>
                  <a:noFill/>
                </a:ln>
                <a:solidFill>
                  <a:sysClr val="windowText" lastClr="000000"/>
                </a:solidFill>
                <a:effectLst/>
                <a:uLnTx/>
                <a:uFillTx/>
                <a:latin typeface="Arial"/>
                <a:cs typeface="Arial"/>
              </a:rPr>
              <a:t> F.S.,</a:t>
            </a:r>
            <a:r>
              <a:rPr kumimoji="0" sz="2100" b="0" i="0" u="none" strike="noStrike" kern="0" cap="none" spc="-4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requires</a:t>
            </a:r>
            <a:r>
              <a:rPr kumimoji="0" sz="2100" b="0" i="0" u="none" strike="noStrike" kern="0" cap="none" spc="-4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land</a:t>
            </a:r>
            <a:r>
              <a:rPr kumimoji="0" sz="2100" b="0" i="0" u="none" strike="noStrike" kern="0" cap="none" spc="-5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application</a:t>
            </a:r>
            <a:r>
              <a:rPr kumimoji="0" sz="2100" b="0" i="0" u="none" strike="noStrike" kern="0" cap="none" spc="-7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discharge</a:t>
            </a:r>
            <a:r>
              <a:rPr kumimoji="0" sz="2100" b="0" i="0" u="none" strike="noStrike" kern="0" cap="none" spc="-6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to</a:t>
            </a:r>
            <a:r>
              <a:rPr kumimoji="0" sz="2100" b="0" i="0" u="none" strike="noStrike" kern="0" cap="none" spc="-4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meet</a:t>
            </a:r>
            <a:r>
              <a:rPr kumimoji="0" sz="2100" b="0" i="0" u="none" strike="noStrike" kern="0" cap="none" spc="-3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the</a:t>
            </a:r>
            <a:r>
              <a:rPr kumimoji="0" sz="2100" b="0" i="0" u="none" strike="noStrike" kern="0" cap="none" spc="-50" normalizeH="0" baseline="0" noProof="0" dirty="0">
                <a:ln>
                  <a:noFill/>
                </a:ln>
                <a:solidFill>
                  <a:sysClr val="windowText" lastClr="000000"/>
                </a:solidFill>
                <a:effectLst/>
                <a:uLnTx/>
                <a:uFillTx/>
                <a:latin typeface="Arial"/>
                <a:cs typeface="Arial"/>
              </a:rPr>
              <a:t> </a:t>
            </a:r>
            <a:r>
              <a:rPr kumimoji="0" sz="2100" b="0" i="0" u="none" strike="noStrike" kern="0" cap="none" spc="-20" normalizeH="0" baseline="0" noProof="0" dirty="0">
                <a:ln>
                  <a:noFill/>
                </a:ln>
                <a:solidFill>
                  <a:sysClr val="windowText" lastClr="000000"/>
                </a:solidFill>
                <a:effectLst/>
                <a:uLnTx/>
                <a:uFillTx/>
                <a:latin typeface="Arial"/>
                <a:cs typeface="Arial"/>
              </a:rPr>
              <a:t>BMAP 	</a:t>
            </a:r>
            <a:r>
              <a:rPr kumimoji="0" sz="2100" b="0" i="0" u="none" strike="noStrike" kern="0" cap="none" spc="0" normalizeH="0" baseline="0" noProof="0" dirty="0">
                <a:ln>
                  <a:noFill/>
                </a:ln>
                <a:solidFill>
                  <a:sysClr val="windowText" lastClr="000000"/>
                </a:solidFill>
                <a:effectLst/>
                <a:uLnTx/>
                <a:uFillTx/>
                <a:latin typeface="Arial"/>
                <a:cs typeface="Arial"/>
              </a:rPr>
              <a:t>effluent</a:t>
            </a:r>
            <a:r>
              <a:rPr kumimoji="0" sz="2100" b="0" i="0" u="none" strike="noStrike" kern="0" cap="none" spc="-2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limitations</a:t>
            </a:r>
            <a:r>
              <a:rPr kumimoji="0" sz="2100" b="0" i="0" u="none" strike="noStrike" kern="0" cap="none" spc="-5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for</a:t>
            </a:r>
            <a:r>
              <a:rPr kumimoji="0" sz="2100" b="0" i="0" u="none" strike="noStrike" kern="0" cap="none" spc="-1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the</a:t>
            </a:r>
            <a:r>
              <a:rPr kumimoji="0" sz="2100" b="0" i="0" u="none" strike="noStrike" kern="0" cap="none" spc="-1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impaired</a:t>
            </a:r>
            <a:r>
              <a:rPr kumimoji="0" sz="2100" b="0" i="0" u="none" strike="noStrike" kern="0" cap="none" spc="-4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nutrient(s)</a:t>
            </a:r>
            <a:r>
              <a:rPr kumimoji="0" sz="2100" b="0" i="0" u="none" strike="noStrike" kern="0" cap="none" spc="-1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within</a:t>
            </a:r>
            <a:r>
              <a:rPr kumimoji="0" sz="2100" b="0" i="0" u="none" strike="noStrike" kern="0" cap="none" spc="-4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10</a:t>
            </a:r>
            <a:r>
              <a:rPr kumimoji="0" sz="2100" b="0" i="0" u="none" strike="noStrike" kern="0" cap="none" spc="-2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years</a:t>
            </a:r>
            <a:r>
              <a:rPr kumimoji="0" sz="2100" b="0" i="0" u="none" strike="noStrike" kern="0" cap="none" spc="-1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of</a:t>
            </a:r>
            <a:r>
              <a:rPr kumimoji="0" sz="2100" b="0" i="0" u="none" strike="noStrike" kern="0" cap="none" spc="-1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BMAP</a:t>
            </a:r>
            <a:r>
              <a:rPr kumimoji="0" sz="2100" b="0" i="0" u="none" strike="noStrike" kern="0" cap="none" spc="-55" normalizeH="0" baseline="0" noProof="0" dirty="0">
                <a:ln>
                  <a:noFill/>
                </a:ln>
                <a:solidFill>
                  <a:sysClr val="windowText" lastClr="000000"/>
                </a:solidFill>
                <a:effectLst/>
                <a:uLnTx/>
                <a:uFillTx/>
                <a:latin typeface="Arial"/>
                <a:cs typeface="Arial"/>
              </a:rPr>
              <a:t> </a:t>
            </a:r>
            <a:r>
              <a:rPr kumimoji="0" sz="2100" b="0" i="0" u="none" strike="noStrike" kern="0" cap="none" spc="-10" normalizeH="0" baseline="0" noProof="0" dirty="0">
                <a:ln>
                  <a:noFill/>
                </a:ln>
                <a:solidFill>
                  <a:sysClr val="windowText" lastClr="000000"/>
                </a:solidFill>
                <a:effectLst/>
                <a:uLnTx/>
                <a:uFillTx/>
                <a:latin typeface="Arial"/>
                <a:cs typeface="Arial"/>
              </a:rPr>
              <a:t>adoption.</a:t>
            </a:r>
            <a:endParaRPr kumimoji="0" sz="2100" b="0" i="0" u="none" strike="noStrike" kern="0" cap="none" spc="0" normalizeH="0" baseline="0" noProof="0">
              <a:ln>
                <a:noFill/>
              </a:ln>
              <a:solidFill>
                <a:sysClr val="windowText" lastClr="000000"/>
              </a:solidFill>
              <a:effectLst/>
              <a:uLnTx/>
              <a:uFillTx/>
              <a:latin typeface="Arial"/>
              <a:cs typeface="Arial"/>
            </a:endParaRPr>
          </a:p>
          <a:p>
            <a:pPr marL="697230" marR="927735" lvl="1" indent="-227965" algn="just" defTabSz="914400" eaLnBrk="1" fontAlgn="auto" latinLnBrk="0" hangingPunct="1">
              <a:lnSpc>
                <a:spcPct val="90000"/>
              </a:lnSpc>
              <a:spcBef>
                <a:spcPts val="1765"/>
              </a:spcBef>
              <a:spcAft>
                <a:spcPts val="0"/>
              </a:spcAft>
              <a:buClrTx/>
              <a:buSzTx/>
              <a:buFont typeface="Courier New"/>
              <a:buChar char="o"/>
              <a:tabLst>
                <a:tab pos="698500" algn="l"/>
              </a:tabLst>
              <a:defRPr/>
            </a:pPr>
            <a:r>
              <a:rPr kumimoji="0" sz="2100" b="0" i="0" u="none" strike="noStrike" kern="0" cap="none" spc="0" normalizeH="0" baseline="0" noProof="0" dirty="0">
                <a:ln>
                  <a:noFill/>
                </a:ln>
                <a:solidFill>
                  <a:sysClr val="windowText" lastClr="000000"/>
                </a:solidFill>
                <a:effectLst/>
                <a:uLnTx/>
                <a:uFillTx/>
                <a:latin typeface="Arial"/>
                <a:cs typeface="Arial"/>
              </a:rPr>
              <a:t>Other</a:t>
            </a:r>
            <a:r>
              <a:rPr kumimoji="0" sz="2100" b="0" i="0" u="none" strike="noStrike" kern="0" cap="none" spc="-3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disposal</a:t>
            </a:r>
            <a:r>
              <a:rPr kumimoji="0" sz="2100" b="0" i="0" u="none" strike="noStrike" kern="0" cap="none" spc="-2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types</a:t>
            </a:r>
            <a:r>
              <a:rPr kumimoji="0" sz="2100" b="0" i="0" u="none" strike="noStrike" kern="0" cap="none" spc="-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must</a:t>
            </a:r>
            <a:r>
              <a:rPr kumimoji="0" sz="2100" b="0" i="0" u="none" strike="noStrike" kern="0" cap="none" spc="-1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meet</a:t>
            </a:r>
            <a:r>
              <a:rPr kumimoji="0" sz="2100" b="0" i="0" u="none" strike="noStrike" kern="0" cap="none" spc="-2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the</a:t>
            </a:r>
            <a:r>
              <a:rPr kumimoji="0" sz="2100" b="0" i="0" u="none" strike="noStrike" kern="0" cap="none" spc="-1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BMAP</a:t>
            </a:r>
            <a:r>
              <a:rPr kumimoji="0" sz="2100" b="0" i="0" u="none" strike="noStrike" kern="0" cap="none" spc="-5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effluent</a:t>
            </a:r>
            <a:r>
              <a:rPr kumimoji="0" sz="2100" b="0" i="0" u="none" strike="noStrike" kern="0" cap="none" spc="-3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limitations</a:t>
            </a:r>
            <a:r>
              <a:rPr kumimoji="0" sz="2100" b="0" i="0" u="none" strike="noStrike" kern="0" cap="none" spc="-4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for</a:t>
            </a:r>
            <a:r>
              <a:rPr kumimoji="0" sz="2100" b="0" i="0" u="none" strike="noStrike" kern="0" cap="none" spc="-1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the</a:t>
            </a:r>
            <a:r>
              <a:rPr kumimoji="0" sz="2100" b="0" i="0" u="none" strike="noStrike" kern="0" cap="none" spc="-5" normalizeH="0" baseline="0" noProof="0" dirty="0">
                <a:ln>
                  <a:noFill/>
                </a:ln>
                <a:solidFill>
                  <a:sysClr val="windowText" lastClr="000000"/>
                </a:solidFill>
                <a:effectLst/>
                <a:uLnTx/>
                <a:uFillTx/>
                <a:latin typeface="Arial"/>
                <a:cs typeface="Arial"/>
              </a:rPr>
              <a:t> </a:t>
            </a:r>
            <a:r>
              <a:rPr kumimoji="0" sz="2100" b="0" i="0" u="none" strike="noStrike" kern="0" cap="none" spc="-10" normalizeH="0" baseline="0" noProof="0" dirty="0">
                <a:ln>
                  <a:noFill/>
                </a:ln>
                <a:solidFill>
                  <a:sysClr val="windowText" lastClr="000000"/>
                </a:solidFill>
                <a:effectLst/>
                <a:uLnTx/>
                <a:uFillTx/>
                <a:latin typeface="Arial"/>
                <a:cs typeface="Arial"/>
              </a:rPr>
              <a:t>impaired 	</a:t>
            </a:r>
            <a:r>
              <a:rPr kumimoji="0" sz="2100" b="0" i="0" u="none" strike="noStrike" kern="0" cap="none" spc="0" normalizeH="0" baseline="0" noProof="0" dirty="0">
                <a:ln>
                  <a:noFill/>
                </a:ln>
                <a:solidFill>
                  <a:sysClr val="windowText" lastClr="000000"/>
                </a:solidFill>
                <a:effectLst/>
                <a:uLnTx/>
                <a:uFillTx/>
                <a:latin typeface="Arial"/>
                <a:cs typeface="Arial"/>
              </a:rPr>
              <a:t>nutrient(s)</a:t>
            </a:r>
            <a:r>
              <a:rPr kumimoji="0" sz="2100" b="0" i="0" u="none" strike="noStrike" kern="0" cap="none" spc="-3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at</a:t>
            </a:r>
            <a:r>
              <a:rPr kumimoji="0" sz="2100" b="0" i="0" u="none" strike="noStrike" kern="0" cap="none" spc="-2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the</a:t>
            </a:r>
            <a:r>
              <a:rPr kumimoji="0" sz="2100" b="0" i="0" u="none" strike="noStrike" kern="0" cap="none" spc="-1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time</a:t>
            </a:r>
            <a:r>
              <a:rPr kumimoji="0" sz="2100" b="0" i="0" u="none" strike="noStrike" kern="0" cap="none" spc="-3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of</a:t>
            </a:r>
            <a:r>
              <a:rPr kumimoji="0" sz="2100" b="0" i="0" u="none" strike="noStrike" kern="0" cap="none" spc="-2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permit</a:t>
            </a:r>
            <a:r>
              <a:rPr kumimoji="0" sz="2100" b="0" i="0" u="none" strike="noStrike" kern="0" cap="none" spc="-2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renewal</a:t>
            </a:r>
            <a:r>
              <a:rPr kumimoji="0" sz="2100" b="0" i="0" u="none" strike="noStrike" kern="0" cap="none" spc="-2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or</a:t>
            </a:r>
            <a:r>
              <a:rPr kumimoji="0" sz="2100" b="0" i="0" u="none" strike="noStrike" kern="0" cap="none" spc="-1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no</a:t>
            </a:r>
            <a:r>
              <a:rPr kumimoji="0" sz="2100" b="0" i="0" u="none" strike="noStrike" kern="0" cap="none" spc="-4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later</a:t>
            </a:r>
            <a:r>
              <a:rPr kumimoji="0" sz="2100" b="0" i="0" u="none" strike="noStrike" kern="0" cap="none" spc="-2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than</a:t>
            </a:r>
            <a:r>
              <a:rPr kumimoji="0" sz="2100" b="0" i="0" u="none" strike="noStrike" kern="0" cap="none" spc="-2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five</a:t>
            </a:r>
            <a:r>
              <a:rPr kumimoji="0" sz="2100" b="0" i="0" u="none" strike="noStrike" kern="0" cap="none" spc="-4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years</a:t>
            </a:r>
            <a:r>
              <a:rPr kumimoji="0" sz="2100" b="0" i="0" u="none" strike="noStrike" kern="0" cap="none" spc="-15"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after</a:t>
            </a:r>
            <a:r>
              <a:rPr kumimoji="0" sz="2100" b="0" i="0" u="none" strike="noStrike" kern="0" cap="none" spc="-30" normalizeH="0" baseline="0" noProof="0" dirty="0">
                <a:ln>
                  <a:noFill/>
                </a:ln>
                <a:solidFill>
                  <a:sysClr val="windowText" lastClr="000000"/>
                </a:solidFill>
                <a:effectLst/>
                <a:uLnTx/>
                <a:uFillTx/>
                <a:latin typeface="Arial"/>
                <a:cs typeface="Arial"/>
              </a:rPr>
              <a:t> </a:t>
            </a:r>
            <a:r>
              <a:rPr kumimoji="0" sz="2100" b="0" i="0" u="none" strike="noStrike" kern="0" cap="none" spc="-20" normalizeH="0" baseline="0" noProof="0" dirty="0">
                <a:ln>
                  <a:noFill/>
                </a:ln>
                <a:solidFill>
                  <a:sysClr val="windowText" lastClr="000000"/>
                </a:solidFill>
                <a:effectLst/>
                <a:uLnTx/>
                <a:uFillTx/>
                <a:latin typeface="Arial"/>
                <a:cs typeface="Arial"/>
              </a:rPr>
              <a:t>BMAP 	</a:t>
            </a:r>
            <a:r>
              <a:rPr kumimoji="0" sz="2100" b="0" i="0" u="none" strike="noStrike" kern="0" cap="none" spc="0" normalizeH="0" baseline="0" noProof="0" dirty="0">
                <a:ln>
                  <a:noFill/>
                </a:ln>
                <a:solidFill>
                  <a:sysClr val="windowText" lastClr="000000"/>
                </a:solidFill>
                <a:effectLst/>
                <a:uLnTx/>
                <a:uFillTx/>
                <a:latin typeface="Arial"/>
                <a:cs typeface="Arial"/>
              </a:rPr>
              <a:t>adoption,</a:t>
            </a:r>
            <a:r>
              <a:rPr kumimoji="0" sz="2100" b="0" i="0" u="none" strike="noStrike" kern="0" cap="none" spc="-3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whichever</a:t>
            </a:r>
            <a:r>
              <a:rPr kumimoji="0" sz="2100" b="0" i="0" u="none" strike="noStrike" kern="0" cap="none" spc="-30" normalizeH="0" baseline="0" noProof="0" dirty="0">
                <a:ln>
                  <a:noFill/>
                </a:ln>
                <a:solidFill>
                  <a:sysClr val="windowText" lastClr="000000"/>
                </a:solidFill>
                <a:effectLst/>
                <a:uLnTx/>
                <a:uFillTx/>
                <a:latin typeface="Arial"/>
                <a:cs typeface="Arial"/>
              </a:rPr>
              <a:t> </a:t>
            </a:r>
            <a:r>
              <a:rPr kumimoji="0" sz="2100" b="0" i="0" u="none" strike="noStrike" kern="0" cap="none" spc="0" normalizeH="0" baseline="0" noProof="0" dirty="0">
                <a:ln>
                  <a:noFill/>
                </a:ln>
                <a:solidFill>
                  <a:sysClr val="windowText" lastClr="000000"/>
                </a:solidFill>
                <a:effectLst/>
                <a:uLnTx/>
                <a:uFillTx/>
                <a:latin typeface="Arial"/>
                <a:cs typeface="Arial"/>
              </a:rPr>
              <a:t>is</a:t>
            </a:r>
            <a:r>
              <a:rPr kumimoji="0" sz="2100" b="0" i="0" u="none" strike="noStrike" kern="0" cap="none" spc="-20" normalizeH="0" baseline="0" noProof="0" dirty="0">
                <a:ln>
                  <a:noFill/>
                </a:ln>
                <a:solidFill>
                  <a:sysClr val="windowText" lastClr="000000"/>
                </a:solidFill>
                <a:effectLst/>
                <a:uLnTx/>
                <a:uFillTx/>
                <a:latin typeface="Arial"/>
                <a:cs typeface="Arial"/>
              </a:rPr>
              <a:t> </a:t>
            </a:r>
            <a:r>
              <a:rPr kumimoji="0" sz="2100" b="0" i="0" u="none" strike="noStrike" kern="0" cap="none" spc="-10" normalizeH="0" baseline="0" noProof="0" dirty="0">
                <a:ln>
                  <a:noFill/>
                </a:ln>
                <a:solidFill>
                  <a:sysClr val="windowText" lastClr="000000"/>
                </a:solidFill>
                <a:effectLst/>
                <a:uLnTx/>
                <a:uFillTx/>
                <a:latin typeface="Arial"/>
                <a:cs typeface="Arial"/>
              </a:rPr>
              <a:t>sooner.</a:t>
            </a:r>
            <a:endParaRPr kumimoji="0" sz="21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D4D9-DBA2-3C45-3B51-02F07691C749}"/>
              </a:ext>
            </a:extLst>
          </p:cNvPr>
          <p:cNvSpPr>
            <a:spLocks noGrp="1"/>
          </p:cNvSpPr>
          <p:nvPr>
            <p:ph type="title"/>
          </p:nvPr>
        </p:nvSpPr>
        <p:spPr/>
        <p:txBody>
          <a:bodyPr/>
          <a:lstStyle/>
          <a:p>
            <a:r>
              <a:rPr lang="en-US" dirty="0"/>
              <a:t>Grease Waste Removal and Disposal</a:t>
            </a:r>
          </a:p>
        </p:txBody>
      </p:sp>
      <p:sp>
        <p:nvSpPr>
          <p:cNvPr id="3" name="Content Placeholder 2">
            <a:extLst>
              <a:ext uri="{FF2B5EF4-FFF2-40B4-BE49-F238E27FC236}">
                <a16:creationId xmlns:a16="http://schemas.microsoft.com/office/drawing/2014/main" id="{A065507C-5F07-6ABE-58A5-CEF84BCA3ECA}"/>
              </a:ext>
            </a:extLst>
          </p:cNvPr>
          <p:cNvSpPr>
            <a:spLocks noGrp="1"/>
          </p:cNvSpPr>
          <p:nvPr>
            <p:ph sz="half" idx="1"/>
          </p:nvPr>
        </p:nvSpPr>
        <p:spPr>
          <a:xfrm>
            <a:off x="838199" y="1825625"/>
            <a:ext cx="10515600" cy="4351338"/>
          </a:xfrm>
        </p:spPr>
        <p:txBody>
          <a:bodyPr/>
          <a:lstStyle/>
          <a:p>
            <a:pPr marL="0" indent="0">
              <a:buNone/>
            </a:pPr>
            <a:r>
              <a:rPr lang="en-US" dirty="0"/>
              <a:t>The rule is now in effect</a:t>
            </a:r>
          </a:p>
          <a:p>
            <a:pPr marL="0" indent="0">
              <a:buNone/>
            </a:pPr>
            <a:r>
              <a:rPr lang="en-US" dirty="0"/>
              <a:t>Since permitted wastewater treatment facilities, biosolids treatment facilities and septage management facilities are already approved disposal sites, an additional permit is not required.</a:t>
            </a:r>
          </a:p>
          <a:p>
            <a:pPr marL="0" indent="0">
              <a:buNone/>
            </a:pPr>
            <a:r>
              <a:rPr lang="en-US" dirty="0">
                <a:hlinkClick r:id="rId2"/>
              </a:rPr>
              <a:t>https://FloridaDEP.gov/GreaseWaste</a:t>
            </a:r>
            <a:endParaRPr lang="en-US" dirty="0"/>
          </a:p>
          <a:p>
            <a:pPr marL="0" indent="0">
              <a:buNone/>
            </a:pPr>
            <a:endParaRPr lang="en-US" dirty="0"/>
          </a:p>
        </p:txBody>
      </p:sp>
      <p:pic>
        <p:nvPicPr>
          <p:cNvPr id="6" name="Content Placeholder 5">
            <a:extLst>
              <a:ext uri="{FF2B5EF4-FFF2-40B4-BE49-F238E27FC236}">
                <a16:creationId xmlns:a16="http://schemas.microsoft.com/office/drawing/2014/main" id="{C01636AD-014E-D98B-B3A6-F16236F46D7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613455" y="4354617"/>
            <a:ext cx="6844869" cy="2070547"/>
          </a:xfrm>
          <a:prstGeom prst="rect">
            <a:avLst/>
          </a:prstGeom>
        </p:spPr>
      </p:pic>
    </p:spTree>
    <p:extLst>
      <p:ext uri="{BB962C8B-B14F-4D97-AF65-F5344CB8AC3E}">
        <p14:creationId xmlns:p14="http://schemas.microsoft.com/office/powerpoint/2010/main" val="3366209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6BB6-512A-ADD1-9A1B-A6ECA81C7AF8}"/>
              </a:ext>
            </a:extLst>
          </p:cNvPr>
          <p:cNvSpPr>
            <a:spLocks noGrp="1"/>
          </p:cNvSpPr>
          <p:nvPr>
            <p:ph type="title"/>
          </p:nvPr>
        </p:nvSpPr>
        <p:spPr/>
        <p:txBody>
          <a:bodyPr/>
          <a:lstStyle/>
          <a:p>
            <a:r>
              <a:rPr lang="en-US" dirty="0"/>
              <a:t>Biosolids</a:t>
            </a:r>
          </a:p>
        </p:txBody>
      </p:sp>
      <p:sp>
        <p:nvSpPr>
          <p:cNvPr id="3" name="Content Placeholder 2">
            <a:extLst>
              <a:ext uri="{FF2B5EF4-FFF2-40B4-BE49-F238E27FC236}">
                <a16:creationId xmlns:a16="http://schemas.microsoft.com/office/drawing/2014/main" id="{DB547A65-2997-7B1F-A9DA-80A96F30E6F2}"/>
              </a:ext>
            </a:extLst>
          </p:cNvPr>
          <p:cNvSpPr>
            <a:spLocks noGrp="1"/>
          </p:cNvSpPr>
          <p:nvPr>
            <p:ph sz="half" idx="1"/>
          </p:nvPr>
        </p:nvSpPr>
        <p:spPr>
          <a:xfrm>
            <a:off x="838199" y="1825625"/>
            <a:ext cx="5876925" cy="4351338"/>
          </a:xfrm>
        </p:spPr>
        <p:txBody>
          <a:bodyPr/>
          <a:lstStyle/>
          <a:p>
            <a:pPr marL="0" indent="0">
              <a:buNone/>
            </a:pPr>
            <a:r>
              <a:rPr lang="en-US" dirty="0"/>
              <a:t>There are 5 bills impacting biosolids this year.  FDEP is not sure how they will interpret the bills.</a:t>
            </a:r>
          </a:p>
          <a:p>
            <a:pPr marL="0" indent="0">
              <a:buNone/>
            </a:pPr>
            <a:endParaRPr lang="en-US" dirty="0"/>
          </a:p>
        </p:txBody>
      </p:sp>
      <p:pic>
        <p:nvPicPr>
          <p:cNvPr id="10" name="Content Placeholder 9">
            <a:extLst>
              <a:ext uri="{FF2B5EF4-FFF2-40B4-BE49-F238E27FC236}">
                <a16:creationId xmlns:a16="http://schemas.microsoft.com/office/drawing/2014/main" id="{6D3414B8-3D44-9325-4B05-CC2FFAE5FEF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31050" y="980424"/>
            <a:ext cx="4337050" cy="4843320"/>
          </a:xfrm>
          <a:prstGeom prst="rect">
            <a:avLst/>
          </a:prstGeom>
        </p:spPr>
      </p:pic>
    </p:spTree>
    <p:extLst>
      <p:ext uri="{BB962C8B-B14F-4D97-AF65-F5344CB8AC3E}">
        <p14:creationId xmlns:p14="http://schemas.microsoft.com/office/powerpoint/2010/main" val="3093381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58FBE-2591-F0F5-4914-9559F9391D94}"/>
              </a:ext>
            </a:extLst>
          </p:cNvPr>
          <p:cNvSpPr>
            <a:spLocks noGrp="1"/>
          </p:cNvSpPr>
          <p:nvPr>
            <p:ph type="title"/>
          </p:nvPr>
        </p:nvSpPr>
        <p:spPr/>
        <p:txBody>
          <a:bodyPr/>
          <a:lstStyle/>
          <a:p>
            <a:r>
              <a:rPr lang="en-US" dirty="0"/>
              <a:t>Collection System Rule Revisions</a:t>
            </a:r>
          </a:p>
        </p:txBody>
      </p:sp>
      <p:pic>
        <p:nvPicPr>
          <p:cNvPr id="6" name="Content Placeholder 5">
            <a:extLst>
              <a:ext uri="{FF2B5EF4-FFF2-40B4-BE49-F238E27FC236}">
                <a16:creationId xmlns:a16="http://schemas.microsoft.com/office/drawing/2014/main" id="{34DC8A8D-0558-2CAB-21BB-F12EC45C869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490391"/>
            <a:ext cx="4029075" cy="3021806"/>
          </a:xfrm>
          <a:prstGeom prst="rect">
            <a:avLst/>
          </a:prstGeom>
        </p:spPr>
      </p:pic>
      <p:sp>
        <p:nvSpPr>
          <p:cNvPr id="4" name="Content Placeholder 3">
            <a:extLst>
              <a:ext uri="{FF2B5EF4-FFF2-40B4-BE49-F238E27FC236}">
                <a16:creationId xmlns:a16="http://schemas.microsoft.com/office/drawing/2014/main" id="{E9896D79-7714-4E73-268A-A2C723A94650}"/>
              </a:ext>
            </a:extLst>
          </p:cNvPr>
          <p:cNvSpPr>
            <a:spLocks noGrp="1"/>
          </p:cNvSpPr>
          <p:nvPr>
            <p:ph sz="half" idx="2"/>
          </p:nvPr>
        </p:nvSpPr>
        <p:spPr>
          <a:xfrm>
            <a:off x="5067300" y="1825625"/>
            <a:ext cx="6286500" cy="4667250"/>
          </a:xfrm>
        </p:spPr>
        <p:txBody>
          <a:bodyPr>
            <a:normAutofit fontScale="85000" lnSpcReduction="10000"/>
          </a:bodyPr>
          <a:lstStyle/>
          <a:p>
            <a:pPr marL="0" indent="0">
              <a:buNone/>
            </a:pPr>
            <a:r>
              <a:rPr lang="en-US" dirty="0"/>
              <a:t>Collection System rule revision is expected soon.  </a:t>
            </a:r>
          </a:p>
          <a:p>
            <a:pPr marL="0" indent="0">
              <a:buNone/>
            </a:pPr>
            <a:r>
              <a:rPr lang="en-US" dirty="0"/>
              <a:t>Notice of proposed rule for FAC 62-604 is currently being prepared and include:</a:t>
            </a:r>
          </a:p>
          <a:p>
            <a:r>
              <a:rPr lang="en-US" dirty="0"/>
              <a:t>Clarifying the provisions for minimizing inflow, infiltration and leakages</a:t>
            </a:r>
          </a:p>
          <a:p>
            <a:r>
              <a:rPr lang="en-US" dirty="0"/>
              <a:t>Clarifying the provisions for preventing SSOs</a:t>
            </a:r>
          </a:p>
          <a:p>
            <a:r>
              <a:rPr lang="en-US" dirty="0"/>
              <a:t>Requiring the Power Outage Contingency Plans address upgrading older pump stations to meet the rule’s current emergency pumping capability requirements</a:t>
            </a:r>
          </a:p>
          <a:p>
            <a:r>
              <a:rPr lang="en-US" dirty="0"/>
              <a:t>Clarifying that surface water monitoring is required when SSOs impact surface waters</a:t>
            </a:r>
          </a:p>
        </p:txBody>
      </p:sp>
    </p:spTree>
    <p:extLst>
      <p:ext uri="{BB962C8B-B14F-4D97-AF65-F5344CB8AC3E}">
        <p14:creationId xmlns:p14="http://schemas.microsoft.com/office/powerpoint/2010/main" val="925566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62455" y="134111"/>
            <a:ext cx="8591550" cy="979169"/>
          </a:xfrm>
          <a:prstGeom prst="rect">
            <a:avLst/>
          </a:prstGeom>
        </p:spPr>
      </p:pic>
      <p:sp>
        <p:nvSpPr>
          <p:cNvPr id="3" name="object 3"/>
          <p:cNvSpPr txBox="1"/>
          <p:nvPr/>
        </p:nvSpPr>
        <p:spPr>
          <a:xfrm>
            <a:off x="658164" y="1524380"/>
            <a:ext cx="10704830" cy="4796790"/>
          </a:xfrm>
          <a:prstGeom prst="rect">
            <a:avLst/>
          </a:prstGeom>
        </p:spPr>
        <p:txBody>
          <a:bodyPr vert="horz" wrap="square" lIns="0" tIns="53975" rIns="0" bIns="0" rtlCol="0">
            <a:spAutoFit/>
          </a:bodyPr>
          <a:lstStyle/>
          <a:p>
            <a:pPr marL="240029" marR="118745" lvl="0" indent="-227329" defTabSz="914400" eaLnBrk="1" fontAlgn="auto" latinLnBrk="0" hangingPunct="1">
              <a:lnSpc>
                <a:spcPts val="2590"/>
              </a:lnSpc>
              <a:spcBef>
                <a:spcPts val="425"/>
              </a:spcBef>
              <a:spcAft>
                <a:spcPts val="0"/>
              </a:spcAft>
              <a:buClrTx/>
              <a:buSzTx/>
              <a:buFont typeface="Arial"/>
              <a:buChar char="•"/>
              <a:tabLst>
                <a:tab pos="241300" algn="l"/>
              </a:tabLst>
              <a:defRPr/>
            </a:pPr>
            <a:r>
              <a:rPr kumimoji="0" sz="2400" b="0" i="0" u="none" strike="noStrike" kern="0" cap="none" spc="0" normalizeH="0" baseline="0" noProof="0" dirty="0">
                <a:ln>
                  <a:noFill/>
                </a:ln>
                <a:solidFill>
                  <a:sysClr val="windowText" lastClr="000000"/>
                </a:solidFill>
                <a:effectLst/>
                <a:uLnTx/>
                <a:uFillTx/>
                <a:latin typeface="Arial"/>
                <a:cs typeface="Arial"/>
              </a:rPr>
              <a:t>Chapter</a:t>
            </a:r>
            <a:r>
              <a:rPr kumimoji="0" sz="2400" b="0" i="0" u="none" strike="noStrike" kern="0" cap="none" spc="-55" normalizeH="0" baseline="0" noProof="0" dirty="0">
                <a:ln>
                  <a:noFill/>
                </a:ln>
                <a:solidFill>
                  <a:sysClr val="windowText" lastClr="000000"/>
                </a:solidFill>
                <a:effectLst/>
                <a:uLnTx/>
                <a:uFillTx/>
                <a:latin typeface="Arial"/>
                <a:cs typeface="Arial"/>
              </a:rPr>
              <a:t> </a:t>
            </a:r>
            <a:r>
              <a:rPr kumimoji="0" sz="2400" b="0" i="0" u="none" strike="noStrike" kern="0" cap="none" spc="-25" normalizeH="0" baseline="0" noProof="0" dirty="0">
                <a:ln>
                  <a:noFill/>
                </a:ln>
                <a:solidFill>
                  <a:sysClr val="windowText" lastClr="000000"/>
                </a:solidFill>
                <a:effectLst/>
                <a:uLnTx/>
                <a:uFillTx/>
                <a:latin typeface="Arial"/>
                <a:cs typeface="Arial"/>
              </a:rPr>
              <a:t>62-</a:t>
            </a:r>
            <a:r>
              <a:rPr kumimoji="0" sz="2400" b="0" i="0" u="none" strike="noStrike" kern="0" cap="none" spc="0" normalizeH="0" baseline="0" noProof="0" dirty="0">
                <a:ln>
                  <a:noFill/>
                </a:ln>
                <a:solidFill>
                  <a:sysClr val="windowText" lastClr="000000"/>
                </a:solidFill>
                <a:effectLst/>
                <a:uLnTx/>
                <a:uFillTx/>
                <a:latin typeface="Arial"/>
                <a:cs typeface="Arial"/>
              </a:rPr>
              <a:t>620,</a:t>
            </a:r>
            <a:r>
              <a:rPr kumimoji="0" sz="2400" b="0" i="0" u="none" strike="noStrike" kern="0" cap="none" spc="-70" normalizeH="0" baseline="0" noProof="0" dirty="0">
                <a:ln>
                  <a:noFill/>
                </a:ln>
                <a:solidFill>
                  <a:sysClr val="windowText" lastClr="000000"/>
                </a:solidFill>
                <a:effectLst/>
                <a:uLnTx/>
                <a:uFillTx/>
                <a:latin typeface="Arial"/>
                <a:cs typeface="Arial"/>
              </a:rPr>
              <a:t> </a:t>
            </a:r>
            <a:r>
              <a:rPr kumimoji="0" sz="2400" b="0" i="0" u="none" strike="noStrike" kern="0" cap="none" spc="-25" normalizeH="0" baseline="0" noProof="0" dirty="0">
                <a:ln>
                  <a:noFill/>
                </a:ln>
                <a:solidFill>
                  <a:sysClr val="windowText" lastClr="000000"/>
                </a:solidFill>
                <a:effectLst/>
                <a:uLnTx/>
                <a:uFillTx/>
                <a:latin typeface="Arial"/>
                <a:cs typeface="Arial"/>
              </a:rPr>
              <a:t>F.A.C.,</a:t>
            </a:r>
            <a:r>
              <a:rPr kumimoji="0" sz="2400" b="0" i="0" u="none" strike="noStrike" kern="0" cap="none" spc="-9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was</a:t>
            </a:r>
            <a:r>
              <a:rPr kumimoji="0" sz="2400" b="0" i="0" u="none" strike="noStrike" kern="0" cap="none" spc="-7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amended</a:t>
            </a:r>
            <a:r>
              <a:rPr kumimoji="0" sz="2400" b="0" i="0" u="none" strike="noStrike" kern="0" cap="none" spc="-5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to</a:t>
            </a:r>
            <a:r>
              <a:rPr kumimoji="0" sz="2400" b="0" i="0" u="none" strike="noStrike" kern="0" cap="none" spc="-7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incorporate</a:t>
            </a:r>
            <a:r>
              <a:rPr kumimoji="0" sz="2400" b="0" i="0" u="none" strike="noStrike" kern="0" cap="none" spc="-6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revisions</a:t>
            </a:r>
            <a:r>
              <a:rPr kumimoji="0" sz="2400" b="0" i="0" u="none" strike="noStrike" kern="0" cap="none" spc="-5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to</a:t>
            </a:r>
            <a:r>
              <a:rPr kumimoji="0" sz="2400" b="0" i="0" u="none" strike="noStrike" kern="0" cap="none" spc="-7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40</a:t>
            </a:r>
            <a:r>
              <a:rPr kumimoji="0" sz="2400" b="0" i="0" u="none" strike="noStrike" kern="0" cap="none" spc="-7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Code</a:t>
            </a:r>
            <a:r>
              <a:rPr kumimoji="0" sz="2400" b="0" i="0" u="none" strike="noStrike" kern="0" cap="none" spc="-75" normalizeH="0" baseline="0" noProof="0" dirty="0">
                <a:ln>
                  <a:noFill/>
                </a:ln>
                <a:solidFill>
                  <a:sysClr val="windowText" lastClr="000000"/>
                </a:solidFill>
                <a:effectLst/>
                <a:uLnTx/>
                <a:uFillTx/>
                <a:latin typeface="Arial"/>
                <a:cs typeface="Arial"/>
              </a:rPr>
              <a:t> </a:t>
            </a:r>
            <a:r>
              <a:rPr kumimoji="0" sz="2400" b="0" i="0" u="none" strike="noStrike" kern="0" cap="none" spc="-25" normalizeH="0" baseline="0" noProof="0" dirty="0">
                <a:ln>
                  <a:noFill/>
                </a:ln>
                <a:solidFill>
                  <a:sysClr val="windowText" lastClr="000000"/>
                </a:solidFill>
                <a:effectLst/>
                <a:uLnTx/>
                <a:uFillTx/>
                <a:latin typeface="Arial"/>
                <a:cs typeface="Arial"/>
              </a:rPr>
              <a:t>of 	</a:t>
            </a:r>
            <a:r>
              <a:rPr kumimoji="0" sz="2400" b="0" i="0" u="none" strike="noStrike" kern="0" cap="none" spc="0" normalizeH="0" baseline="0" noProof="0" dirty="0">
                <a:ln>
                  <a:noFill/>
                </a:ln>
                <a:solidFill>
                  <a:sysClr val="windowText" lastClr="000000"/>
                </a:solidFill>
                <a:effectLst/>
                <a:uLnTx/>
                <a:uFillTx/>
                <a:latin typeface="Arial"/>
                <a:cs typeface="Arial"/>
              </a:rPr>
              <a:t>Federal</a:t>
            </a:r>
            <a:r>
              <a:rPr kumimoji="0" sz="2400" b="0" i="0" u="none" strike="noStrike" kern="0" cap="none" spc="-8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Regulation</a:t>
            </a:r>
            <a:r>
              <a:rPr kumimoji="0" sz="2400" b="0" i="0" u="none" strike="noStrike" kern="0" cap="none" spc="-45" normalizeH="0" baseline="0" noProof="0" dirty="0">
                <a:ln>
                  <a:noFill/>
                </a:ln>
                <a:solidFill>
                  <a:sysClr val="windowText" lastClr="000000"/>
                </a:solidFill>
                <a:effectLst/>
                <a:uLnTx/>
                <a:uFillTx/>
                <a:latin typeface="Arial"/>
                <a:cs typeface="Arial"/>
              </a:rPr>
              <a:t> </a:t>
            </a:r>
            <a:r>
              <a:rPr kumimoji="0" sz="2400" b="0" i="0" u="none" strike="noStrike" kern="0" cap="none" spc="-20" normalizeH="0" baseline="0" noProof="0" dirty="0">
                <a:ln>
                  <a:noFill/>
                </a:ln>
                <a:solidFill>
                  <a:sysClr val="windowText" lastClr="000000"/>
                </a:solidFill>
                <a:effectLst/>
                <a:uLnTx/>
                <a:uFillTx/>
                <a:latin typeface="Arial"/>
                <a:cs typeface="Arial"/>
              </a:rPr>
              <a:t>(C.F.R.),</a:t>
            </a:r>
            <a:r>
              <a:rPr kumimoji="0" sz="2400" b="0" i="0" u="none" strike="noStrike" kern="0" cap="none" spc="-10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Part</a:t>
            </a:r>
            <a:r>
              <a:rPr kumimoji="0" sz="2400" b="0" i="0" u="none" strike="noStrike" kern="0" cap="none" spc="-9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136,</a:t>
            </a:r>
            <a:r>
              <a:rPr kumimoji="0" sz="2400" b="0" i="0" u="none" strike="noStrike" kern="0" cap="none" spc="-8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which</a:t>
            </a:r>
            <a:r>
              <a:rPr kumimoji="0" sz="2400" b="0" i="0" u="none" strike="noStrike" kern="0" cap="none" spc="-5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establishes</a:t>
            </a:r>
            <a:r>
              <a:rPr kumimoji="0" sz="2400" b="0" i="0" u="none" strike="noStrike" kern="0" cap="none" spc="-6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guidelines</a:t>
            </a:r>
            <a:r>
              <a:rPr kumimoji="0" sz="2400" b="0" i="0" u="none" strike="noStrike" kern="0" cap="none" spc="-30" normalizeH="0" baseline="0" noProof="0" dirty="0">
                <a:ln>
                  <a:noFill/>
                </a:ln>
                <a:solidFill>
                  <a:sysClr val="windowText" lastClr="000000"/>
                </a:solidFill>
                <a:effectLst/>
                <a:uLnTx/>
                <a:uFillTx/>
                <a:latin typeface="Arial"/>
                <a:cs typeface="Arial"/>
              </a:rPr>
              <a:t> </a:t>
            </a:r>
            <a:r>
              <a:rPr kumimoji="0" sz="2400" b="0" i="0" u="none" strike="noStrike" kern="0" cap="none" spc="-25" normalizeH="0" baseline="0" noProof="0" dirty="0">
                <a:ln>
                  <a:noFill/>
                </a:ln>
                <a:solidFill>
                  <a:sysClr val="windowText" lastClr="000000"/>
                </a:solidFill>
                <a:effectLst/>
                <a:uLnTx/>
                <a:uFillTx/>
                <a:latin typeface="Arial"/>
                <a:cs typeface="Arial"/>
              </a:rPr>
              <a:t>for 	</a:t>
            </a:r>
            <a:r>
              <a:rPr kumimoji="0" sz="2400" b="0" i="0" u="none" strike="noStrike" kern="0" cap="none" spc="0" normalizeH="0" baseline="0" noProof="0" dirty="0">
                <a:ln>
                  <a:noFill/>
                </a:ln>
                <a:solidFill>
                  <a:sysClr val="windowText" lastClr="000000"/>
                </a:solidFill>
                <a:effectLst/>
                <a:uLnTx/>
                <a:uFillTx/>
                <a:latin typeface="Arial"/>
                <a:cs typeface="Arial"/>
              </a:rPr>
              <a:t>monitoring</a:t>
            </a:r>
            <a:r>
              <a:rPr kumimoji="0" sz="2400" b="0" i="0" u="none" strike="noStrike" kern="0" cap="none" spc="-5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and</a:t>
            </a:r>
            <a:r>
              <a:rPr kumimoji="0" sz="2400" b="0" i="0" u="none" strike="noStrike" kern="0" cap="none" spc="-6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testing</a:t>
            </a:r>
            <a:r>
              <a:rPr kumimoji="0" sz="2400" b="0" i="0" u="none" strike="noStrike" kern="0" cap="none" spc="-6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methods</a:t>
            </a:r>
            <a:r>
              <a:rPr kumimoji="0" sz="2400" b="0" i="0" u="none" strike="noStrike" kern="0" cap="none" spc="-6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for</a:t>
            </a:r>
            <a:r>
              <a:rPr kumimoji="0" sz="2400" b="0" i="0" u="none" strike="noStrike" kern="0" cap="none" spc="-7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wastewater</a:t>
            </a:r>
            <a:r>
              <a:rPr kumimoji="0" sz="2400" b="0" i="0" u="none" strike="noStrike" kern="0" cap="none" spc="-50" normalizeH="0" baseline="0" noProof="0" dirty="0">
                <a:ln>
                  <a:noFill/>
                </a:ln>
                <a:solidFill>
                  <a:sysClr val="windowText" lastClr="000000"/>
                </a:solidFill>
                <a:effectLst/>
                <a:uLnTx/>
                <a:uFillTx/>
                <a:latin typeface="Arial"/>
                <a:cs typeface="Arial"/>
              </a:rPr>
              <a:t> </a:t>
            </a:r>
            <a:r>
              <a:rPr kumimoji="0" sz="2400" b="0" i="0" u="none" strike="noStrike" kern="0" cap="none" spc="-10" normalizeH="0" baseline="0" noProof="0" dirty="0">
                <a:ln>
                  <a:noFill/>
                </a:ln>
                <a:solidFill>
                  <a:sysClr val="windowText" lastClr="000000"/>
                </a:solidFill>
                <a:effectLst/>
                <a:uLnTx/>
                <a:uFillTx/>
                <a:latin typeface="Arial"/>
                <a:cs typeface="Arial"/>
              </a:rPr>
              <a:t>permits.</a:t>
            </a:r>
            <a:endParaRPr kumimoji="0" sz="2400" b="0" i="0" u="none" strike="noStrike" kern="0" cap="none" spc="0" normalizeH="0" baseline="0" noProof="0">
              <a:ln>
                <a:noFill/>
              </a:ln>
              <a:solidFill>
                <a:sysClr val="windowText" lastClr="000000"/>
              </a:solidFill>
              <a:effectLst/>
              <a:uLnTx/>
              <a:uFillTx/>
              <a:latin typeface="Arial"/>
              <a:cs typeface="Arial"/>
            </a:endParaRPr>
          </a:p>
          <a:p>
            <a:pPr marL="698500" marR="0" lvl="1" indent="-228600" defTabSz="914400" eaLnBrk="1" fontAlgn="auto" latinLnBrk="0" hangingPunct="1">
              <a:lnSpc>
                <a:spcPct val="100000"/>
              </a:lnSpc>
              <a:spcBef>
                <a:spcPts val="1705"/>
              </a:spcBef>
              <a:spcAft>
                <a:spcPts val="0"/>
              </a:spcAft>
              <a:buClrTx/>
              <a:buSzTx/>
              <a:buFont typeface="Courier New"/>
              <a:buChar char="o"/>
              <a:tabLst>
                <a:tab pos="698500" algn="l"/>
              </a:tabLst>
              <a:defRPr/>
            </a:pPr>
            <a:r>
              <a:rPr kumimoji="0" sz="2200" b="0" i="0" u="none" strike="noStrike" kern="0" cap="none" spc="0" normalizeH="0" baseline="0" noProof="0" dirty="0">
                <a:ln>
                  <a:noFill/>
                </a:ln>
                <a:solidFill>
                  <a:sysClr val="windowText" lastClr="000000"/>
                </a:solidFill>
                <a:effectLst/>
                <a:uLnTx/>
                <a:uFillTx/>
                <a:latin typeface="Arial"/>
                <a:cs typeface="Arial"/>
              </a:rPr>
              <a:t>Located</a:t>
            </a:r>
            <a:r>
              <a:rPr kumimoji="0" sz="2200" b="0" i="0" u="none" strike="noStrike" kern="0" cap="none" spc="19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at:</a:t>
            </a:r>
            <a:r>
              <a:rPr kumimoji="0" sz="2200" b="0" i="0" u="none" strike="noStrike" kern="0" cap="none" spc="195" normalizeH="0" baseline="0" noProof="0" dirty="0">
                <a:ln>
                  <a:noFill/>
                </a:ln>
                <a:solidFill>
                  <a:sysClr val="windowText" lastClr="000000"/>
                </a:solidFill>
                <a:effectLst/>
                <a:uLnTx/>
                <a:uFillTx/>
                <a:latin typeface="Arial"/>
                <a:cs typeface="Arial"/>
              </a:rPr>
              <a:t> </a:t>
            </a:r>
            <a:r>
              <a:rPr kumimoji="0" sz="2200" b="0" i="0" u="sng" strike="noStrike" kern="0" cap="none" spc="-25" normalizeH="0" baseline="0" noProof="0" dirty="0">
                <a:ln>
                  <a:noFill/>
                </a:ln>
                <a:solidFill>
                  <a:srgbClr val="0462C1"/>
                </a:solidFill>
                <a:effectLst/>
                <a:uLnTx/>
                <a:uFill>
                  <a:solidFill>
                    <a:srgbClr val="0462C1"/>
                  </a:solidFill>
                </a:uFill>
                <a:latin typeface="Arial"/>
                <a:cs typeface="Arial"/>
                <a:hlinkClick r:id="rId3"/>
              </a:rPr>
              <a:t>https://www.ecfr.gov/current/title-</a:t>
            </a:r>
            <a:r>
              <a:rPr kumimoji="0" sz="2200" b="0" i="0" u="sng" strike="noStrike" kern="0" cap="none" spc="-20" normalizeH="0" baseline="0" noProof="0" dirty="0">
                <a:ln>
                  <a:noFill/>
                </a:ln>
                <a:solidFill>
                  <a:srgbClr val="0462C1"/>
                </a:solidFill>
                <a:effectLst/>
                <a:uLnTx/>
                <a:uFill>
                  <a:solidFill>
                    <a:srgbClr val="0462C1"/>
                  </a:solidFill>
                </a:uFill>
                <a:latin typeface="Arial"/>
                <a:cs typeface="Arial"/>
                <a:hlinkClick r:id="rId3"/>
              </a:rPr>
              <a:t>40/chapter-I/subchapter-</a:t>
            </a:r>
            <a:r>
              <a:rPr kumimoji="0" sz="2200" b="0" i="0" u="sng" strike="noStrike" kern="0" cap="none" spc="-10" normalizeH="0" baseline="0" noProof="0" dirty="0">
                <a:ln>
                  <a:noFill/>
                </a:ln>
                <a:solidFill>
                  <a:srgbClr val="0462C1"/>
                </a:solidFill>
                <a:effectLst/>
                <a:uLnTx/>
                <a:uFill>
                  <a:solidFill>
                    <a:srgbClr val="0462C1"/>
                  </a:solidFill>
                </a:uFill>
                <a:latin typeface="Arial"/>
                <a:cs typeface="Arial"/>
                <a:hlinkClick r:id="rId3"/>
              </a:rPr>
              <a:t>D/part-</a:t>
            </a:r>
            <a:r>
              <a:rPr kumimoji="0" sz="2200" b="0" i="0" u="sng" strike="noStrike" kern="0" cap="none" spc="-20" normalizeH="0" baseline="0" noProof="0" dirty="0">
                <a:ln>
                  <a:noFill/>
                </a:ln>
                <a:solidFill>
                  <a:srgbClr val="0462C1"/>
                </a:solidFill>
                <a:effectLst/>
                <a:uLnTx/>
                <a:uFill>
                  <a:solidFill>
                    <a:srgbClr val="0462C1"/>
                  </a:solidFill>
                </a:uFill>
                <a:latin typeface="Arial"/>
                <a:cs typeface="Arial"/>
                <a:hlinkClick r:id="rId3"/>
              </a:rPr>
              <a:t>136</a:t>
            </a:r>
            <a:r>
              <a:rPr kumimoji="0" sz="2200" b="0" i="0" u="none" strike="noStrike" kern="0" cap="none" spc="-20" normalizeH="0" baseline="0" noProof="0" dirty="0">
                <a:ln>
                  <a:noFill/>
                </a:ln>
                <a:solidFill>
                  <a:sysClr val="windowText" lastClr="000000"/>
                </a:solidFill>
                <a:effectLst/>
                <a:uLnTx/>
                <a:uFillTx/>
                <a:latin typeface="Arial"/>
                <a:cs typeface="Arial"/>
              </a:rPr>
              <a:t>.</a:t>
            </a:r>
            <a:endParaRPr kumimoji="0" sz="2200" b="0" i="0" u="none" strike="noStrike" kern="0" cap="none" spc="0" normalizeH="0" baseline="0" noProof="0">
              <a:ln>
                <a:noFill/>
              </a:ln>
              <a:solidFill>
                <a:sysClr val="windowText" lastClr="000000"/>
              </a:solidFill>
              <a:effectLst/>
              <a:uLnTx/>
              <a:uFillTx/>
              <a:latin typeface="Arial"/>
              <a:cs typeface="Arial"/>
            </a:endParaRPr>
          </a:p>
          <a:p>
            <a:pPr marL="240029" marR="0" lvl="0" indent="-227329" defTabSz="914400" eaLnBrk="1" fontAlgn="auto" latinLnBrk="0" hangingPunct="1">
              <a:lnSpc>
                <a:spcPct val="100000"/>
              </a:lnSpc>
              <a:spcBef>
                <a:spcPts val="1710"/>
              </a:spcBef>
              <a:spcAft>
                <a:spcPts val="0"/>
              </a:spcAft>
              <a:buClrTx/>
              <a:buSzTx/>
              <a:buFontTx/>
              <a:buChar char="•"/>
              <a:tabLst>
                <a:tab pos="240029" algn="l"/>
              </a:tabLst>
              <a:defRPr/>
            </a:pPr>
            <a:r>
              <a:rPr kumimoji="0" sz="2400" b="0" i="0" u="none" strike="noStrike" kern="0" cap="none" spc="0" normalizeH="0" baseline="0" noProof="0" dirty="0">
                <a:ln>
                  <a:noFill/>
                </a:ln>
                <a:solidFill>
                  <a:sysClr val="windowText" lastClr="000000"/>
                </a:solidFill>
                <a:effectLst/>
                <a:uLnTx/>
                <a:uFillTx/>
                <a:latin typeface="Arial"/>
                <a:cs typeface="Arial"/>
              </a:rPr>
              <a:t>Updates</a:t>
            </a:r>
            <a:r>
              <a:rPr kumimoji="0" sz="2400" b="0" i="0" u="none" strike="noStrike" kern="0" cap="none" spc="-2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to</a:t>
            </a:r>
            <a:r>
              <a:rPr kumimoji="0" sz="2400" b="0" i="0" u="none" strike="noStrike" kern="0" cap="none" spc="-4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40</a:t>
            </a:r>
            <a:r>
              <a:rPr kumimoji="0" sz="2400" b="0" i="0" u="none" strike="noStrike" kern="0" cap="none" spc="-45" normalizeH="0" baseline="0" noProof="0" dirty="0">
                <a:ln>
                  <a:noFill/>
                </a:ln>
                <a:solidFill>
                  <a:sysClr val="windowText" lastClr="000000"/>
                </a:solidFill>
                <a:effectLst/>
                <a:uLnTx/>
                <a:uFillTx/>
                <a:latin typeface="Arial"/>
                <a:cs typeface="Arial"/>
              </a:rPr>
              <a:t> </a:t>
            </a:r>
            <a:r>
              <a:rPr kumimoji="0" sz="2400" b="0" i="0" u="none" strike="noStrike" kern="0" cap="none" spc="-25" normalizeH="0" baseline="0" noProof="0" dirty="0">
                <a:ln>
                  <a:noFill/>
                </a:ln>
                <a:solidFill>
                  <a:sysClr val="windowText" lastClr="000000"/>
                </a:solidFill>
                <a:effectLst/>
                <a:uLnTx/>
                <a:uFillTx/>
                <a:latin typeface="Arial"/>
                <a:cs typeface="Arial"/>
              </a:rPr>
              <a:t>C.F.R.,</a:t>
            </a:r>
            <a:r>
              <a:rPr kumimoji="0" sz="2400" b="0" i="0" u="none" strike="noStrike" kern="0" cap="none" spc="-6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Part</a:t>
            </a:r>
            <a:r>
              <a:rPr kumimoji="0" sz="2400" b="0" i="0" u="none" strike="noStrike" kern="0" cap="none" spc="-3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136</a:t>
            </a:r>
            <a:r>
              <a:rPr kumimoji="0" sz="2400" b="0" i="0" u="none" strike="noStrike" kern="0" cap="none" spc="-35" normalizeH="0" baseline="0" noProof="0" dirty="0">
                <a:ln>
                  <a:noFill/>
                </a:ln>
                <a:solidFill>
                  <a:sysClr val="windowText" lastClr="000000"/>
                </a:solidFill>
                <a:effectLst/>
                <a:uLnTx/>
                <a:uFillTx/>
                <a:latin typeface="Arial"/>
                <a:cs typeface="Arial"/>
              </a:rPr>
              <a:t> </a:t>
            </a:r>
            <a:r>
              <a:rPr kumimoji="0" sz="2400" b="0" i="0" u="none" strike="noStrike" kern="0" cap="none" spc="-10" normalizeH="0" baseline="0" noProof="0" dirty="0">
                <a:ln>
                  <a:noFill/>
                </a:ln>
                <a:solidFill>
                  <a:sysClr val="windowText" lastClr="000000"/>
                </a:solidFill>
                <a:effectLst/>
                <a:uLnTx/>
                <a:uFillTx/>
                <a:latin typeface="Arial"/>
                <a:cs typeface="Arial"/>
              </a:rPr>
              <a:t>include:</a:t>
            </a:r>
            <a:endParaRPr kumimoji="0" sz="2400" b="0" i="0" u="none" strike="noStrike" kern="0" cap="none" spc="0" normalizeH="0" baseline="0" noProof="0">
              <a:ln>
                <a:noFill/>
              </a:ln>
              <a:solidFill>
                <a:sysClr val="windowText" lastClr="000000"/>
              </a:solidFill>
              <a:effectLst/>
              <a:uLnTx/>
              <a:uFillTx/>
              <a:latin typeface="Arial"/>
              <a:cs typeface="Arial"/>
            </a:endParaRPr>
          </a:p>
          <a:p>
            <a:pPr marL="698500" marR="0" lvl="1" indent="-228600" defTabSz="914400" eaLnBrk="1" fontAlgn="auto" latinLnBrk="0" hangingPunct="1">
              <a:lnSpc>
                <a:spcPct val="100000"/>
              </a:lnSpc>
              <a:spcBef>
                <a:spcPts val="1735"/>
              </a:spcBef>
              <a:spcAft>
                <a:spcPts val="0"/>
              </a:spcAft>
              <a:buClrTx/>
              <a:buSzTx/>
              <a:buFont typeface="Courier New"/>
              <a:buChar char="o"/>
              <a:tabLst>
                <a:tab pos="698500" algn="l"/>
              </a:tabLst>
              <a:defRPr/>
            </a:pPr>
            <a:r>
              <a:rPr kumimoji="0" sz="2200" b="0" i="0" u="none" strike="noStrike" kern="0" cap="none" spc="0" normalizeH="0" baseline="0" noProof="0" dirty="0">
                <a:ln>
                  <a:noFill/>
                </a:ln>
                <a:solidFill>
                  <a:sysClr val="windowText" lastClr="000000"/>
                </a:solidFill>
                <a:effectLst/>
                <a:uLnTx/>
                <a:uFillTx/>
                <a:latin typeface="Arial"/>
                <a:cs typeface="Arial"/>
              </a:rPr>
              <a:t>Clarifications</a:t>
            </a:r>
            <a:r>
              <a:rPr kumimoji="0" sz="2200" b="0" i="0" u="none" strike="noStrike" kern="0" cap="none" spc="-9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to</a:t>
            </a:r>
            <a:r>
              <a:rPr kumimoji="0" sz="2200" b="0" i="0" u="none" strike="noStrike" kern="0" cap="none" spc="-9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existing</a:t>
            </a:r>
            <a:r>
              <a:rPr kumimoji="0" sz="2200" b="0" i="0" u="none" strike="noStrike" kern="0" cap="none" spc="-80" normalizeH="0" baseline="0" noProof="0" dirty="0">
                <a:ln>
                  <a:noFill/>
                </a:ln>
                <a:solidFill>
                  <a:sysClr val="windowText" lastClr="000000"/>
                </a:solidFill>
                <a:effectLst/>
                <a:uLnTx/>
                <a:uFillTx/>
                <a:latin typeface="Arial"/>
                <a:cs typeface="Arial"/>
              </a:rPr>
              <a:t> </a:t>
            </a:r>
            <a:r>
              <a:rPr kumimoji="0" sz="2200" b="0" i="0" u="none" strike="noStrike" kern="0" cap="none" spc="-10" normalizeH="0" baseline="0" noProof="0" dirty="0">
                <a:ln>
                  <a:noFill/>
                </a:ln>
                <a:solidFill>
                  <a:sysClr val="windowText" lastClr="000000"/>
                </a:solidFill>
                <a:effectLst/>
                <a:uLnTx/>
                <a:uFillTx/>
                <a:latin typeface="Arial"/>
                <a:cs typeface="Arial"/>
              </a:rPr>
              <a:t>methods.</a:t>
            </a:r>
            <a:endParaRPr kumimoji="0" sz="2200" b="0" i="0" u="none" strike="noStrike" kern="0" cap="none" spc="0" normalizeH="0" baseline="0" noProof="0">
              <a:ln>
                <a:noFill/>
              </a:ln>
              <a:solidFill>
                <a:sysClr val="windowText" lastClr="000000"/>
              </a:solidFill>
              <a:effectLst/>
              <a:uLnTx/>
              <a:uFillTx/>
              <a:latin typeface="Arial"/>
              <a:cs typeface="Arial"/>
            </a:endParaRPr>
          </a:p>
          <a:p>
            <a:pPr marL="698500" marR="0" lvl="1" indent="-228600" defTabSz="914400" eaLnBrk="1" fontAlgn="auto" latinLnBrk="0" hangingPunct="1">
              <a:lnSpc>
                <a:spcPct val="100000"/>
              </a:lnSpc>
              <a:spcBef>
                <a:spcPts val="1745"/>
              </a:spcBef>
              <a:spcAft>
                <a:spcPts val="0"/>
              </a:spcAft>
              <a:buClrTx/>
              <a:buSzTx/>
              <a:buFont typeface="Courier New"/>
              <a:buChar char="o"/>
              <a:tabLst>
                <a:tab pos="698500" algn="l"/>
              </a:tabLst>
              <a:defRPr/>
            </a:pPr>
            <a:r>
              <a:rPr kumimoji="0" sz="2200" b="0" i="0" u="none" strike="noStrike" kern="0" cap="none" spc="0" normalizeH="0" baseline="0" noProof="0" dirty="0">
                <a:ln>
                  <a:noFill/>
                </a:ln>
                <a:solidFill>
                  <a:sysClr val="windowText" lastClr="000000"/>
                </a:solidFill>
                <a:effectLst/>
                <a:uLnTx/>
                <a:uFillTx/>
                <a:latin typeface="Arial"/>
                <a:cs typeface="Arial"/>
              </a:rPr>
              <a:t>Clarifications</a:t>
            </a:r>
            <a:r>
              <a:rPr kumimoji="0" sz="2200" b="0" i="0" u="none" strike="noStrike" kern="0" cap="none" spc="-10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to</a:t>
            </a:r>
            <a:r>
              <a:rPr kumimoji="0" sz="2200" b="0" i="0" u="none" strike="noStrike" kern="0" cap="none" spc="-10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sampling</a:t>
            </a:r>
            <a:r>
              <a:rPr kumimoji="0" sz="2200" b="0" i="0" u="none" strike="noStrike" kern="0" cap="none" spc="-8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and</a:t>
            </a:r>
            <a:r>
              <a:rPr kumimoji="0" sz="2200" b="0" i="0" u="none" strike="noStrike" kern="0" cap="none" spc="-9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preservation</a:t>
            </a:r>
            <a:r>
              <a:rPr kumimoji="0" sz="2200" b="0" i="0" u="none" strike="noStrike" kern="0" cap="none" spc="-9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procedures</a:t>
            </a:r>
            <a:r>
              <a:rPr kumimoji="0" sz="2200" b="0" i="0" u="none" strike="noStrike" kern="0" cap="none" spc="-85" normalizeH="0" baseline="0" noProof="0" dirty="0">
                <a:ln>
                  <a:noFill/>
                </a:ln>
                <a:solidFill>
                  <a:sysClr val="windowText" lastClr="000000"/>
                </a:solidFill>
                <a:effectLst/>
                <a:uLnTx/>
                <a:uFillTx/>
                <a:latin typeface="Arial"/>
                <a:cs typeface="Arial"/>
              </a:rPr>
              <a:t> </a:t>
            </a:r>
            <a:r>
              <a:rPr kumimoji="0" sz="2200" b="0" i="0" u="none" strike="noStrike" kern="0" cap="none" spc="-10" normalizeH="0" baseline="0" noProof="0" dirty="0">
                <a:ln>
                  <a:noFill/>
                </a:ln>
                <a:solidFill>
                  <a:sysClr val="windowText" lastClr="000000"/>
                </a:solidFill>
                <a:effectLst/>
                <a:uLnTx/>
                <a:uFillTx/>
                <a:latin typeface="Arial"/>
                <a:cs typeface="Arial"/>
              </a:rPr>
              <a:t>methods.</a:t>
            </a:r>
            <a:endParaRPr kumimoji="0" sz="2200" b="0" i="0" u="none" strike="noStrike" kern="0" cap="none" spc="0" normalizeH="0" baseline="0" noProof="0">
              <a:ln>
                <a:noFill/>
              </a:ln>
              <a:solidFill>
                <a:sysClr val="windowText" lastClr="000000"/>
              </a:solidFill>
              <a:effectLst/>
              <a:uLnTx/>
              <a:uFillTx/>
              <a:latin typeface="Arial"/>
              <a:cs typeface="Arial"/>
            </a:endParaRPr>
          </a:p>
          <a:p>
            <a:pPr marL="240029" marR="5080" lvl="0" indent="-227329" defTabSz="914400" eaLnBrk="1" fontAlgn="auto" latinLnBrk="0" hangingPunct="1">
              <a:lnSpc>
                <a:spcPts val="2590"/>
              </a:lnSpc>
              <a:spcBef>
                <a:spcPts val="2035"/>
              </a:spcBef>
              <a:spcAft>
                <a:spcPts val="0"/>
              </a:spcAft>
              <a:buClrTx/>
              <a:buSzTx/>
              <a:buFontTx/>
              <a:buChar char="•"/>
              <a:tabLst>
                <a:tab pos="241300" algn="l"/>
              </a:tabLst>
              <a:defRPr/>
            </a:pPr>
            <a:r>
              <a:rPr kumimoji="0" sz="2400" b="0" i="0" u="none" strike="noStrike" kern="0" cap="none" spc="0" normalizeH="0" baseline="0" noProof="0" dirty="0">
                <a:ln>
                  <a:noFill/>
                </a:ln>
                <a:solidFill>
                  <a:sysClr val="windowText" lastClr="000000"/>
                </a:solidFill>
                <a:effectLst/>
                <a:uLnTx/>
                <a:uFillTx/>
                <a:latin typeface="Arial"/>
                <a:cs typeface="Arial"/>
              </a:rPr>
              <a:t>Requirements</a:t>
            </a:r>
            <a:r>
              <a:rPr kumimoji="0" sz="2400" b="0" i="0" u="none" strike="noStrike" kern="0" cap="none" spc="-3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of</a:t>
            </a:r>
            <a:r>
              <a:rPr kumimoji="0" sz="2400" b="0" i="0" u="none" strike="noStrike" kern="0" cap="none" spc="-5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the</a:t>
            </a:r>
            <a:r>
              <a:rPr kumimoji="0" sz="2400" b="0" i="0" u="none" strike="noStrike" kern="0" cap="none" spc="-5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MUR</a:t>
            </a:r>
            <a:r>
              <a:rPr kumimoji="0" sz="2400" b="0" i="0" u="none" strike="noStrike" kern="0" cap="none" spc="-4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are</a:t>
            </a:r>
            <a:r>
              <a:rPr kumimoji="0" sz="2400" b="0" i="0" u="none" strike="noStrike" kern="0" cap="none" spc="-5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presently</a:t>
            </a:r>
            <a:r>
              <a:rPr kumimoji="0" sz="2400" b="0" i="0" u="none" strike="noStrike" kern="0" cap="none" spc="-6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effective</a:t>
            </a:r>
            <a:r>
              <a:rPr kumimoji="0" sz="2400" b="0" i="0" u="none" strike="noStrike" kern="0" cap="none" spc="-5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and</a:t>
            </a:r>
            <a:r>
              <a:rPr kumimoji="0" sz="2400" b="0" i="0" u="none" strike="noStrike" kern="0" cap="none" spc="-5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must</a:t>
            </a:r>
            <a:r>
              <a:rPr kumimoji="0" sz="2400" b="0" i="0" u="none" strike="noStrike" kern="0" cap="none" spc="-5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be</a:t>
            </a:r>
            <a:r>
              <a:rPr kumimoji="0" sz="2400" b="0" i="0" u="none" strike="noStrike" kern="0" cap="none" spc="-6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utilized</a:t>
            </a:r>
            <a:r>
              <a:rPr kumimoji="0" sz="2400" b="0" i="0" u="none" strike="noStrike" kern="0" cap="none" spc="-3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by</a:t>
            </a:r>
            <a:r>
              <a:rPr kumimoji="0" sz="2400" b="0" i="0" u="none" strike="noStrike" kern="0" cap="none" spc="-55" normalizeH="0" baseline="0" noProof="0" dirty="0">
                <a:ln>
                  <a:noFill/>
                </a:ln>
                <a:solidFill>
                  <a:sysClr val="windowText" lastClr="000000"/>
                </a:solidFill>
                <a:effectLst/>
                <a:uLnTx/>
                <a:uFillTx/>
                <a:latin typeface="Arial"/>
                <a:cs typeface="Arial"/>
              </a:rPr>
              <a:t> </a:t>
            </a:r>
            <a:r>
              <a:rPr kumimoji="0" sz="2400" b="0" i="0" u="none" strike="noStrike" kern="0" cap="none" spc="-20" normalizeH="0" baseline="0" noProof="0" dirty="0">
                <a:ln>
                  <a:noFill/>
                </a:ln>
                <a:solidFill>
                  <a:sysClr val="windowText" lastClr="000000"/>
                </a:solidFill>
                <a:effectLst/>
                <a:uLnTx/>
                <a:uFillTx/>
                <a:latin typeface="Arial"/>
                <a:cs typeface="Arial"/>
              </a:rPr>
              <a:t>labs 	</a:t>
            </a:r>
            <a:r>
              <a:rPr kumimoji="0" sz="2400" b="0" i="0" u="none" strike="noStrike" kern="0" cap="none" spc="0" normalizeH="0" baseline="0" noProof="0" dirty="0">
                <a:ln>
                  <a:noFill/>
                </a:ln>
                <a:solidFill>
                  <a:sysClr val="windowText" lastClr="000000"/>
                </a:solidFill>
                <a:effectLst/>
                <a:uLnTx/>
                <a:uFillTx/>
                <a:latin typeface="Arial"/>
                <a:cs typeface="Arial"/>
              </a:rPr>
              <a:t>and/or</a:t>
            </a:r>
            <a:r>
              <a:rPr kumimoji="0" sz="2400" b="0" i="0" u="none" strike="noStrike" kern="0" cap="none" spc="-55" normalizeH="0" baseline="0" noProof="0" dirty="0">
                <a:ln>
                  <a:noFill/>
                </a:ln>
                <a:solidFill>
                  <a:sysClr val="windowText" lastClr="000000"/>
                </a:solidFill>
                <a:effectLst/>
                <a:uLnTx/>
                <a:uFillTx/>
                <a:latin typeface="Arial"/>
                <a:cs typeface="Arial"/>
              </a:rPr>
              <a:t> </a:t>
            </a:r>
            <a:r>
              <a:rPr kumimoji="0" sz="2400" b="0" i="0" u="none" strike="noStrike" kern="0" cap="none" spc="-10" normalizeH="0" baseline="0" noProof="0" dirty="0">
                <a:ln>
                  <a:noFill/>
                </a:ln>
                <a:solidFill>
                  <a:sysClr val="windowText" lastClr="000000"/>
                </a:solidFill>
                <a:effectLst/>
                <a:uLnTx/>
                <a:uFillTx/>
                <a:latin typeface="Arial"/>
                <a:cs typeface="Arial"/>
              </a:rPr>
              <a:t>samplers.</a:t>
            </a:r>
            <a:endParaRPr kumimoji="0" sz="2400" b="0" i="0" u="none" strike="noStrike" kern="0" cap="none" spc="0" normalizeH="0" baseline="0" noProof="0">
              <a:ln>
                <a:noFill/>
              </a:ln>
              <a:solidFill>
                <a:sysClr val="windowText" lastClr="000000"/>
              </a:solidFill>
              <a:effectLst/>
              <a:uLnTx/>
              <a:uFillTx/>
              <a:latin typeface="Arial"/>
              <a:cs typeface="Arial"/>
            </a:endParaRPr>
          </a:p>
          <a:p>
            <a:pPr marL="240029" marR="0" lvl="0" indent="-227329" defTabSz="914400" eaLnBrk="1" fontAlgn="auto" latinLnBrk="0" hangingPunct="1">
              <a:lnSpc>
                <a:spcPct val="100000"/>
              </a:lnSpc>
              <a:spcBef>
                <a:spcPts val="1680"/>
              </a:spcBef>
              <a:spcAft>
                <a:spcPts val="0"/>
              </a:spcAft>
              <a:buClrTx/>
              <a:buSzTx/>
              <a:buFontTx/>
              <a:buChar char="•"/>
              <a:tabLst>
                <a:tab pos="240029" algn="l"/>
              </a:tabLst>
              <a:defRPr/>
            </a:pPr>
            <a:r>
              <a:rPr kumimoji="0" sz="2400" b="0" i="0" u="none" strike="noStrike" kern="0" cap="none" spc="0" normalizeH="0" baseline="0" noProof="0" dirty="0">
                <a:ln>
                  <a:noFill/>
                </a:ln>
                <a:solidFill>
                  <a:sysClr val="windowText" lastClr="000000"/>
                </a:solidFill>
                <a:effectLst/>
                <a:uLnTx/>
                <a:uFillTx/>
                <a:latin typeface="Arial"/>
                <a:cs typeface="Arial"/>
              </a:rPr>
              <a:t>Effective</a:t>
            </a:r>
            <a:r>
              <a:rPr kumimoji="0" sz="2400" b="0" i="0" u="none" strike="noStrike" kern="0" cap="none" spc="-5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date</a:t>
            </a:r>
            <a:r>
              <a:rPr kumimoji="0" sz="2400" b="0" i="0" u="none" strike="noStrike" kern="0" cap="none" spc="-4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of</a:t>
            </a:r>
            <a:r>
              <a:rPr kumimoji="0" sz="2400" b="0" i="0" u="none" strike="noStrike" kern="0" cap="none" spc="-3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Sept.</a:t>
            </a:r>
            <a:r>
              <a:rPr kumimoji="0" sz="2400" b="0" i="0" u="none" strike="noStrike" kern="0" cap="none" spc="-3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8,</a:t>
            </a:r>
            <a:r>
              <a:rPr kumimoji="0" sz="2400" b="0" i="0" u="none" strike="noStrike" kern="0" cap="none" spc="-40" normalizeH="0" baseline="0" noProof="0" dirty="0">
                <a:ln>
                  <a:noFill/>
                </a:ln>
                <a:solidFill>
                  <a:sysClr val="windowText" lastClr="000000"/>
                </a:solidFill>
                <a:effectLst/>
                <a:uLnTx/>
                <a:uFillTx/>
                <a:latin typeface="Arial"/>
                <a:cs typeface="Arial"/>
              </a:rPr>
              <a:t> </a:t>
            </a:r>
            <a:r>
              <a:rPr kumimoji="0" sz="2400" b="0" i="0" u="none" strike="noStrike" kern="0" cap="none" spc="-10" normalizeH="0" baseline="0" noProof="0" dirty="0">
                <a:ln>
                  <a:noFill/>
                </a:ln>
                <a:solidFill>
                  <a:sysClr val="windowText" lastClr="000000"/>
                </a:solidFill>
                <a:effectLst/>
                <a:uLnTx/>
                <a:uFillTx/>
                <a:latin typeface="Arial"/>
                <a:cs typeface="Arial"/>
              </a:rPr>
              <a:t>2025.</a:t>
            </a:r>
            <a:endParaRPr kumimoji="0" sz="2400" b="0" i="0" u="none" strike="noStrike" kern="0" cap="none" spc="0" normalizeH="0" baseline="0" noProof="0">
              <a:ln>
                <a:noFill/>
              </a:ln>
              <a:solidFill>
                <a:sysClr val="windowText" lastClr="000000"/>
              </a:solidFill>
              <a:effectLst/>
              <a:uLnTx/>
              <a:uFillTx/>
              <a:latin typeface="Arial"/>
              <a:cs typeface="Arial"/>
            </a:endParaRPr>
          </a:p>
        </p:txBody>
      </p:sp>
      <p:sp>
        <p:nvSpPr>
          <p:cNvPr id="4" name="object 4" descr="$PPTXTitle"/>
          <p:cNvSpPr txBox="1">
            <a:spLocks noGrp="1"/>
          </p:cNvSpPr>
          <p:nvPr>
            <p:ph type="title"/>
          </p:nvPr>
        </p:nvSpPr>
        <p:spPr>
          <a:prstGeom prst="rect">
            <a:avLst/>
          </a:prstGeom>
        </p:spPr>
        <p:txBody>
          <a:bodyPr vert="horz" wrap="square" lIns="0" tIns="61160" rIns="0" bIns="0" rtlCol="0">
            <a:spAutoFit/>
          </a:bodyPr>
          <a:lstStyle/>
          <a:p>
            <a:pPr marL="12700">
              <a:lnSpc>
                <a:spcPct val="100000"/>
              </a:lnSpc>
              <a:spcBef>
                <a:spcPts val="105"/>
              </a:spcBef>
            </a:pPr>
            <a:r>
              <a:rPr spc="-65" dirty="0"/>
              <a:t>EPA’S</a:t>
            </a:r>
            <a:r>
              <a:rPr spc="-85" dirty="0"/>
              <a:t> </a:t>
            </a:r>
            <a:r>
              <a:rPr dirty="0"/>
              <a:t>METHOD</a:t>
            </a:r>
            <a:r>
              <a:rPr spc="-114" dirty="0"/>
              <a:t> </a:t>
            </a:r>
            <a:r>
              <a:rPr spc="-20" dirty="0"/>
              <a:t>UPDATE</a:t>
            </a:r>
            <a:r>
              <a:rPr spc="-100" dirty="0"/>
              <a:t> </a:t>
            </a:r>
            <a:r>
              <a:rPr dirty="0"/>
              <a:t>RULE</a:t>
            </a:r>
            <a:r>
              <a:rPr spc="-100" dirty="0"/>
              <a:t> </a:t>
            </a:r>
            <a:r>
              <a:rPr spc="-10" dirty="0"/>
              <a:t>(MUR)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62455" y="134111"/>
            <a:ext cx="4106418" cy="979169"/>
          </a:xfrm>
          <a:prstGeom prst="rect">
            <a:avLst/>
          </a:prstGeom>
        </p:spPr>
      </p:pic>
      <p:sp>
        <p:nvSpPr>
          <p:cNvPr id="3" name="object 3"/>
          <p:cNvSpPr txBox="1"/>
          <p:nvPr/>
        </p:nvSpPr>
        <p:spPr>
          <a:xfrm>
            <a:off x="658164" y="1337836"/>
            <a:ext cx="10776585" cy="4238625"/>
          </a:xfrm>
          <a:prstGeom prst="rect">
            <a:avLst/>
          </a:prstGeom>
        </p:spPr>
        <p:txBody>
          <a:bodyPr vert="horz" wrap="square" lIns="0" tIns="198755" rIns="0" bIns="0" rtlCol="0">
            <a:spAutoFit/>
          </a:bodyPr>
          <a:lstStyle/>
          <a:p>
            <a:pPr marL="240029" marR="0" lvl="0" indent="-227329" defTabSz="914400" eaLnBrk="1" fontAlgn="auto" latinLnBrk="0" hangingPunct="1">
              <a:lnSpc>
                <a:spcPct val="100000"/>
              </a:lnSpc>
              <a:spcBef>
                <a:spcPts val="1565"/>
              </a:spcBef>
              <a:spcAft>
                <a:spcPts val="0"/>
              </a:spcAft>
              <a:buClrTx/>
              <a:buSzTx/>
              <a:buFont typeface="Arial"/>
              <a:buChar char="•"/>
              <a:tabLst>
                <a:tab pos="240029" algn="l"/>
              </a:tabLst>
              <a:defRPr/>
            </a:pPr>
            <a:r>
              <a:rPr kumimoji="0" sz="2400" b="0" i="0" u="none" strike="noStrike" kern="0" cap="none" spc="0" normalizeH="0" baseline="0" noProof="0" dirty="0">
                <a:ln>
                  <a:noFill/>
                </a:ln>
                <a:solidFill>
                  <a:sysClr val="windowText" lastClr="000000"/>
                </a:solidFill>
                <a:effectLst/>
                <a:uLnTx/>
                <a:uFillTx/>
                <a:latin typeface="Arial"/>
                <a:cs typeface="Arial"/>
              </a:rPr>
              <a:t>Updating</a:t>
            </a:r>
            <a:r>
              <a:rPr kumimoji="0" sz="2400" b="0" i="0" u="none" strike="noStrike" kern="0" cap="none" spc="-5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forms</a:t>
            </a:r>
            <a:r>
              <a:rPr kumimoji="0" sz="2400" b="0" i="0" u="none" strike="noStrike" kern="0" cap="none" spc="-7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adopted</a:t>
            </a:r>
            <a:r>
              <a:rPr kumimoji="0" sz="2400" b="0" i="0" u="none" strike="noStrike" kern="0" cap="none" spc="-5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in</a:t>
            </a:r>
            <a:r>
              <a:rPr kumimoji="0" sz="2400" b="0" i="0" u="none" strike="noStrike" kern="0" cap="none" spc="-7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Chapter</a:t>
            </a:r>
            <a:r>
              <a:rPr kumimoji="0" sz="2400" b="0" i="0" u="none" strike="noStrike" kern="0" cap="none" spc="-55" normalizeH="0" baseline="0" noProof="0" dirty="0">
                <a:ln>
                  <a:noFill/>
                </a:ln>
                <a:solidFill>
                  <a:sysClr val="windowText" lastClr="000000"/>
                </a:solidFill>
                <a:effectLst/>
                <a:uLnTx/>
                <a:uFillTx/>
                <a:latin typeface="Arial"/>
                <a:cs typeface="Arial"/>
              </a:rPr>
              <a:t> </a:t>
            </a:r>
            <a:r>
              <a:rPr kumimoji="0" sz="2400" b="0" i="0" u="none" strike="noStrike" kern="0" cap="none" spc="-40" normalizeH="0" baseline="0" noProof="0" dirty="0">
                <a:ln>
                  <a:noFill/>
                </a:ln>
                <a:solidFill>
                  <a:sysClr val="windowText" lastClr="000000"/>
                </a:solidFill>
                <a:effectLst/>
                <a:uLnTx/>
                <a:uFillTx/>
                <a:latin typeface="Arial"/>
                <a:cs typeface="Arial"/>
              </a:rPr>
              <a:t>62-</a:t>
            </a:r>
            <a:r>
              <a:rPr kumimoji="0" sz="2400" b="0" i="0" u="none" strike="noStrike" kern="0" cap="none" spc="0" normalizeH="0" baseline="0" noProof="0" dirty="0">
                <a:ln>
                  <a:noFill/>
                </a:ln>
                <a:solidFill>
                  <a:sysClr val="windowText" lastClr="000000"/>
                </a:solidFill>
                <a:effectLst/>
                <a:uLnTx/>
                <a:uFillTx/>
                <a:latin typeface="Arial"/>
                <a:cs typeface="Arial"/>
              </a:rPr>
              <a:t>620,</a:t>
            </a:r>
            <a:r>
              <a:rPr kumimoji="0" sz="2400" b="0" i="0" u="none" strike="noStrike" kern="0" cap="none" spc="-70" normalizeH="0" baseline="0" noProof="0" dirty="0">
                <a:ln>
                  <a:noFill/>
                </a:ln>
                <a:solidFill>
                  <a:sysClr val="windowText" lastClr="000000"/>
                </a:solidFill>
                <a:effectLst/>
                <a:uLnTx/>
                <a:uFillTx/>
                <a:latin typeface="Arial"/>
                <a:cs typeface="Arial"/>
              </a:rPr>
              <a:t> </a:t>
            </a:r>
            <a:r>
              <a:rPr kumimoji="0" sz="2400" b="0" i="0" u="none" strike="noStrike" kern="0" cap="none" spc="-10" normalizeH="0" baseline="0" noProof="0" dirty="0">
                <a:ln>
                  <a:noFill/>
                </a:ln>
                <a:solidFill>
                  <a:sysClr val="windowText" lastClr="000000"/>
                </a:solidFill>
                <a:effectLst/>
                <a:uLnTx/>
                <a:uFillTx/>
                <a:latin typeface="Arial"/>
                <a:cs typeface="Arial"/>
              </a:rPr>
              <a:t>F.A.C.</a:t>
            </a:r>
            <a:endParaRPr kumimoji="0" sz="2400" b="0" i="0" u="none" strike="noStrike" kern="0" cap="none" spc="0" normalizeH="0" baseline="0" noProof="0">
              <a:ln>
                <a:noFill/>
              </a:ln>
              <a:solidFill>
                <a:sysClr val="windowText" lastClr="000000"/>
              </a:solidFill>
              <a:effectLst/>
              <a:uLnTx/>
              <a:uFillTx/>
              <a:latin typeface="Arial"/>
              <a:cs typeface="Arial"/>
            </a:endParaRPr>
          </a:p>
          <a:p>
            <a:pPr marL="698500" marR="1229995" lvl="1" indent="-229235" defTabSz="914400" eaLnBrk="1" fontAlgn="auto" latinLnBrk="0" hangingPunct="1">
              <a:lnSpc>
                <a:spcPts val="2380"/>
              </a:lnSpc>
              <a:spcBef>
                <a:spcPts val="1640"/>
              </a:spcBef>
              <a:spcAft>
                <a:spcPts val="0"/>
              </a:spcAft>
              <a:buClrTx/>
              <a:buSzTx/>
              <a:buFont typeface="Courier New"/>
              <a:buChar char="o"/>
              <a:tabLst>
                <a:tab pos="698500" algn="l"/>
              </a:tabLst>
              <a:defRPr/>
            </a:pPr>
            <a:r>
              <a:rPr kumimoji="0" sz="2200" b="0" i="0" u="none" strike="noStrike" kern="0" cap="none" spc="-120" normalizeH="0" baseline="0" noProof="0" dirty="0">
                <a:ln>
                  <a:noFill/>
                </a:ln>
                <a:solidFill>
                  <a:sysClr val="windowText" lastClr="000000"/>
                </a:solidFill>
                <a:effectLst/>
                <a:uLnTx/>
                <a:uFillTx/>
                <a:latin typeface="Arial"/>
                <a:cs typeface="Arial"/>
              </a:rPr>
              <a:t>To</a:t>
            </a:r>
            <a:r>
              <a:rPr kumimoji="0" sz="2200" b="0" i="0" u="none" strike="noStrike" kern="0" cap="none" spc="-4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include</a:t>
            </a:r>
            <a:r>
              <a:rPr kumimoji="0" sz="2200" b="0" i="0" u="none" strike="noStrike" kern="0" cap="none" spc="-114"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all</a:t>
            </a:r>
            <a:r>
              <a:rPr kumimoji="0" sz="2200" b="0" i="0" u="none" strike="noStrike" kern="0" cap="none" spc="-7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information</a:t>
            </a:r>
            <a:r>
              <a:rPr kumimoji="0" sz="2200" b="0" i="0" u="none" strike="noStrike" kern="0" cap="none" spc="-6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fields</a:t>
            </a:r>
            <a:r>
              <a:rPr kumimoji="0" sz="2200" b="0" i="0" u="none" strike="noStrike" kern="0" cap="none" spc="-7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from</a:t>
            </a:r>
            <a:r>
              <a:rPr kumimoji="0" sz="2200" b="0" i="0" u="none" strike="noStrike" kern="0" cap="none" spc="-60" normalizeH="0" baseline="0" noProof="0" dirty="0">
                <a:ln>
                  <a:noFill/>
                </a:ln>
                <a:solidFill>
                  <a:sysClr val="windowText" lastClr="000000"/>
                </a:solidFill>
                <a:effectLst/>
                <a:uLnTx/>
                <a:uFillTx/>
                <a:latin typeface="Arial"/>
                <a:cs typeface="Arial"/>
              </a:rPr>
              <a:t> </a:t>
            </a:r>
            <a:r>
              <a:rPr kumimoji="0" sz="2200" b="0" i="0" u="none" strike="noStrike" kern="0" cap="none" spc="-55" normalizeH="0" baseline="0" noProof="0" dirty="0">
                <a:ln>
                  <a:noFill/>
                </a:ln>
                <a:solidFill>
                  <a:sysClr val="windowText" lastClr="000000"/>
                </a:solidFill>
                <a:effectLst/>
                <a:uLnTx/>
                <a:uFillTx/>
                <a:latin typeface="Arial"/>
                <a:cs typeface="Arial"/>
              </a:rPr>
              <a:t>EPA’s</a:t>
            </a:r>
            <a:r>
              <a:rPr kumimoji="0" sz="2200" b="0" i="0" u="none" strike="noStrike" kern="0" cap="none" spc="-3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National</a:t>
            </a:r>
            <a:r>
              <a:rPr kumimoji="0" sz="2200" b="0" i="0" u="none" strike="noStrike" kern="0" cap="none" spc="-7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Pollutant</a:t>
            </a:r>
            <a:r>
              <a:rPr kumimoji="0" sz="2200" b="0" i="0" u="none" strike="noStrike" kern="0" cap="none" spc="-75" normalizeH="0" baseline="0" noProof="0" dirty="0">
                <a:ln>
                  <a:noFill/>
                </a:ln>
                <a:solidFill>
                  <a:sysClr val="windowText" lastClr="000000"/>
                </a:solidFill>
                <a:effectLst/>
                <a:uLnTx/>
                <a:uFillTx/>
                <a:latin typeface="Arial"/>
                <a:cs typeface="Arial"/>
              </a:rPr>
              <a:t> </a:t>
            </a:r>
            <a:r>
              <a:rPr kumimoji="0" sz="2200" b="0" i="0" u="none" strike="noStrike" kern="0" cap="none" spc="-10" normalizeH="0" baseline="0" noProof="0" dirty="0">
                <a:ln>
                  <a:noFill/>
                </a:ln>
                <a:solidFill>
                  <a:sysClr val="windowText" lastClr="000000"/>
                </a:solidFill>
                <a:effectLst/>
                <a:uLnTx/>
                <a:uFillTx/>
                <a:latin typeface="Arial"/>
                <a:cs typeface="Arial"/>
              </a:rPr>
              <a:t>Discharge </a:t>
            </a:r>
            <a:r>
              <a:rPr kumimoji="0" sz="2200" b="0" i="0" u="none" strike="noStrike" kern="0" cap="none" spc="0" normalizeH="0" baseline="0" noProof="0" dirty="0">
                <a:ln>
                  <a:noFill/>
                </a:ln>
                <a:solidFill>
                  <a:sysClr val="windowText" lastClr="000000"/>
                </a:solidFill>
                <a:effectLst/>
                <a:uLnTx/>
                <a:uFillTx/>
                <a:latin typeface="Arial"/>
                <a:cs typeface="Arial"/>
              </a:rPr>
              <a:t>Elimination</a:t>
            </a:r>
            <a:r>
              <a:rPr kumimoji="0" sz="2200" b="0" i="0" u="none" strike="noStrike" kern="0" cap="none" spc="-9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System</a:t>
            </a:r>
            <a:r>
              <a:rPr kumimoji="0" sz="2200" b="0" i="0" u="none" strike="noStrike" kern="0" cap="none" spc="-8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(NPDES)</a:t>
            </a:r>
            <a:r>
              <a:rPr kumimoji="0" sz="2200" b="0" i="0" u="none" strike="noStrike" kern="0" cap="none" spc="-6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forms,</a:t>
            </a:r>
            <a:r>
              <a:rPr kumimoji="0" sz="2200" b="0" i="0" u="none" strike="noStrike" kern="0" cap="none" spc="-7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including</a:t>
            </a:r>
            <a:r>
              <a:rPr kumimoji="0" sz="2200" b="0" i="0" u="none" strike="noStrike" kern="0" cap="none" spc="-95" normalizeH="0" baseline="0" noProof="0" dirty="0">
                <a:ln>
                  <a:noFill/>
                </a:ln>
                <a:solidFill>
                  <a:sysClr val="windowText" lastClr="000000"/>
                </a:solidFill>
                <a:effectLst/>
                <a:uLnTx/>
                <a:uFillTx/>
                <a:latin typeface="Arial"/>
                <a:cs typeface="Arial"/>
              </a:rPr>
              <a:t> </a:t>
            </a:r>
            <a:r>
              <a:rPr kumimoji="0" sz="2200" b="0" i="0" u="none" strike="noStrike" kern="0" cap="none" spc="-10" normalizeH="0" baseline="0" noProof="0" dirty="0">
                <a:ln>
                  <a:noFill/>
                </a:ln>
                <a:solidFill>
                  <a:sysClr val="windowText" lastClr="000000"/>
                </a:solidFill>
                <a:effectLst/>
                <a:uLnTx/>
                <a:uFillTx/>
                <a:latin typeface="Arial"/>
                <a:cs typeface="Arial"/>
              </a:rPr>
              <a:t>eReporting.</a:t>
            </a:r>
            <a:endParaRPr kumimoji="0" sz="2200" b="0" i="0" u="none" strike="noStrike" kern="0" cap="none" spc="0" normalizeH="0" baseline="0" noProof="0">
              <a:ln>
                <a:noFill/>
              </a:ln>
              <a:solidFill>
                <a:sysClr val="windowText" lastClr="000000"/>
              </a:solidFill>
              <a:effectLst/>
              <a:uLnTx/>
              <a:uFillTx/>
              <a:latin typeface="Arial"/>
              <a:cs typeface="Arial"/>
            </a:endParaRPr>
          </a:p>
          <a:p>
            <a:pPr marL="698500" marR="0" lvl="1" indent="-228600" defTabSz="914400" eaLnBrk="1" fontAlgn="auto" latinLnBrk="0" hangingPunct="1">
              <a:lnSpc>
                <a:spcPct val="100000"/>
              </a:lnSpc>
              <a:spcBef>
                <a:spcPts val="1295"/>
              </a:spcBef>
              <a:spcAft>
                <a:spcPts val="0"/>
              </a:spcAft>
              <a:buClrTx/>
              <a:buSzTx/>
              <a:buFont typeface="Courier New"/>
              <a:buChar char="o"/>
              <a:tabLst>
                <a:tab pos="698500" algn="l"/>
              </a:tabLst>
              <a:defRPr/>
            </a:pPr>
            <a:r>
              <a:rPr kumimoji="0" sz="2200" b="0" i="0" u="none" strike="noStrike" kern="0" cap="none" spc="-120" normalizeH="0" baseline="0" noProof="0" dirty="0">
                <a:ln>
                  <a:noFill/>
                </a:ln>
                <a:solidFill>
                  <a:sysClr val="windowText" lastClr="000000"/>
                </a:solidFill>
                <a:effectLst/>
                <a:uLnTx/>
                <a:uFillTx/>
                <a:latin typeface="Arial"/>
                <a:cs typeface="Arial"/>
              </a:rPr>
              <a:t>To</a:t>
            </a:r>
            <a:r>
              <a:rPr kumimoji="0" sz="2200" b="0" i="0" u="none" strike="noStrike" kern="0" cap="none" spc="-3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be</a:t>
            </a:r>
            <a:r>
              <a:rPr kumimoji="0" sz="2200" b="0" i="0" u="none" strike="noStrike" kern="0" cap="none" spc="-7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consistent</a:t>
            </a:r>
            <a:r>
              <a:rPr kumimoji="0" sz="2200" b="0" i="0" u="none" strike="noStrike" kern="0" cap="none" spc="-5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with</a:t>
            </a:r>
            <a:r>
              <a:rPr kumimoji="0" sz="2200" b="0" i="0" u="none" strike="noStrike" kern="0" cap="none" spc="-5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revisions</a:t>
            </a:r>
            <a:r>
              <a:rPr kumimoji="0" sz="2200" b="0" i="0" u="none" strike="noStrike" kern="0" cap="none" spc="-4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made</a:t>
            </a:r>
            <a:r>
              <a:rPr kumimoji="0" sz="2200" b="0" i="0" u="none" strike="noStrike" kern="0" cap="none" spc="-3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in</a:t>
            </a:r>
            <a:r>
              <a:rPr kumimoji="0" sz="2200" b="0" i="0" u="none" strike="noStrike" kern="0" cap="none" spc="-4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past</a:t>
            </a:r>
            <a:r>
              <a:rPr kumimoji="0" sz="2200" b="0" i="0" u="none" strike="noStrike" kern="0" cap="none" spc="-4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years</a:t>
            </a:r>
            <a:r>
              <a:rPr kumimoji="0" sz="2200" b="0" i="0" u="none" strike="noStrike" kern="0" cap="none" spc="-3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to</a:t>
            </a:r>
            <a:r>
              <a:rPr kumimoji="0" sz="2200" b="0" i="0" u="none" strike="noStrike" kern="0" cap="none" spc="-5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DEP</a:t>
            </a:r>
            <a:r>
              <a:rPr kumimoji="0" sz="2200" b="0" i="0" u="none" strike="noStrike" kern="0" cap="none" spc="-7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rules</a:t>
            </a:r>
            <a:r>
              <a:rPr kumimoji="0" sz="2200" b="0" i="0" u="none" strike="noStrike" kern="0" cap="none" spc="-4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and</a:t>
            </a:r>
            <a:r>
              <a:rPr kumimoji="0" sz="2200" b="0" i="0" u="none" strike="noStrike" kern="0" cap="none" spc="-50" normalizeH="0" baseline="0" noProof="0" dirty="0">
                <a:ln>
                  <a:noFill/>
                </a:ln>
                <a:solidFill>
                  <a:sysClr val="windowText" lastClr="000000"/>
                </a:solidFill>
                <a:effectLst/>
                <a:uLnTx/>
                <a:uFillTx/>
                <a:latin typeface="Arial"/>
                <a:cs typeface="Arial"/>
              </a:rPr>
              <a:t> </a:t>
            </a:r>
            <a:r>
              <a:rPr kumimoji="0" sz="2200" b="0" i="0" u="none" strike="noStrike" kern="0" cap="none" spc="-20" normalizeH="0" baseline="0" noProof="0" dirty="0">
                <a:ln>
                  <a:noFill/>
                </a:ln>
                <a:solidFill>
                  <a:sysClr val="windowText" lastClr="000000"/>
                </a:solidFill>
                <a:effectLst/>
                <a:uLnTx/>
                <a:uFillTx/>
                <a:latin typeface="Arial"/>
                <a:cs typeface="Arial"/>
              </a:rPr>
              <a:t>F.S.</a:t>
            </a:r>
            <a:endParaRPr kumimoji="0" sz="2200" b="0" i="0" u="none" strike="noStrike" kern="0" cap="none" spc="0" normalizeH="0" baseline="0" noProof="0">
              <a:ln>
                <a:noFill/>
              </a:ln>
              <a:solidFill>
                <a:sysClr val="windowText" lastClr="000000"/>
              </a:solidFill>
              <a:effectLst/>
              <a:uLnTx/>
              <a:uFillTx/>
              <a:latin typeface="Arial"/>
              <a:cs typeface="Arial"/>
            </a:endParaRPr>
          </a:p>
          <a:p>
            <a:pPr marL="698500" marR="5080" lvl="1" indent="-229235" defTabSz="914400" eaLnBrk="1" fontAlgn="auto" latinLnBrk="0" hangingPunct="1">
              <a:lnSpc>
                <a:spcPts val="2380"/>
              </a:lnSpc>
              <a:spcBef>
                <a:spcPts val="1625"/>
              </a:spcBef>
              <a:spcAft>
                <a:spcPts val="0"/>
              </a:spcAft>
              <a:buClrTx/>
              <a:buSzTx/>
              <a:buFont typeface="Courier New"/>
              <a:buChar char="o"/>
              <a:tabLst>
                <a:tab pos="698500" algn="l"/>
              </a:tabLst>
              <a:defRPr/>
            </a:pPr>
            <a:r>
              <a:rPr kumimoji="0" sz="2200" b="0" i="0" u="none" strike="noStrike" kern="0" cap="none" spc="0" normalizeH="0" baseline="0" noProof="0" dirty="0">
                <a:ln>
                  <a:noFill/>
                </a:ln>
                <a:solidFill>
                  <a:sysClr val="windowText" lastClr="000000"/>
                </a:solidFill>
                <a:effectLst/>
                <a:uLnTx/>
                <a:uFillTx/>
                <a:latin typeface="Arial"/>
                <a:cs typeface="Arial"/>
              </a:rPr>
              <a:t>Notice</a:t>
            </a:r>
            <a:r>
              <a:rPr kumimoji="0" sz="2200" b="0" i="0" u="none" strike="noStrike" kern="0" cap="none" spc="-6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of</a:t>
            </a:r>
            <a:r>
              <a:rPr kumimoji="0" sz="2200" b="0" i="0" u="none" strike="noStrike" kern="0" cap="none" spc="-7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Rule</a:t>
            </a:r>
            <a:r>
              <a:rPr kumimoji="0" sz="2200" b="0" i="0" u="none" strike="noStrike" kern="0" cap="none" spc="-6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Development</a:t>
            </a:r>
            <a:r>
              <a:rPr kumimoji="0" sz="2200" b="0" i="0" u="none" strike="noStrike" kern="0" cap="none" spc="-4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(NORD)</a:t>
            </a:r>
            <a:r>
              <a:rPr kumimoji="0" sz="2200" b="0" i="0" u="none" strike="noStrike" kern="0" cap="none" spc="-4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has</a:t>
            </a:r>
            <a:r>
              <a:rPr kumimoji="0" sz="2200" b="0" i="0" u="none" strike="noStrike" kern="0" cap="none" spc="-6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been</a:t>
            </a:r>
            <a:r>
              <a:rPr kumimoji="0" sz="2200" b="0" i="0" u="none" strike="noStrike" kern="0" cap="none" spc="-7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published</a:t>
            </a:r>
            <a:r>
              <a:rPr kumimoji="0" sz="2200" b="0" i="0" u="none" strike="noStrike" kern="0" cap="none" spc="-6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and</a:t>
            </a:r>
            <a:r>
              <a:rPr kumimoji="0" sz="2200" b="0" i="0" u="none" strike="noStrike" kern="0" cap="none" spc="-6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Notice</a:t>
            </a:r>
            <a:r>
              <a:rPr kumimoji="0" sz="2200" b="0" i="0" u="none" strike="noStrike" kern="0" cap="none" spc="-6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of</a:t>
            </a:r>
            <a:r>
              <a:rPr kumimoji="0" sz="2200" b="0" i="0" u="none" strike="noStrike" kern="0" cap="none" spc="-70" normalizeH="0" baseline="0" noProof="0" dirty="0">
                <a:ln>
                  <a:noFill/>
                </a:ln>
                <a:solidFill>
                  <a:sysClr val="windowText" lastClr="000000"/>
                </a:solidFill>
                <a:effectLst/>
                <a:uLnTx/>
                <a:uFillTx/>
                <a:latin typeface="Arial"/>
                <a:cs typeface="Arial"/>
              </a:rPr>
              <a:t> </a:t>
            </a:r>
            <a:r>
              <a:rPr kumimoji="0" sz="2200" b="0" i="0" u="none" strike="noStrike" kern="0" cap="none" spc="-10" normalizeH="0" baseline="0" noProof="0" dirty="0">
                <a:ln>
                  <a:noFill/>
                </a:ln>
                <a:solidFill>
                  <a:sysClr val="windowText" lastClr="000000"/>
                </a:solidFill>
                <a:effectLst/>
                <a:uLnTx/>
                <a:uFillTx/>
                <a:latin typeface="Arial"/>
                <a:cs typeface="Arial"/>
              </a:rPr>
              <a:t>Proposed </a:t>
            </a:r>
            <a:r>
              <a:rPr kumimoji="0" sz="2200" b="0" i="0" u="none" strike="noStrike" kern="0" cap="none" spc="0" normalizeH="0" baseline="0" noProof="0" dirty="0">
                <a:ln>
                  <a:noFill/>
                </a:ln>
                <a:solidFill>
                  <a:sysClr val="windowText" lastClr="000000"/>
                </a:solidFill>
                <a:effectLst/>
                <a:uLnTx/>
                <a:uFillTx/>
                <a:latin typeface="Arial"/>
                <a:cs typeface="Arial"/>
              </a:rPr>
              <a:t>Rule</a:t>
            </a:r>
            <a:r>
              <a:rPr kumimoji="0" sz="2200" b="0" i="0" u="none" strike="noStrike" kern="0" cap="none" spc="-5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(NOPR)</a:t>
            </a:r>
            <a:r>
              <a:rPr kumimoji="0" sz="2200" b="0" i="0" u="none" strike="noStrike" kern="0" cap="none" spc="-4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is</a:t>
            </a:r>
            <a:r>
              <a:rPr kumimoji="0" sz="2200" b="0" i="0" u="none" strike="noStrike" kern="0" cap="none" spc="-5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expected</a:t>
            </a:r>
            <a:r>
              <a:rPr kumimoji="0" sz="2200" b="0" i="0" u="none" strike="noStrike" kern="0" cap="none" spc="-5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to</a:t>
            </a:r>
            <a:r>
              <a:rPr kumimoji="0" sz="2200" b="0" i="0" u="none" strike="noStrike" kern="0" cap="none" spc="-4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be</a:t>
            </a:r>
            <a:r>
              <a:rPr kumimoji="0" sz="2200" b="0" i="0" u="none" strike="noStrike" kern="0" cap="none" spc="-6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published</a:t>
            </a:r>
            <a:r>
              <a:rPr kumimoji="0" sz="2200" b="0" i="0" u="none" strike="noStrike" kern="0" cap="none" spc="-60" normalizeH="0" baseline="0" noProof="0" dirty="0">
                <a:ln>
                  <a:noFill/>
                </a:ln>
                <a:solidFill>
                  <a:sysClr val="windowText" lastClr="000000"/>
                </a:solidFill>
                <a:effectLst/>
                <a:uLnTx/>
                <a:uFillTx/>
                <a:latin typeface="Arial"/>
                <a:cs typeface="Arial"/>
              </a:rPr>
              <a:t> </a:t>
            </a:r>
            <a:r>
              <a:rPr kumimoji="0" sz="2200" b="0" i="0" u="none" strike="noStrike" kern="0" cap="none" spc="-10" normalizeH="0" baseline="0" noProof="0" dirty="0">
                <a:ln>
                  <a:noFill/>
                </a:ln>
                <a:solidFill>
                  <a:sysClr val="windowText" lastClr="000000"/>
                </a:solidFill>
                <a:effectLst/>
                <a:uLnTx/>
                <a:uFillTx/>
                <a:latin typeface="Arial"/>
                <a:cs typeface="Arial"/>
              </a:rPr>
              <a:t>soon.</a:t>
            </a:r>
            <a:endParaRPr kumimoji="0" sz="2200" b="0" i="0" u="none" strike="noStrike" kern="0" cap="none" spc="0" normalizeH="0" baseline="0" noProof="0">
              <a:ln>
                <a:noFill/>
              </a:ln>
              <a:solidFill>
                <a:sysClr val="windowText" lastClr="000000"/>
              </a:solidFill>
              <a:effectLst/>
              <a:uLnTx/>
              <a:uFillTx/>
              <a:latin typeface="Arial"/>
              <a:cs typeface="Arial"/>
            </a:endParaRPr>
          </a:p>
          <a:p>
            <a:pPr marL="240029" marR="0" lvl="0" indent="-227329" defTabSz="914400" eaLnBrk="1" fontAlgn="auto" latinLnBrk="0" hangingPunct="1">
              <a:lnSpc>
                <a:spcPct val="100000"/>
              </a:lnSpc>
              <a:spcBef>
                <a:spcPts val="1275"/>
              </a:spcBef>
              <a:spcAft>
                <a:spcPts val="0"/>
              </a:spcAft>
              <a:buClrTx/>
              <a:buSzTx/>
              <a:buFontTx/>
              <a:buChar char="•"/>
              <a:tabLst>
                <a:tab pos="240029" algn="l"/>
              </a:tabLst>
              <a:defRPr/>
            </a:pPr>
            <a:r>
              <a:rPr kumimoji="0" sz="2400" b="0" i="0" u="none" strike="noStrike" kern="0" cap="none" spc="0" normalizeH="0" baseline="0" noProof="0" dirty="0">
                <a:ln>
                  <a:noFill/>
                </a:ln>
                <a:solidFill>
                  <a:sysClr val="windowText" lastClr="000000"/>
                </a:solidFill>
                <a:effectLst/>
                <a:uLnTx/>
                <a:uFillTx/>
                <a:latin typeface="Arial"/>
                <a:cs typeface="Arial"/>
              </a:rPr>
              <a:t>Updated</a:t>
            </a:r>
            <a:r>
              <a:rPr kumimoji="0" sz="2400" b="0" i="0" u="none" strike="noStrike" kern="0" cap="none" spc="-3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forms</a:t>
            </a:r>
            <a:r>
              <a:rPr kumimoji="0" sz="2400" b="0" i="0" u="none" strike="noStrike" kern="0" cap="none" spc="-5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adopted</a:t>
            </a:r>
            <a:r>
              <a:rPr kumimoji="0" sz="2400" b="0" i="0" u="none" strike="noStrike" kern="0" cap="none" spc="-3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in</a:t>
            </a:r>
            <a:r>
              <a:rPr kumimoji="0" sz="2400" b="0" i="0" u="none" strike="noStrike" kern="0" cap="none" spc="-5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Chapter</a:t>
            </a:r>
            <a:r>
              <a:rPr kumimoji="0" sz="2400" b="0" i="0" u="none" strike="noStrike" kern="0" cap="none" spc="-25" normalizeH="0" baseline="0" noProof="0" dirty="0">
                <a:ln>
                  <a:noFill/>
                </a:ln>
                <a:solidFill>
                  <a:sysClr val="windowText" lastClr="000000"/>
                </a:solidFill>
                <a:effectLst/>
                <a:uLnTx/>
                <a:uFillTx/>
                <a:latin typeface="Arial"/>
                <a:cs typeface="Arial"/>
              </a:rPr>
              <a:t> </a:t>
            </a:r>
            <a:r>
              <a:rPr kumimoji="0" sz="2400" b="0" i="0" u="none" strike="noStrike" kern="0" cap="none" spc="-40" normalizeH="0" baseline="0" noProof="0" dirty="0">
                <a:ln>
                  <a:noFill/>
                </a:ln>
                <a:solidFill>
                  <a:sysClr val="windowText" lastClr="000000"/>
                </a:solidFill>
                <a:effectLst/>
                <a:uLnTx/>
                <a:uFillTx/>
                <a:latin typeface="Arial"/>
                <a:cs typeface="Arial"/>
              </a:rPr>
              <a:t>62-</a:t>
            </a:r>
            <a:r>
              <a:rPr kumimoji="0" sz="2400" b="0" i="0" u="none" strike="noStrike" kern="0" cap="none" spc="0" normalizeH="0" baseline="0" noProof="0" dirty="0">
                <a:ln>
                  <a:noFill/>
                </a:ln>
                <a:solidFill>
                  <a:sysClr val="windowText" lastClr="000000"/>
                </a:solidFill>
                <a:effectLst/>
                <a:uLnTx/>
                <a:uFillTx/>
                <a:latin typeface="Arial"/>
                <a:cs typeface="Arial"/>
              </a:rPr>
              <a:t>621,</a:t>
            </a:r>
            <a:r>
              <a:rPr kumimoji="0" sz="2400" b="0" i="0" u="none" strike="noStrike" kern="0" cap="none" spc="-45" normalizeH="0" baseline="0" noProof="0" dirty="0">
                <a:ln>
                  <a:noFill/>
                </a:ln>
                <a:solidFill>
                  <a:sysClr val="windowText" lastClr="000000"/>
                </a:solidFill>
                <a:effectLst/>
                <a:uLnTx/>
                <a:uFillTx/>
                <a:latin typeface="Arial"/>
                <a:cs typeface="Arial"/>
              </a:rPr>
              <a:t> </a:t>
            </a:r>
            <a:r>
              <a:rPr kumimoji="0" sz="2400" b="0" i="0" u="none" strike="noStrike" kern="0" cap="none" spc="-25" normalizeH="0" baseline="0" noProof="0" dirty="0">
                <a:ln>
                  <a:noFill/>
                </a:ln>
                <a:solidFill>
                  <a:sysClr val="windowText" lastClr="000000"/>
                </a:solidFill>
                <a:effectLst/>
                <a:uLnTx/>
                <a:uFillTx/>
                <a:latin typeface="Arial"/>
                <a:cs typeface="Arial"/>
              </a:rPr>
              <a:t>F.A.C.</a:t>
            </a:r>
            <a:r>
              <a:rPr kumimoji="0" sz="2400" b="0" i="0" u="none" strike="noStrike" kern="0" cap="none" spc="-7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on</a:t>
            </a:r>
            <a:r>
              <a:rPr kumimoji="0" sz="2400" b="0" i="0" u="none" strike="noStrike" kern="0" cap="none" spc="-5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May</a:t>
            </a:r>
            <a:r>
              <a:rPr kumimoji="0" sz="2400" b="0" i="0" u="none" strike="noStrike" kern="0" cap="none" spc="-4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7,</a:t>
            </a:r>
            <a:r>
              <a:rPr kumimoji="0" sz="2400" b="0" i="0" u="none" strike="noStrike" kern="0" cap="none" spc="-65" normalizeH="0" baseline="0" noProof="0" dirty="0">
                <a:ln>
                  <a:noFill/>
                </a:ln>
                <a:solidFill>
                  <a:sysClr val="windowText" lastClr="000000"/>
                </a:solidFill>
                <a:effectLst/>
                <a:uLnTx/>
                <a:uFillTx/>
                <a:latin typeface="Arial"/>
                <a:cs typeface="Arial"/>
              </a:rPr>
              <a:t> </a:t>
            </a:r>
            <a:r>
              <a:rPr kumimoji="0" sz="2400" b="0" i="0" u="none" strike="noStrike" kern="0" cap="none" spc="-10" normalizeH="0" baseline="0" noProof="0" dirty="0">
                <a:ln>
                  <a:noFill/>
                </a:ln>
                <a:solidFill>
                  <a:sysClr val="windowText" lastClr="000000"/>
                </a:solidFill>
                <a:effectLst/>
                <a:uLnTx/>
                <a:uFillTx/>
                <a:latin typeface="Arial"/>
                <a:cs typeface="Arial"/>
              </a:rPr>
              <a:t>2025.</a:t>
            </a:r>
            <a:endParaRPr kumimoji="0" sz="2400" b="0" i="0" u="none" strike="noStrike" kern="0" cap="none" spc="0" normalizeH="0" baseline="0" noProof="0">
              <a:ln>
                <a:noFill/>
              </a:ln>
              <a:solidFill>
                <a:sysClr val="windowText" lastClr="000000"/>
              </a:solidFill>
              <a:effectLst/>
              <a:uLnTx/>
              <a:uFillTx/>
              <a:latin typeface="Arial"/>
              <a:cs typeface="Arial"/>
            </a:endParaRPr>
          </a:p>
          <a:p>
            <a:pPr marL="698500" marR="0" lvl="1" indent="-228600" defTabSz="914400" eaLnBrk="1" fontAlgn="auto" latinLnBrk="0" hangingPunct="1">
              <a:lnSpc>
                <a:spcPct val="100000"/>
              </a:lnSpc>
              <a:spcBef>
                <a:spcPts val="1340"/>
              </a:spcBef>
              <a:spcAft>
                <a:spcPts val="0"/>
              </a:spcAft>
              <a:buClrTx/>
              <a:buSzTx/>
              <a:buFont typeface="Courier New"/>
              <a:buChar char="o"/>
              <a:tabLst>
                <a:tab pos="698500" algn="l"/>
              </a:tabLst>
              <a:defRPr/>
            </a:pPr>
            <a:r>
              <a:rPr kumimoji="0" sz="2200" b="0" i="0" u="none" strike="noStrike" kern="0" cap="none" spc="-120" normalizeH="0" baseline="0" noProof="0" dirty="0">
                <a:ln>
                  <a:noFill/>
                </a:ln>
                <a:solidFill>
                  <a:sysClr val="windowText" lastClr="000000"/>
                </a:solidFill>
                <a:effectLst/>
                <a:uLnTx/>
                <a:uFillTx/>
                <a:latin typeface="Arial"/>
                <a:cs typeface="Arial"/>
              </a:rPr>
              <a:t>To</a:t>
            </a:r>
            <a:r>
              <a:rPr kumimoji="0" sz="2200" b="0" i="0" u="none" strike="noStrike" kern="0" cap="none" spc="-3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include</a:t>
            </a:r>
            <a:r>
              <a:rPr kumimoji="0" sz="2200" b="0" i="0" u="none" strike="noStrike" kern="0" cap="none" spc="-10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all</a:t>
            </a:r>
            <a:r>
              <a:rPr kumimoji="0" sz="2200" b="0" i="0" u="none" strike="noStrike" kern="0" cap="none" spc="-6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information</a:t>
            </a:r>
            <a:r>
              <a:rPr kumimoji="0" sz="2200" b="0" i="0" u="none" strike="noStrike" kern="0" cap="none" spc="-5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fields</a:t>
            </a:r>
            <a:r>
              <a:rPr kumimoji="0" sz="2200" b="0" i="0" u="none" strike="noStrike" kern="0" cap="none" spc="-6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from</a:t>
            </a:r>
            <a:r>
              <a:rPr kumimoji="0" sz="2200" b="0" i="0" u="none" strike="noStrike" kern="0" cap="none" spc="-55" normalizeH="0" baseline="0" noProof="0" dirty="0">
                <a:ln>
                  <a:noFill/>
                </a:ln>
                <a:solidFill>
                  <a:sysClr val="windowText" lastClr="000000"/>
                </a:solidFill>
                <a:effectLst/>
                <a:uLnTx/>
                <a:uFillTx/>
                <a:latin typeface="Arial"/>
                <a:cs typeface="Arial"/>
              </a:rPr>
              <a:t> EPA’s</a:t>
            </a:r>
            <a:r>
              <a:rPr kumimoji="0" sz="2200" b="0" i="0" u="none" strike="noStrike" kern="0" cap="none" spc="-2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NPDES</a:t>
            </a:r>
            <a:r>
              <a:rPr kumimoji="0" sz="2200" b="0" i="0" u="none" strike="noStrike" kern="0" cap="none" spc="-6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forms,</a:t>
            </a:r>
            <a:r>
              <a:rPr kumimoji="0" sz="2200" b="0" i="0" u="none" strike="noStrike" kern="0" cap="none" spc="-5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including</a:t>
            </a:r>
            <a:r>
              <a:rPr kumimoji="0" sz="2200" b="0" i="0" u="none" strike="noStrike" kern="0" cap="none" spc="-70" normalizeH="0" baseline="0" noProof="0" dirty="0">
                <a:ln>
                  <a:noFill/>
                </a:ln>
                <a:solidFill>
                  <a:sysClr val="windowText" lastClr="000000"/>
                </a:solidFill>
                <a:effectLst/>
                <a:uLnTx/>
                <a:uFillTx/>
                <a:latin typeface="Arial"/>
                <a:cs typeface="Arial"/>
              </a:rPr>
              <a:t> </a:t>
            </a:r>
            <a:r>
              <a:rPr kumimoji="0" sz="2200" b="0" i="0" u="none" strike="noStrike" kern="0" cap="none" spc="-10" normalizeH="0" baseline="0" noProof="0" dirty="0">
                <a:ln>
                  <a:noFill/>
                </a:ln>
                <a:solidFill>
                  <a:sysClr val="windowText" lastClr="000000"/>
                </a:solidFill>
                <a:effectLst/>
                <a:uLnTx/>
                <a:uFillTx/>
                <a:latin typeface="Arial"/>
                <a:cs typeface="Arial"/>
              </a:rPr>
              <a:t>eReporting.</a:t>
            </a:r>
            <a:endParaRPr kumimoji="0" sz="2200" b="0" i="0" u="none" strike="noStrike" kern="0" cap="none" spc="0" normalizeH="0" baseline="0" noProof="0">
              <a:ln>
                <a:noFill/>
              </a:ln>
              <a:solidFill>
                <a:sysClr val="windowText" lastClr="000000"/>
              </a:solidFill>
              <a:effectLst/>
              <a:uLnTx/>
              <a:uFillTx/>
              <a:latin typeface="Arial"/>
              <a:cs typeface="Arial"/>
            </a:endParaRPr>
          </a:p>
          <a:p>
            <a:pPr marL="698500" marR="0" lvl="1" indent="-228600" defTabSz="914400" eaLnBrk="1" fontAlgn="auto" latinLnBrk="0" hangingPunct="1">
              <a:lnSpc>
                <a:spcPct val="100000"/>
              </a:lnSpc>
              <a:spcBef>
                <a:spcPts val="1330"/>
              </a:spcBef>
              <a:spcAft>
                <a:spcPts val="0"/>
              </a:spcAft>
              <a:buClrTx/>
              <a:buSzTx/>
              <a:buFont typeface="Courier New"/>
              <a:buChar char="o"/>
              <a:tabLst>
                <a:tab pos="698500" algn="l"/>
              </a:tabLst>
              <a:defRPr/>
            </a:pPr>
            <a:r>
              <a:rPr kumimoji="0" sz="2200" b="0" i="0" u="none" strike="noStrike" kern="0" cap="none" spc="-10" normalizeH="0" baseline="0" noProof="0" dirty="0">
                <a:ln>
                  <a:noFill/>
                </a:ln>
                <a:solidFill>
                  <a:sysClr val="windowText" lastClr="000000"/>
                </a:solidFill>
                <a:effectLst/>
                <a:uLnTx/>
                <a:uFillTx/>
                <a:latin typeface="Arial"/>
                <a:cs typeface="Arial"/>
              </a:rPr>
              <a:t>Fast-</a:t>
            </a:r>
            <a:r>
              <a:rPr kumimoji="0" sz="2200" b="0" i="0" u="none" strike="noStrike" kern="0" cap="none" spc="0" normalizeH="0" baseline="0" noProof="0" dirty="0">
                <a:ln>
                  <a:noFill/>
                </a:ln>
                <a:solidFill>
                  <a:sysClr val="windowText" lastClr="000000"/>
                </a:solidFill>
                <a:effectLst/>
                <a:uLnTx/>
                <a:uFillTx/>
                <a:latin typeface="Arial"/>
                <a:cs typeface="Arial"/>
              </a:rPr>
              <a:t>track</a:t>
            </a:r>
            <a:r>
              <a:rPr kumimoji="0" sz="2200" b="0" i="0" u="none" strike="noStrike" kern="0" cap="none" spc="-4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rule</a:t>
            </a:r>
            <a:r>
              <a:rPr kumimoji="0" sz="2200" b="0" i="0" u="none" strike="noStrike" kern="0" cap="none" spc="-6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adoption</a:t>
            </a:r>
            <a:r>
              <a:rPr kumimoji="0" sz="2200" b="0" i="0" u="none" strike="noStrike" kern="0" cap="none" spc="-6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due</a:t>
            </a:r>
            <a:r>
              <a:rPr kumimoji="0" sz="2200" b="0" i="0" u="none" strike="noStrike" kern="0" cap="none" spc="-4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to</a:t>
            </a:r>
            <a:r>
              <a:rPr kumimoji="0" sz="2200" b="0" i="0" u="none" strike="noStrike" kern="0" cap="none" spc="-5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federal</a:t>
            </a:r>
            <a:r>
              <a:rPr kumimoji="0" sz="2200" b="0" i="0" u="none" strike="noStrike" kern="0" cap="none" spc="-50" normalizeH="0" baseline="0" noProof="0" dirty="0">
                <a:ln>
                  <a:noFill/>
                </a:ln>
                <a:solidFill>
                  <a:sysClr val="windowText" lastClr="000000"/>
                </a:solidFill>
                <a:effectLst/>
                <a:uLnTx/>
                <a:uFillTx/>
                <a:latin typeface="Arial"/>
                <a:cs typeface="Arial"/>
              </a:rPr>
              <a:t> </a:t>
            </a:r>
            <a:r>
              <a:rPr kumimoji="0" sz="2200" b="0" i="0" u="none" strike="noStrike" kern="0" cap="none" spc="-10" normalizeH="0" baseline="0" noProof="0" dirty="0">
                <a:ln>
                  <a:noFill/>
                </a:ln>
                <a:solidFill>
                  <a:sysClr val="windowText" lastClr="000000"/>
                </a:solidFill>
                <a:effectLst/>
                <a:uLnTx/>
                <a:uFillTx/>
                <a:latin typeface="Arial"/>
                <a:cs typeface="Arial"/>
              </a:rPr>
              <a:t>regulation.</a:t>
            </a:r>
            <a:endParaRPr kumimoji="0" sz="2200" b="0" i="0" u="none" strike="noStrike" kern="0" cap="none" spc="0" normalizeH="0" baseline="0" noProof="0">
              <a:ln>
                <a:noFill/>
              </a:ln>
              <a:solidFill>
                <a:sysClr val="windowText" lastClr="000000"/>
              </a:solidFill>
              <a:effectLst/>
              <a:uLnTx/>
              <a:uFillTx/>
              <a:latin typeface="Arial"/>
              <a:cs typeface="Arial"/>
            </a:endParaRPr>
          </a:p>
        </p:txBody>
      </p:sp>
      <p:sp>
        <p:nvSpPr>
          <p:cNvPr id="4" name="object 4" descr="$PPTXTitle"/>
          <p:cNvSpPr txBox="1">
            <a:spLocks noGrp="1"/>
          </p:cNvSpPr>
          <p:nvPr>
            <p:ph type="title"/>
          </p:nvPr>
        </p:nvSpPr>
        <p:spPr>
          <a:prstGeom prst="rect">
            <a:avLst/>
          </a:prstGeom>
        </p:spPr>
        <p:txBody>
          <a:bodyPr vert="horz" wrap="square" lIns="0" tIns="61160" rIns="0" bIns="0" rtlCol="0">
            <a:spAutoFit/>
          </a:bodyPr>
          <a:lstStyle/>
          <a:p>
            <a:pPr marL="12700">
              <a:lnSpc>
                <a:spcPct val="100000"/>
              </a:lnSpc>
              <a:spcBef>
                <a:spcPts val="105"/>
              </a:spcBef>
            </a:pPr>
            <a:r>
              <a:rPr dirty="0"/>
              <a:t>FORM</a:t>
            </a:r>
            <a:r>
              <a:rPr spc="-15" dirty="0"/>
              <a:t> </a:t>
            </a:r>
            <a:r>
              <a:rPr spc="-30" dirty="0"/>
              <a:t>UPDATES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9B3DD8-F295-E4C4-D533-CB3B790EB0AD}"/>
              </a:ext>
            </a:extLst>
          </p:cNvPr>
          <p:cNvSpPr>
            <a:spLocks noGrp="1"/>
          </p:cNvSpPr>
          <p:nvPr>
            <p:ph type="title"/>
          </p:nvPr>
        </p:nvSpPr>
        <p:spPr/>
        <p:txBody>
          <a:bodyPr/>
          <a:lstStyle/>
          <a:p>
            <a:r>
              <a:rPr lang="en-US" dirty="0"/>
              <a:t>Questions</a:t>
            </a:r>
          </a:p>
        </p:txBody>
      </p:sp>
      <p:sp>
        <p:nvSpPr>
          <p:cNvPr id="7" name="Content Placeholder 6">
            <a:extLst>
              <a:ext uri="{FF2B5EF4-FFF2-40B4-BE49-F238E27FC236}">
                <a16:creationId xmlns:a16="http://schemas.microsoft.com/office/drawing/2014/main" id="{EDE09A27-5FE3-243E-AAA0-25B6B39D6822}"/>
              </a:ext>
            </a:extLst>
          </p:cNvPr>
          <p:cNvSpPr>
            <a:spLocks noGrp="1"/>
          </p:cNvSpPr>
          <p:nvPr>
            <p:ph sz="half" idx="1"/>
          </p:nvPr>
        </p:nvSpPr>
        <p:spPr/>
        <p:txBody>
          <a:bodyPr/>
          <a:lstStyle/>
          <a:p>
            <a:pPr marL="0" indent="0">
              <a:buNone/>
            </a:pPr>
            <a:r>
              <a:rPr lang="en-US" dirty="0"/>
              <a:t>Maria </a:t>
            </a:r>
            <a:r>
              <a:rPr lang="en-US" dirty="0" err="1"/>
              <a:t>Loucraft</a:t>
            </a:r>
            <a:endParaRPr lang="en-US" dirty="0"/>
          </a:p>
          <a:p>
            <a:pPr marL="0" indent="0">
              <a:buNone/>
            </a:pPr>
            <a:r>
              <a:rPr lang="en-US" dirty="0"/>
              <a:t>SEFLUC Chair</a:t>
            </a:r>
          </a:p>
          <a:p>
            <a:pPr marL="0" indent="0">
              <a:buNone/>
            </a:pPr>
            <a:r>
              <a:rPr lang="en-US" dirty="0">
                <a:hlinkClick r:id="rId2"/>
              </a:rPr>
              <a:t>mloucraft@broward.org</a:t>
            </a:r>
            <a:endParaRPr lang="en-US" dirty="0"/>
          </a:p>
          <a:p>
            <a:pPr marL="0" indent="0">
              <a:buNone/>
            </a:pPr>
            <a:r>
              <a:rPr lang="en-US" dirty="0"/>
              <a:t>(954) 831 -0776</a:t>
            </a:r>
          </a:p>
        </p:txBody>
      </p:sp>
      <p:sp>
        <p:nvSpPr>
          <p:cNvPr id="8" name="Content Placeholder 7">
            <a:extLst>
              <a:ext uri="{FF2B5EF4-FFF2-40B4-BE49-F238E27FC236}">
                <a16:creationId xmlns:a16="http://schemas.microsoft.com/office/drawing/2014/main" id="{5FEDB662-37B3-0396-99C5-BBA8C7B5FE98}"/>
              </a:ext>
            </a:extLst>
          </p:cNvPr>
          <p:cNvSpPr>
            <a:spLocks noGrp="1"/>
          </p:cNvSpPr>
          <p:nvPr>
            <p:ph sz="half" idx="2"/>
          </p:nvPr>
        </p:nvSpPr>
        <p:spPr/>
        <p:txBody>
          <a:bodyPr/>
          <a:lstStyle/>
          <a:p>
            <a:pPr marL="0" indent="0">
              <a:buNone/>
            </a:pPr>
            <a:r>
              <a:rPr lang="en-US" dirty="0"/>
              <a:t>Information compiled from the Florida Water Rural Focus on Change Presentation Slides and the in-person presentations provided in Punta Gorda on March 25, 2026.</a:t>
            </a:r>
          </a:p>
          <a:p>
            <a:pPr marL="0" indent="0">
              <a:buNone/>
            </a:pPr>
            <a:r>
              <a:rPr lang="en-US" dirty="0"/>
              <a:t>Some slides have been taken directly from the FDEP presentations and are identified by the FDEP logo.</a:t>
            </a:r>
          </a:p>
          <a:p>
            <a:pPr marL="0" indent="0">
              <a:buNone/>
            </a:pPr>
            <a:endParaRPr lang="en-US" dirty="0"/>
          </a:p>
          <a:p>
            <a:pPr marL="0" indent="0">
              <a:buNone/>
            </a:pPr>
            <a:endParaRPr lang="en-US" dirty="0"/>
          </a:p>
        </p:txBody>
      </p:sp>
      <p:pic>
        <p:nvPicPr>
          <p:cNvPr id="12" name="Picture 11" descr="Jack Russell terrier puppy">
            <a:extLst>
              <a:ext uri="{FF2B5EF4-FFF2-40B4-BE49-F238E27FC236}">
                <a16:creationId xmlns:a16="http://schemas.microsoft.com/office/drawing/2014/main" id="{89FA1E3A-2CD9-C445-7AFA-4D1846D46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001294"/>
            <a:ext cx="4038600" cy="2692400"/>
          </a:xfrm>
          <a:prstGeom prst="rect">
            <a:avLst/>
          </a:prstGeom>
        </p:spPr>
      </p:pic>
    </p:spTree>
    <p:extLst>
      <p:ext uri="{BB962C8B-B14F-4D97-AF65-F5344CB8AC3E}">
        <p14:creationId xmlns:p14="http://schemas.microsoft.com/office/powerpoint/2010/main" val="2470075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7368-462F-99F0-1024-86D29061E757}"/>
              </a:ext>
            </a:extLst>
          </p:cNvPr>
          <p:cNvSpPr>
            <a:spLocks noGrp="1"/>
          </p:cNvSpPr>
          <p:nvPr>
            <p:ph type="title"/>
          </p:nvPr>
        </p:nvSpPr>
        <p:spPr/>
        <p:txBody>
          <a:bodyPr/>
          <a:lstStyle/>
          <a:p>
            <a:r>
              <a:rPr lang="en-US" dirty="0"/>
              <a:t>PFAS – Drinking Water</a:t>
            </a:r>
          </a:p>
        </p:txBody>
      </p:sp>
      <p:sp>
        <p:nvSpPr>
          <p:cNvPr id="3" name="Content Placeholder 2">
            <a:extLst>
              <a:ext uri="{FF2B5EF4-FFF2-40B4-BE49-F238E27FC236}">
                <a16:creationId xmlns:a16="http://schemas.microsoft.com/office/drawing/2014/main" id="{FA5C6962-7E68-9F43-665F-A6C6B067B2DE}"/>
              </a:ext>
            </a:extLst>
          </p:cNvPr>
          <p:cNvSpPr>
            <a:spLocks noGrp="1"/>
          </p:cNvSpPr>
          <p:nvPr>
            <p:ph idx="1"/>
          </p:nvPr>
        </p:nvSpPr>
        <p:spPr/>
        <p:txBody>
          <a:bodyPr>
            <a:normAutofit fontScale="62500" lnSpcReduction="20000"/>
          </a:bodyPr>
          <a:lstStyle/>
          <a:p>
            <a:pPr marL="0" indent="0">
              <a:buNone/>
            </a:pPr>
            <a:r>
              <a:rPr lang="en-US" dirty="0"/>
              <a:t>PFAS rule (40 CFR Part 141) undergoing revision: </a:t>
            </a:r>
          </a:p>
          <a:p>
            <a:r>
              <a:rPr lang="en-US" dirty="0"/>
              <a:t>Rescind the MCLs for </a:t>
            </a:r>
            <a:r>
              <a:rPr lang="en-US" dirty="0" err="1"/>
              <a:t>PFHxS</a:t>
            </a:r>
            <a:r>
              <a:rPr lang="en-US" dirty="0"/>
              <a:t>, PFNA, GenX, and the Hazard Index</a:t>
            </a:r>
          </a:p>
          <a:p>
            <a:r>
              <a:rPr lang="en-US" dirty="0"/>
              <a:t>Extend the compliance date to 2031</a:t>
            </a:r>
            <a:br>
              <a:rPr lang="en-US" dirty="0"/>
            </a:br>
            <a:endParaRPr lang="en-US" dirty="0"/>
          </a:p>
          <a:p>
            <a:pPr marL="0" indent="0">
              <a:buNone/>
            </a:pPr>
            <a:r>
              <a:rPr lang="en-US" dirty="0"/>
              <a:t>Still under the existing rule (Compliance by April 26, 2029)</a:t>
            </a:r>
            <a:br>
              <a:rPr lang="en-US" dirty="0"/>
            </a:br>
            <a:endParaRPr lang="en-US" dirty="0"/>
          </a:p>
          <a:p>
            <a:pPr marL="0" indent="0">
              <a:buNone/>
            </a:pPr>
            <a:r>
              <a:rPr lang="en-US" dirty="0"/>
              <a:t>Initial Monitoring results still required by April 26, 2027 (POEs -4 quarters for most)</a:t>
            </a:r>
          </a:p>
          <a:p>
            <a:pPr marL="0" indent="0">
              <a:buNone/>
            </a:pPr>
            <a:r>
              <a:rPr lang="en-US" dirty="0"/>
              <a:t>May use prior data (such as UCMR) with approval from FDEP</a:t>
            </a:r>
            <a:br>
              <a:rPr lang="en-US" dirty="0"/>
            </a:br>
            <a:endParaRPr lang="en-US" dirty="0"/>
          </a:p>
          <a:p>
            <a:pPr marL="0" indent="0">
              <a:buNone/>
            </a:pPr>
            <a:r>
              <a:rPr lang="en-US" dirty="0"/>
              <a:t>Florida still does not have primacy, so EPA Region 4 regulates directly</a:t>
            </a:r>
            <a:br>
              <a:rPr lang="en-US" dirty="0"/>
            </a:br>
            <a:endParaRPr lang="en-US" dirty="0"/>
          </a:p>
          <a:p>
            <a:pPr marL="0" indent="0">
              <a:buNone/>
            </a:pPr>
            <a:r>
              <a:rPr lang="en-US" dirty="0"/>
              <a:t>Compliance Monitoring begins April 26, 2027 (POEs – 4 quarterly if initial results above one half the MCL)</a:t>
            </a:r>
          </a:p>
          <a:p>
            <a:pPr marL="0" indent="0">
              <a:buNone/>
            </a:pPr>
            <a:r>
              <a:rPr lang="en-US" dirty="0"/>
              <a:t>Annual then Triennial (similar to lead and copper)</a:t>
            </a:r>
          </a:p>
          <a:p>
            <a:pPr marL="0" indent="0">
              <a:buNone/>
            </a:pPr>
            <a:endParaRPr lang="en-US" dirty="0"/>
          </a:p>
          <a:p>
            <a:pPr marL="0" indent="0">
              <a:buNone/>
            </a:pPr>
            <a:r>
              <a:rPr lang="en-US" dirty="0">
                <a:hlinkClick r:id="rId2"/>
              </a:rPr>
              <a:t>https://floridadep.gov/water/source-drinking-water/content/and-polyfluoroalkyl-substances-pfas</a:t>
            </a:r>
            <a:endParaRPr lang="en-US" dirty="0"/>
          </a:p>
          <a:p>
            <a:pPr marL="0" indent="0">
              <a:buNone/>
            </a:pPr>
            <a:endParaRPr lang="en-US" dirty="0"/>
          </a:p>
        </p:txBody>
      </p:sp>
    </p:spTree>
    <p:extLst>
      <p:ext uri="{BB962C8B-B14F-4D97-AF65-F5344CB8AC3E}">
        <p14:creationId xmlns:p14="http://schemas.microsoft.com/office/powerpoint/2010/main" val="212262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E6B6C-5CD5-2517-8192-91C95582B1DC}"/>
              </a:ext>
            </a:extLst>
          </p:cNvPr>
          <p:cNvSpPr>
            <a:spLocks noGrp="1"/>
          </p:cNvSpPr>
          <p:nvPr>
            <p:ph type="title"/>
          </p:nvPr>
        </p:nvSpPr>
        <p:spPr/>
        <p:txBody>
          <a:bodyPr/>
          <a:lstStyle/>
          <a:p>
            <a:r>
              <a:rPr lang="en-US" dirty="0"/>
              <a:t>Consumer Confidence Report (CCR)</a:t>
            </a:r>
          </a:p>
        </p:txBody>
      </p:sp>
      <p:sp>
        <p:nvSpPr>
          <p:cNvPr id="3" name="Content Placeholder 2">
            <a:extLst>
              <a:ext uri="{FF2B5EF4-FFF2-40B4-BE49-F238E27FC236}">
                <a16:creationId xmlns:a16="http://schemas.microsoft.com/office/drawing/2014/main" id="{8FFAC204-EDA5-F9A5-407A-818CA5DE403A}"/>
              </a:ext>
            </a:extLst>
          </p:cNvPr>
          <p:cNvSpPr>
            <a:spLocks noGrp="1"/>
          </p:cNvSpPr>
          <p:nvPr>
            <p:ph sz="half" idx="1"/>
          </p:nvPr>
        </p:nvSpPr>
        <p:spPr>
          <a:xfrm>
            <a:off x="838200" y="1825625"/>
            <a:ext cx="5644896" cy="4351338"/>
          </a:xfrm>
        </p:spPr>
        <p:txBody>
          <a:bodyPr>
            <a:normAutofit fontScale="62500" lnSpcReduction="20000"/>
          </a:bodyPr>
          <a:lstStyle/>
          <a:p>
            <a:pPr marL="0" indent="0">
              <a:buNone/>
            </a:pPr>
            <a:r>
              <a:rPr lang="en-US" b="1" dirty="0">
                <a:solidFill>
                  <a:srgbClr val="FF0000"/>
                </a:solidFill>
              </a:rPr>
              <a:t>Due twice in 2027</a:t>
            </a:r>
          </a:p>
          <a:p>
            <a:pPr marL="0" indent="0">
              <a:buNone/>
            </a:pPr>
            <a:r>
              <a:rPr lang="en-US" dirty="0"/>
              <a:t>July 1, 2027 report covers all of 2026 </a:t>
            </a:r>
          </a:p>
          <a:p>
            <a:pPr marL="0" indent="0">
              <a:buNone/>
            </a:pPr>
            <a:r>
              <a:rPr lang="en-US" dirty="0"/>
              <a:t>December 31, 2027 report covers January 1 – June 30, 2027</a:t>
            </a:r>
          </a:p>
          <a:p>
            <a:pPr marL="0" indent="0">
              <a:buNone/>
            </a:pPr>
            <a:r>
              <a:rPr lang="en-US" dirty="0"/>
              <a:t>If you have no new data, violations, or need to report forgotten data, may distribute the same CCR</a:t>
            </a:r>
          </a:p>
          <a:p>
            <a:pPr marL="0" indent="0">
              <a:buNone/>
            </a:pPr>
            <a:r>
              <a:rPr lang="en-US" dirty="0"/>
              <a:t>Suggestion: Sample annuals or triennials after July 1</a:t>
            </a:r>
          </a:p>
          <a:p>
            <a:pPr marL="0" indent="0">
              <a:buNone/>
            </a:pPr>
            <a:r>
              <a:rPr lang="en-US" dirty="0"/>
              <a:t>Data to consecutive systems has a new date (April and October)</a:t>
            </a:r>
          </a:p>
          <a:p>
            <a:pPr marL="0" indent="0">
              <a:buNone/>
            </a:pPr>
            <a:r>
              <a:rPr lang="en-US" dirty="0"/>
              <a:t>New Summary section in Front</a:t>
            </a:r>
          </a:p>
          <a:p>
            <a:pPr marL="0" indent="0">
              <a:buNone/>
            </a:pPr>
            <a:r>
              <a:rPr lang="en-US" dirty="0"/>
              <a:t>New language for contamination sources</a:t>
            </a:r>
          </a:p>
          <a:p>
            <a:pPr marL="0" indent="0">
              <a:buNone/>
            </a:pPr>
            <a:r>
              <a:rPr lang="en-US" dirty="0"/>
              <a:t>Posting if &gt; 50,000</a:t>
            </a:r>
          </a:p>
          <a:p>
            <a:pPr marL="0" indent="0">
              <a:buNone/>
            </a:pPr>
            <a:r>
              <a:rPr lang="en-US" dirty="0"/>
              <a:t>Assistance with Limited English proficiency if &gt;100,000</a:t>
            </a:r>
          </a:p>
        </p:txBody>
      </p:sp>
      <p:pic>
        <p:nvPicPr>
          <p:cNvPr id="6" name="Content Placeholder 5">
            <a:extLst>
              <a:ext uri="{FF2B5EF4-FFF2-40B4-BE49-F238E27FC236}">
                <a16:creationId xmlns:a16="http://schemas.microsoft.com/office/drawing/2014/main" id="{13DC45D9-A134-4188-6161-1F9A936DDFE7}"/>
              </a:ext>
            </a:extLst>
          </p:cNvPr>
          <p:cNvPicPr>
            <a:picLocks noGrp="1" noChangeAspect="1"/>
          </p:cNvPicPr>
          <p:nvPr>
            <p:ph sz="half" idx="2"/>
          </p:nvPr>
        </p:nvPicPr>
        <p:blipFill>
          <a:blip r:embed="rId2"/>
          <a:stretch>
            <a:fillRect/>
          </a:stretch>
        </p:blipFill>
        <p:spPr>
          <a:xfrm>
            <a:off x="7286625" y="1472023"/>
            <a:ext cx="3590925" cy="4677478"/>
          </a:xfrm>
          <a:prstGeom prst="rect">
            <a:avLst/>
          </a:prstGeom>
        </p:spPr>
      </p:pic>
    </p:spTree>
    <p:extLst>
      <p:ext uri="{BB962C8B-B14F-4D97-AF65-F5344CB8AC3E}">
        <p14:creationId xmlns:p14="http://schemas.microsoft.com/office/powerpoint/2010/main" val="669228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830F5-1C2C-FD15-EC6A-9421102AD6CF}"/>
              </a:ext>
            </a:extLst>
          </p:cNvPr>
          <p:cNvSpPr>
            <a:spLocks noGrp="1"/>
          </p:cNvSpPr>
          <p:nvPr>
            <p:ph type="title"/>
          </p:nvPr>
        </p:nvSpPr>
        <p:spPr/>
        <p:txBody>
          <a:bodyPr/>
          <a:lstStyle/>
          <a:p>
            <a:r>
              <a:rPr lang="en-US" dirty="0"/>
              <a:t>Perchlorate Rule</a:t>
            </a:r>
          </a:p>
        </p:txBody>
      </p:sp>
      <p:sp>
        <p:nvSpPr>
          <p:cNvPr id="4" name="Content Placeholder 3">
            <a:extLst>
              <a:ext uri="{FF2B5EF4-FFF2-40B4-BE49-F238E27FC236}">
                <a16:creationId xmlns:a16="http://schemas.microsoft.com/office/drawing/2014/main" id="{C37D5000-B3A4-CF9D-6A93-6A308C47A299}"/>
              </a:ext>
            </a:extLst>
          </p:cNvPr>
          <p:cNvSpPr>
            <a:spLocks noGrp="1"/>
          </p:cNvSpPr>
          <p:nvPr>
            <p:ph sz="half" idx="2"/>
          </p:nvPr>
        </p:nvSpPr>
        <p:spPr>
          <a:xfrm>
            <a:off x="5133975" y="365124"/>
            <a:ext cx="6819899" cy="6321425"/>
          </a:xfrm>
        </p:spPr>
        <p:txBody>
          <a:bodyPr>
            <a:normAutofit fontScale="85000" lnSpcReduction="20000"/>
          </a:bodyPr>
          <a:lstStyle/>
          <a:p>
            <a:pPr marL="0" indent="0">
              <a:buNone/>
            </a:pPr>
            <a:r>
              <a:rPr lang="en-US" b="1" dirty="0">
                <a:solidFill>
                  <a:srgbClr val="FF0000"/>
                </a:solidFill>
              </a:rPr>
              <a:t>Rule making expected with possible MCLs of 20 ug/L or 40 ug/L or 80 ug/L</a:t>
            </a:r>
          </a:p>
          <a:p>
            <a:r>
              <a:rPr lang="en-US" b="1" dirty="0"/>
              <a:t>What:</a:t>
            </a:r>
            <a:r>
              <a:rPr lang="en-US" dirty="0"/>
              <a:t> On January 6, 2025, the U.S. Environmental Protection Agency (EPA) proposed a National Primary Drinking Water Regulation (NPDWR) and a health-based Maximum Contaminant Level Goal (MCLG) for perchlorate under the Safe Drinking Water Act (SDWA).</a:t>
            </a:r>
          </a:p>
          <a:p>
            <a:endParaRPr lang="en-US" dirty="0"/>
          </a:p>
          <a:p>
            <a:r>
              <a:rPr lang="en-US" b="1" dirty="0"/>
              <a:t>Why: </a:t>
            </a:r>
            <a:r>
              <a:rPr lang="en-US" dirty="0"/>
              <a:t>Perchlorate is an inorganic chemical compound that occurs naturally and can also be manufactured. It is commonly used in solid rocket propellants, munitions, fireworks, airbag initiators for vehicles, matches, signal flares, and may also be found in fertilizers and </a:t>
            </a:r>
            <a:r>
              <a:rPr lang="en-US" b="1" dirty="0">
                <a:solidFill>
                  <a:srgbClr val="FF0000"/>
                </a:solidFill>
              </a:rPr>
              <a:t>as a byproduct of improper handling of hypochlorite solutions used for drinking water treatment. </a:t>
            </a:r>
            <a:r>
              <a:rPr lang="en-US" dirty="0"/>
              <a:t>Perchlorate exposure to humans occurs primarily through the ingestion of contaminated food and drinking water.</a:t>
            </a:r>
          </a:p>
          <a:p>
            <a:pPr marL="0" indent="0">
              <a:buNone/>
            </a:pPr>
            <a:endParaRPr lang="en-US" dirty="0"/>
          </a:p>
        </p:txBody>
      </p:sp>
      <p:pic>
        <p:nvPicPr>
          <p:cNvPr id="1026" name="Picture 2" descr="Perchlorate: Definition, Formula, Structure, &amp; Reactions">
            <a:extLst>
              <a:ext uri="{FF2B5EF4-FFF2-40B4-BE49-F238E27FC236}">
                <a16:creationId xmlns:a16="http://schemas.microsoft.com/office/drawing/2014/main" id="{AC2FEAF0-9455-B7BC-BCD7-E117CEEB6DD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04975" y="2282110"/>
            <a:ext cx="3114675" cy="2958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763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F2BD0-4590-62E2-7E6F-3D734E64AB6F}"/>
              </a:ext>
            </a:extLst>
          </p:cNvPr>
          <p:cNvSpPr>
            <a:spLocks noGrp="1"/>
          </p:cNvSpPr>
          <p:nvPr>
            <p:ph type="title"/>
          </p:nvPr>
        </p:nvSpPr>
        <p:spPr/>
        <p:txBody>
          <a:bodyPr/>
          <a:lstStyle/>
          <a:p>
            <a:r>
              <a:rPr lang="en-US" dirty="0"/>
              <a:t>Lead and Copper Rule Improvements</a:t>
            </a:r>
          </a:p>
        </p:txBody>
      </p:sp>
      <p:sp>
        <p:nvSpPr>
          <p:cNvPr id="3" name="Content Placeholder 2">
            <a:extLst>
              <a:ext uri="{FF2B5EF4-FFF2-40B4-BE49-F238E27FC236}">
                <a16:creationId xmlns:a16="http://schemas.microsoft.com/office/drawing/2014/main" id="{13422C89-6B0D-9DF3-A01D-8CA76FCE786A}"/>
              </a:ext>
            </a:extLst>
          </p:cNvPr>
          <p:cNvSpPr>
            <a:spLocks noGrp="1"/>
          </p:cNvSpPr>
          <p:nvPr>
            <p:ph sz="half" idx="1"/>
          </p:nvPr>
        </p:nvSpPr>
        <p:spPr>
          <a:xfrm>
            <a:off x="438912" y="1444752"/>
            <a:ext cx="9695688" cy="5120640"/>
          </a:xfrm>
        </p:spPr>
        <p:txBody>
          <a:bodyPr>
            <a:normAutofit fontScale="77500" lnSpcReduction="20000"/>
          </a:bodyPr>
          <a:lstStyle/>
          <a:p>
            <a:pPr marL="0" indent="0">
              <a:buNone/>
            </a:pPr>
            <a:r>
              <a:rPr lang="en-US" dirty="0"/>
              <a:t>Still under the LCRI</a:t>
            </a:r>
          </a:p>
          <a:p>
            <a:pPr marL="0" indent="0">
              <a:buNone/>
            </a:pPr>
            <a:r>
              <a:rPr lang="en-US" dirty="0"/>
              <a:t>Items due on November 1, 2027</a:t>
            </a:r>
          </a:p>
          <a:p>
            <a:pPr marL="0" indent="0">
              <a:buNone/>
            </a:pPr>
            <a:r>
              <a:rPr lang="en-US" dirty="0"/>
              <a:t>Schools &amp; Daycares list </a:t>
            </a:r>
          </a:p>
          <a:p>
            <a:r>
              <a:rPr lang="en-US" dirty="0"/>
              <a:t>Junior high = high school </a:t>
            </a:r>
          </a:p>
          <a:p>
            <a:r>
              <a:rPr lang="en-US" dirty="0"/>
              <a:t>waivers available </a:t>
            </a:r>
          </a:p>
          <a:p>
            <a:pPr marL="0" indent="0">
              <a:buNone/>
            </a:pPr>
            <a:r>
              <a:rPr lang="en-US" dirty="0"/>
              <a:t>Baseline Inventory</a:t>
            </a:r>
          </a:p>
          <a:p>
            <a:r>
              <a:rPr lang="en-US" dirty="0"/>
              <a:t>Includes addresses</a:t>
            </a:r>
          </a:p>
          <a:p>
            <a:r>
              <a:rPr lang="en-US" dirty="0"/>
              <a:t>Connector information</a:t>
            </a:r>
          </a:p>
          <a:p>
            <a:pPr marL="0" indent="0">
              <a:buNone/>
            </a:pPr>
            <a:r>
              <a:rPr lang="en-US" dirty="0"/>
              <a:t>Service Line Replacement Plan </a:t>
            </a:r>
          </a:p>
          <a:p>
            <a:r>
              <a:rPr lang="en-US" dirty="0"/>
              <a:t>If have Lead, GRR or unknown lines</a:t>
            </a:r>
          </a:p>
          <a:p>
            <a:r>
              <a:rPr lang="en-US" b="1" dirty="0">
                <a:solidFill>
                  <a:srgbClr val="FF0000"/>
                </a:solidFill>
              </a:rPr>
              <a:t>If have lead, unknown connectors</a:t>
            </a:r>
          </a:p>
          <a:p>
            <a:pPr marL="0" indent="0">
              <a:buNone/>
            </a:pPr>
            <a:r>
              <a:rPr lang="en-US" dirty="0"/>
              <a:t>Sampling plan </a:t>
            </a:r>
          </a:p>
          <a:p>
            <a:pPr marL="0" indent="0">
              <a:buNone/>
            </a:pPr>
            <a:r>
              <a:rPr lang="en-US" dirty="0"/>
              <a:t>Annual letters due in July 2026 and December 2027</a:t>
            </a:r>
          </a:p>
          <a:p>
            <a:pPr marL="0" indent="0">
              <a:buNone/>
            </a:pPr>
            <a:r>
              <a:rPr lang="en-US" dirty="0"/>
              <a:t>24 hour notifications for Lead AL exceedance – issue with code red systems</a:t>
            </a:r>
          </a:p>
          <a:p>
            <a:pPr marL="0" indent="0">
              <a:buNone/>
            </a:pPr>
            <a:endParaRPr lang="en-US" dirty="0"/>
          </a:p>
          <a:p>
            <a:pPr marL="0" indent="0">
              <a:buNone/>
            </a:pPr>
            <a:endParaRPr lang="en-US" dirty="0"/>
          </a:p>
        </p:txBody>
      </p:sp>
      <p:pic>
        <p:nvPicPr>
          <p:cNvPr id="6" name="Content Placeholder 5">
            <a:extLst>
              <a:ext uri="{FF2B5EF4-FFF2-40B4-BE49-F238E27FC236}">
                <a16:creationId xmlns:a16="http://schemas.microsoft.com/office/drawing/2014/main" id="{B2694B77-4F54-9F17-CAF0-DE20CEF08787}"/>
              </a:ext>
            </a:extLst>
          </p:cNvPr>
          <p:cNvPicPr>
            <a:picLocks noGrp="1" noChangeAspect="1"/>
          </p:cNvPicPr>
          <p:nvPr>
            <p:ph sz="half" idx="2"/>
          </p:nvPr>
        </p:nvPicPr>
        <p:blipFill>
          <a:blip r:embed="rId2"/>
          <a:stretch>
            <a:fillRect/>
          </a:stretch>
        </p:blipFill>
        <p:spPr>
          <a:xfrm>
            <a:off x="6306709" y="1581151"/>
            <a:ext cx="4751054" cy="3261124"/>
          </a:xfrm>
          <a:prstGeom prst="rect">
            <a:avLst/>
          </a:prstGeom>
        </p:spPr>
      </p:pic>
    </p:spTree>
    <p:extLst>
      <p:ext uri="{BB962C8B-B14F-4D97-AF65-F5344CB8AC3E}">
        <p14:creationId xmlns:p14="http://schemas.microsoft.com/office/powerpoint/2010/main" val="4085541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descr="A body of water surrounded by trees  Description automatically generated with medium confidence"/>
            <p:cNvPicPr/>
            <p:nvPr/>
          </p:nvPicPr>
          <p:blipFill>
            <a:blip r:embed="rId2" cstate="print"/>
            <a:stretch>
              <a:fillRect/>
            </a:stretch>
          </p:blipFill>
          <p:spPr>
            <a:xfrm>
              <a:off x="0" y="0"/>
              <a:ext cx="12192000" cy="6857997"/>
            </a:xfrm>
            <a:prstGeom prst="rect">
              <a:avLst/>
            </a:prstGeom>
          </p:spPr>
        </p:pic>
        <p:sp>
          <p:nvSpPr>
            <p:cNvPr id="4" name="object 4"/>
            <p:cNvSpPr/>
            <p:nvPr/>
          </p:nvSpPr>
          <p:spPr>
            <a:xfrm>
              <a:off x="887628" y="1847265"/>
              <a:ext cx="10417175" cy="4568190"/>
            </a:xfrm>
            <a:custGeom>
              <a:avLst/>
              <a:gdLst/>
              <a:ahLst/>
              <a:cxnLst/>
              <a:rect l="l" t="t" r="r" b="b"/>
              <a:pathLst>
                <a:path w="10417175" h="4568190">
                  <a:moveTo>
                    <a:pt x="10416794" y="0"/>
                  </a:moveTo>
                  <a:lnTo>
                    <a:pt x="0" y="0"/>
                  </a:lnTo>
                  <a:lnTo>
                    <a:pt x="0" y="4567936"/>
                  </a:lnTo>
                  <a:lnTo>
                    <a:pt x="10416794" y="4567936"/>
                  </a:lnTo>
                  <a:lnTo>
                    <a:pt x="10416794" y="0"/>
                  </a:lnTo>
                  <a:close/>
                </a:path>
              </a:pathLst>
            </a:custGeom>
            <a:solidFill>
              <a:srgbClr val="52B5E8">
                <a:alpha val="56077"/>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p:cNvPicPr/>
            <p:nvPr/>
          </p:nvPicPr>
          <p:blipFill>
            <a:blip r:embed="rId3" cstate="print"/>
            <a:stretch>
              <a:fillRect/>
            </a:stretch>
          </p:blipFill>
          <p:spPr>
            <a:xfrm>
              <a:off x="3505200" y="2476500"/>
              <a:ext cx="6075426" cy="1255014"/>
            </a:xfrm>
            <a:prstGeom prst="rect">
              <a:avLst/>
            </a:prstGeom>
          </p:spPr>
        </p:pic>
        <p:pic>
          <p:nvPicPr>
            <p:cNvPr id="6" name="object 6"/>
            <p:cNvPicPr/>
            <p:nvPr/>
          </p:nvPicPr>
          <p:blipFill>
            <a:blip r:embed="rId4" cstate="print"/>
            <a:stretch>
              <a:fillRect/>
            </a:stretch>
          </p:blipFill>
          <p:spPr>
            <a:xfrm>
              <a:off x="3505200" y="3048000"/>
              <a:ext cx="2678429" cy="1255014"/>
            </a:xfrm>
            <a:prstGeom prst="rect">
              <a:avLst/>
            </a:prstGeom>
          </p:spPr>
        </p:pic>
      </p:grpSp>
      <p:sp>
        <p:nvSpPr>
          <p:cNvPr id="7" name="object 7" descr="$PPTXTitle"/>
          <p:cNvSpPr txBox="1">
            <a:spLocks noGrp="1"/>
          </p:cNvSpPr>
          <p:nvPr>
            <p:ph type="title"/>
          </p:nvPr>
        </p:nvSpPr>
        <p:spPr>
          <a:xfrm>
            <a:off x="3846067" y="2629915"/>
            <a:ext cx="5198745" cy="1283335"/>
          </a:xfrm>
          <a:prstGeom prst="rect">
            <a:avLst/>
          </a:prstGeom>
        </p:spPr>
        <p:txBody>
          <a:bodyPr vert="horz" wrap="square" lIns="0" tIns="127000" rIns="0" bIns="0" rtlCol="0">
            <a:spAutoFit/>
          </a:bodyPr>
          <a:lstStyle/>
          <a:p>
            <a:pPr marL="12700" marR="5080">
              <a:lnSpc>
                <a:spcPts val="4500"/>
              </a:lnSpc>
              <a:spcBef>
                <a:spcPts val="1000"/>
              </a:spcBef>
            </a:pPr>
            <a:r>
              <a:rPr sz="4500" spc="-35" dirty="0"/>
              <a:t>LEGISLATION</a:t>
            </a:r>
            <a:r>
              <a:rPr sz="4500" spc="-235" dirty="0"/>
              <a:t> </a:t>
            </a:r>
            <a:r>
              <a:rPr sz="4500" spc="-25" dirty="0"/>
              <a:t>AND </a:t>
            </a:r>
            <a:r>
              <a:rPr sz="4500" spc="-10" dirty="0"/>
              <a:t>RULES</a:t>
            </a:r>
            <a:endParaRPr sz="4500"/>
          </a:p>
        </p:txBody>
      </p:sp>
      <p:grpSp>
        <p:nvGrpSpPr>
          <p:cNvPr id="8" name="object 8"/>
          <p:cNvGrpSpPr/>
          <p:nvPr/>
        </p:nvGrpSpPr>
        <p:grpSpPr>
          <a:xfrm>
            <a:off x="5964935" y="4479035"/>
            <a:ext cx="5147310" cy="1915160"/>
            <a:chOff x="5964935" y="4479035"/>
            <a:chExt cx="5147310" cy="1915160"/>
          </a:xfrm>
        </p:grpSpPr>
        <p:pic>
          <p:nvPicPr>
            <p:cNvPr id="9" name="object 9"/>
            <p:cNvPicPr/>
            <p:nvPr/>
          </p:nvPicPr>
          <p:blipFill>
            <a:blip r:embed="rId5" cstate="print"/>
            <a:stretch>
              <a:fillRect/>
            </a:stretch>
          </p:blipFill>
          <p:spPr>
            <a:xfrm>
              <a:off x="9022079" y="4479035"/>
              <a:ext cx="2090166" cy="567689"/>
            </a:xfrm>
            <a:prstGeom prst="rect">
              <a:avLst/>
            </a:prstGeom>
          </p:spPr>
        </p:pic>
        <p:pic>
          <p:nvPicPr>
            <p:cNvPr id="10" name="object 10"/>
            <p:cNvPicPr/>
            <p:nvPr/>
          </p:nvPicPr>
          <p:blipFill>
            <a:blip r:embed="rId6" cstate="print"/>
            <a:stretch>
              <a:fillRect/>
            </a:stretch>
          </p:blipFill>
          <p:spPr>
            <a:xfrm>
              <a:off x="7257287" y="4791468"/>
              <a:ext cx="3838194" cy="511289"/>
            </a:xfrm>
            <a:prstGeom prst="rect">
              <a:avLst/>
            </a:prstGeom>
          </p:spPr>
        </p:pic>
        <p:pic>
          <p:nvPicPr>
            <p:cNvPr id="11" name="object 11"/>
            <p:cNvPicPr/>
            <p:nvPr/>
          </p:nvPicPr>
          <p:blipFill>
            <a:blip r:embed="rId7" cstate="print"/>
            <a:stretch>
              <a:fillRect/>
            </a:stretch>
          </p:blipFill>
          <p:spPr>
            <a:xfrm>
              <a:off x="6635495" y="5065788"/>
              <a:ext cx="4459986" cy="511289"/>
            </a:xfrm>
            <a:prstGeom prst="rect">
              <a:avLst/>
            </a:prstGeom>
          </p:spPr>
        </p:pic>
        <p:pic>
          <p:nvPicPr>
            <p:cNvPr id="12" name="object 12"/>
            <p:cNvPicPr/>
            <p:nvPr/>
          </p:nvPicPr>
          <p:blipFill>
            <a:blip r:embed="rId8" cstate="print"/>
            <a:stretch>
              <a:fillRect/>
            </a:stretch>
          </p:blipFill>
          <p:spPr>
            <a:xfrm>
              <a:off x="5964935" y="5340095"/>
              <a:ext cx="5130546" cy="511289"/>
            </a:xfrm>
            <a:prstGeom prst="rect">
              <a:avLst/>
            </a:prstGeom>
          </p:spPr>
        </p:pic>
        <p:pic>
          <p:nvPicPr>
            <p:cNvPr id="13" name="object 13"/>
            <p:cNvPicPr/>
            <p:nvPr/>
          </p:nvPicPr>
          <p:blipFill>
            <a:blip r:embed="rId9" cstate="print"/>
            <a:stretch>
              <a:fillRect/>
            </a:stretch>
          </p:blipFill>
          <p:spPr>
            <a:xfrm>
              <a:off x="8295131" y="5882639"/>
              <a:ext cx="2800350" cy="511289"/>
            </a:xfrm>
            <a:prstGeom prst="rect">
              <a:avLst/>
            </a:prstGeom>
          </p:spPr>
        </p:pic>
      </p:grpSp>
      <p:sp>
        <p:nvSpPr>
          <p:cNvPr id="14" name="object 14"/>
          <p:cNvSpPr txBox="1"/>
          <p:nvPr/>
        </p:nvSpPr>
        <p:spPr>
          <a:xfrm>
            <a:off x="6096380" y="4542535"/>
            <a:ext cx="4858385" cy="1697355"/>
          </a:xfrm>
          <a:prstGeom prst="rect">
            <a:avLst/>
          </a:prstGeom>
        </p:spPr>
        <p:txBody>
          <a:bodyPr vert="horz" wrap="square" lIns="0" tIns="12700" rIns="0" bIns="0" rtlCol="0">
            <a:spAutoFit/>
          </a:bodyPr>
          <a:lstStyle/>
          <a:p>
            <a:pPr marL="683260" marR="5080" lvl="0" indent="2403475" algn="r" defTabSz="914400" eaLnBrk="1" fontAlgn="auto" latinLnBrk="0" hangingPunct="1">
              <a:lnSpc>
                <a:spcPct val="100000"/>
              </a:lnSpc>
              <a:spcBef>
                <a:spcPts val="100"/>
              </a:spcBef>
              <a:spcAft>
                <a:spcPts val="0"/>
              </a:spcAft>
              <a:buClrTx/>
              <a:buSzTx/>
              <a:buFontTx/>
              <a:buNone/>
              <a:tabLst/>
              <a:defRPr/>
            </a:pPr>
            <a:r>
              <a:rPr kumimoji="0" sz="2000" b="1" i="0" u="none" strike="noStrike" kern="0" cap="none" spc="0" normalizeH="0" baseline="0" noProof="0" dirty="0">
                <a:ln>
                  <a:noFill/>
                </a:ln>
                <a:solidFill>
                  <a:srgbClr val="FFFFFF"/>
                </a:solidFill>
                <a:effectLst/>
                <a:uLnTx/>
                <a:uFillTx/>
                <a:latin typeface="Arial"/>
                <a:cs typeface="Arial"/>
              </a:rPr>
              <a:t>Kristine</a:t>
            </a:r>
            <a:r>
              <a:rPr kumimoji="0" sz="2000" b="1" i="0" u="none" strike="noStrike" kern="0" cap="none" spc="-45" normalizeH="0" baseline="0" noProof="0" dirty="0">
                <a:ln>
                  <a:noFill/>
                </a:ln>
                <a:solidFill>
                  <a:srgbClr val="FFFFFF"/>
                </a:solidFill>
                <a:effectLst/>
                <a:uLnTx/>
                <a:uFillTx/>
                <a:latin typeface="Arial"/>
                <a:cs typeface="Arial"/>
              </a:rPr>
              <a:t> </a:t>
            </a:r>
            <a:r>
              <a:rPr kumimoji="0" sz="2000" b="1" i="0" u="none" strike="noStrike" kern="0" cap="none" spc="-10" normalizeH="0" baseline="0" noProof="0" dirty="0">
                <a:ln>
                  <a:noFill/>
                </a:ln>
                <a:solidFill>
                  <a:srgbClr val="FFFFFF"/>
                </a:solidFill>
                <a:effectLst/>
                <a:uLnTx/>
                <a:uFillTx/>
                <a:latin typeface="Arial"/>
                <a:cs typeface="Arial"/>
              </a:rPr>
              <a:t>Locke </a:t>
            </a:r>
            <a:r>
              <a:rPr kumimoji="0" sz="1800" b="0" i="0" u="none" strike="noStrike" kern="0" cap="none" spc="-10" normalizeH="0" baseline="0" noProof="0" dirty="0">
                <a:ln>
                  <a:noFill/>
                </a:ln>
                <a:solidFill>
                  <a:srgbClr val="FFFFFF"/>
                </a:solidFill>
                <a:effectLst/>
                <a:uLnTx/>
                <a:uFillTx/>
                <a:latin typeface="Arial"/>
                <a:cs typeface="Arial"/>
              </a:rPr>
              <a:t>Wastewater</a:t>
            </a:r>
            <a:r>
              <a:rPr kumimoji="0" sz="1800" b="0" i="0" u="none" strike="noStrike" kern="0" cap="none" spc="-30" normalizeH="0" baseline="0" noProof="0" dirty="0">
                <a:ln>
                  <a:noFill/>
                </a:ln>
                <a:solidFill>
                  <a:srgbClr val="FFFFFF"/>
                </a:solidFill>
                <a:effectLst/>
                <a:uLnTx/>
                <a:uFillTx/>
                <a:latin typeface="Arial"/>
                <a:cs typeface="Arial"/>
              </a:rPr>
              <a:t> </a:t>
            </a:r>
            <a:r>
              <a:rPr kumimoji="0" sz="1800" b="0" i="0" u="none" strike="noStrike" kern="0" cap="none" spc="0" normalizeH="0" baseline="0" noProof="0" dirty="0">
                <a:ln>
                  <a:noFill/>
                </a:ln>
                <a:solidFill>
                  <a:srgbClr val="FFFFFF"/>
                </a:solidFill>
                <a:effectLst/>
                <a:uLnTx/>
                <a:uFillTx/>
                <a:latin typeface="Arial"/>
                <a:cs typeface="Arial"/>
              </a:rPr>
              <a:t>Management</a:t>
            </a:r>
            <a:r>
              <a:rPr kumimoji="0" sz="1800" b="0" i="0" u="none" strike="noStrike" kern="0" cap="none" spc="-60" normalizeH="0" baseline="0" noProof="0" dirty="0">
                <a:ln>
                  <a:noFill/>
                </a:ln>
                <a:solidFill>
                  <a:srgbClr val="FFFFFF"/>
                </a:solidFill>
                <a:effectLst/>
                <a:uLnTx/>
                <a:uFillTx/>
                <a:latin typeface="Arial"/>
                <a:cs typeface="Arial"/>
              </a:rPr>
              <a:t> </a:t>
            </a:r>
            <a:r>
              <a:rPr kumimoji="0" sz="1800" b="0" i="0" u="none" strike="noStrike" kern="0" cap="none" spc="-10" normalizeH="0" baseline="0" noProof="0" dirty="0">
                <a:ln>
                  <a:noFill/>
                </a:ln>
                <a:solidFill>
                  <a:srgbClr val="FFFFFF"/>
                </a:solidFill>
                <a:effectLst/>
                <a:uLnTx/>
                <a:uFillTx/>
                <a:latin typeface="Arial"/>
                <a:cs typeface="Arial"/>
              </a:rPr>
              <a:t>Program </a:t>
            </a:r>
            <a:r>
              <a:rPr kumimoji="0" sz="1800" b="0" i="0" u="none" strike="noStrike" kern="0" cap="none" spc="0" normalizeH="0" baseline="0" noProof="0" dirty="0">
                <a:ln>
                  <a:noFill/>
                </a:ln>
                <a:solidFill>
                  <a:srgbClr val="FFFFFF"/>
                </a:solidFill>
                <a:effectLst/>
                <a:uLnTx/>
                <a:uFillTx/>
                <a:latin typeface="Arial"/>
                <a:cs typeface="Arial"/>
              </a:rPr>
              <a:t>Division</a:t>
            </a:r>
            <a:r>
              <a:rPr kumimoji="0" sz="1800" b="0" i="0" u="none" strike="noStrike" kern="0" cap="none" spc="-40" normalizeH="0" baseline="0" noProof="0" dirty="0">
                <a:ln>
                  <a:noFill/>
                </a:ln>
                <a:solidFill>
                  <a:srgbClr val="FFFFFF"/>
                </a:solidFill>
                <a:effectLst/>
                <a:uLnTx/>
                <a:uFillTx/>
                <a:latin typeface="Arial"/>
                <a:cs typeface="Arial"/>
              </a:rPr>
              <a:t> </a:t>
            </a:r>
            <a:r>
              <a:rPr kumimoji="0" sz="1800" b="0" i="0" u="none" strike="noStrike" kern="0" cap="none" spc="0" normalizeH="0" baseline="0" noProof="0" dirty="0">
                <a:ln>
                  <a:noFill/>
                </a:ln>
                <a:solidFill>
                  <a:srgbClr val="FFFFFF"/>
                </a:solidFill>
                <a:effectLst/>
                <a:uLnTx/>
                <a:uFillTx/>
                <a:latin typeface="Arial"/>
                <a:cs typeface="Arial"/>
              </a:rPr>
              <a:t>of</a:t>
            </a:r>
            <a:r>
              <a:rPr kumimoji="0" sz="1800" b="0" i="0" u="none" strike="noStrike" kern="0" cap="none" spc="-55" normalizeH="0" baseline="0" noProof="0" dirty="0">
                <a:ln>
                  <a:noFill/>
                </a:ln>
                <a:solidFill>
                  <a:srgbClr val="FFFFFF"/>
                </a:solidFill>
                <a:effectLst/>
                <a:uLnTx/>
                <a:uFillTx/>
                <a:latin typeface="Arial"/>
                <a:cs typeface="Arial"/>
              </a:rPr>
              <a:t> </a:t>
            </a:r>
            <a:r>
              <a:rPr kumimoji="0" sz="1800" b="0" i="0" u="none" strike="noStrike" kern="0" cap="none" spc="0" normalizeH="0" baseline="0" noProof="0" dirty="0">
                <a:ln>
                  <a:noFill/>
                </a:ln>
                <a:solidFill>
                  <a:srgbClr val="FFFFFF"/>
                </a:solidFill>
                <a:effectLst/>
                <a:uLnTx/>
                <a:uFillTx/>
                <a:latin typeface="Arial"/>
                <a:cs typeface="Arial"/>
              </a:rPr>
              <a:t>Water</a:t>
            </a:r>
            <a:r>
              <a:rPr kumimoji="0" sz="1800" b="0" i="0" u="none" strike="noStrike" kern="0" cap="none" spc="-50" normalizeH="0" baseline="0" noProof="0" dirty="0">
                <a:ln>
                  <a:noFill/>
                </a:ln>
                <a:solidFill>
                  <a:srgbClr val="FFFFFF"/>
                </a:solidFill>
                <a:effectLst/>
                <a:uLnTx/>
                <a:uFillTx/>
                <a:latin typeface="Arial"/>
                <a:cs typeface="Arial"/>
              </a:rPr>
              <a:t> </a:t>
            </a:r>
            <a:r>
              <a:rPr kumimoji="0" sz="1800" b="0" i="0" u="none" strike="noStrike" kern="0" cap="none" spc="0" normalizeH="0" baseline="0" noProof="0" dirty="0">
                <a:ln>
                  <a:noFill/>
                </a:ln>
                <a:solidFill>
                  <a:srgbClr val="FFFFFF"/>
                </a:solidFill>
                <a:effectLst/>
                <a:uLnTx/>
                <a:uFillTx/>
                <a:latin typeface="Arial"/>
                <a:cs typeface="Arial"/>
              </a:rPr>
              <a:t>Resource</a:t>
            </a:r>
            <a:r>
              <a:rPr kumimoji="0" sz="1800" b="0" i="0" u="none" strike="noStrike" kern="0" cap="none" spc="-30" normalizeH="0" baseline="0" noProof="0" dirty="0">
                <a:ln>
                  <a:noFill/>
                </a:ln>
                <a:solidFill>
                  <a:srgbClr val="FFFFFF"/>
                </a:solidFill>
                <a:effectLst/>
                <a:uLnTx/>
                <a:uFillTx/>
                <a:latin typeface="Arial"/>
                <a:cs typeface="Arial"/>
              </a:rPr>
              <a:t> </a:t>
            </a:r>
            <a:r>
              <a:rPr kumimoji="0" sz="1800" b="0" i="0" u="none" strike="noStrike" kern="0" cap="none" spc="-10" normalizeH="0" baseline="0" noProof="0" dirty="0">
                <a:ln>
                  <a:noFill/>
                </a:ln>
                <a:solidFill>
                  <a:srgbClr val="FFFFFF"/>
                </a:solidFill>
                <a:effectLst/>
                <a:uLnTx/>
                <a:uFillTx/>
                <a:latin typeface="Arial"/>
                <a:cs typeface="Arial"/>
              </a:rPr>
              <a:t>Management</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12065" lvl="0" indent="0" algn="r" defTabSz="914400" eaLnBrk="1" fontAlgn="auto" latinLnBrk="0" hangingPunct="1">
              <a:lnSpc>
                <a:spcPct val="100000"/>
              </a:lnSpc>
              <a:spcBef>
                <a:spcPts val="10"/>
              </a:spcBef>
              <a:spcAft>
                <a:spcPts val="0"/>
              </a:spcAft>
              <a:buClrTx/>
              <a:buSzTx/>
              <a:buFontTx/>
              <a:buNone/>
              <a:tabLst/>
              <a:defRPr/>
            </a:pPr>
            <a:r>
              <a:rPr kumimoji="0" sz="1800" b="0" i="0" u="none" strike="noStrike" kern="0" cap="none" spc="0" normalizeH="0" baseline="0" noProof="0" dirty="0">
                <a:ln>
                  <a:noFill/>
                </a:ln>
                <a:solidFill>
                  <a:srgbClr val="FFFFFF"/>
                </a:solidFill>
                <a:effectLst/>
                <a:uLnTx/>
                <a:uFillTx/>
                <a:latin typeface="Arial"/>
                <a:cs typeface="Arial"/>
              </a:rPr>
              <a:t>Florida</a:t>
            </a:r>
            <a:r>
              <a:rPr kumimoji="0" sz="1800" b="0" i="0" u="none" strike="noStrike" kern="0" cap="none" spc="-50" normalizeH="0" baseline="0" noProof="0" dirty="0">
                <a:ln>
                  <a:noFill/>
                </a:ln>
                <a:solidFill>
                  <a:srgbClr val="FFFFFF"/>
                </a:solidFill>
                <a:effectLst/>
                <a:uLnTx/>
                <a:uFillTx/>
                <a:latin typeface="Arial"/>
                <a:cs typeface="Arial"/>
              </a:rPr>
              <a:t> </a:t>
            </a:r>
            <a:r>
              <a:rPr kumimoji="0" sz="1800" b="0" i="0" u="none" strike="noStrike" kern="0" cap="none" spc="0" normalizeH="0" baseline="0" noProof="0" dirty="0">
                <a:ln>
                  <a:noFill/>
                </a:ln>
                <a:solidFill>
                  <a:srgbClr val="FFFFFF"/>
                </a:solidFill>
                <a:effectLst/>
                <a:uLnTx/>
                <a:uFillTx/>
                <a:latin typeface="Arial"/>
                <a:cs typeface="Arial"/>
              </a:rPr>
              <a:t>Department</a:t>
            </a:r>
            <a:r>
              <a:rPr kumimoji="0" sz="1800" b="0" i="0" u="none" strike="noStrike" kern="0" cap="none" spc="-35" normalizeH="0" baseline="0" noProof="0" dirty="0">
                <a:ln>
                  <a:noFill/>
                </a:ln>
                <a:solidFill>
                  <a:srgbClr val="FFFFFF"/>
                </a:solidFill>
                <a:effectLst/>
                <a:uLnTx/>
                <a:uFillTx/>
                <a:latin typeface="Arial"/>
                <a:cs typeface="Arial"/>
              </a:rPr>
              <a:t> </a:t>
            </a:r>
            <a:r>
              <a:rPr kumimoji="0" sz="1800" b="0" i="0" u="none" strike="noStrike" kern="0" cap="none" spc="0" normalizeH="0" baseline="0" noProof="0" dirty="0">
                <a:ln>
                  <a:noFill/>
                </a:ln>
                <a:solidFill>
                  <a:srgbClr val="FFFFFF"/>
                </a:solidFill>
                <a:effectLst/>
                <a:uLnTx/>
                <a:uFillTx/>
                <a:latin typeface="Arial"/>
                <a:cs typeface="Arial"/>
              </a:rPr>
              <a:t>of</a:t>
            </a:r>
            <a:r>
              <a:rPr kumimoji="0" sz="1800" b="0" i="0" u="none" strike="noStrike" kern="0" cap="none" spc="-45" normalizeH="0" baseline="0" noProof="0" dirty="0">
                <a:ln>
                  <a:noFill/>
                </a:ln>
                <a:solidFill>
                  <a:srgbClr val="FFFFFF"/>
                </a:solidFill>
                <a:effectLst/>
                <a:uLnTx/>
                <a:uFillTx/>
                <a:latin typeface="Arial"/>
                <a:cs typeface="Arial"/>
              </a:rPr>
              <a:t> </a:t>
            </a:r>
            <a:r>
              <a:rPr kumimoji="0" sz="1800" b="0" i="0" u="none" strike="noStrike" kern="0" cap="none" spc="0" normalizeH="0" baseline="0" noProof="0" dirty="0">
                <a:ln>
                  <a:noFill/>
                </a:ln>
                <a:solidFill>
                  <a:srgbClr val="FFFFFF"/>
                </a:solidFill>
                <a:effectLst/>
                <a:uLnTx/>
                <a:uFillTx/>
                <a:latin typeface="Arial"/>
                <a:cs typeface="Arial"/>
              </a:rPr>
              <a:t>Environmental</a:t>
            </a:r>
            <a:r>
              <a:rPr kumimoji="0" sz="1800" b="0" i="0" u="none" strike="noStrike" kern="0" cap="none" spc="-20" normalizeH="0" baseline="0" noProof="0" dirty="0">
                <a:ln>
                  <a:noFill/>
                </a:ln>
                <a:solidFill>
                  <a:srgbClr val="FFFFFF"/>
                </a:solidFill>
                <a:effectLst/>
                <a:uLnTx/>
                <a:uFillTx/>
                <a:latin typeface="Arial"/>
                <a:cs typeface="Arial"/>
              </a:rPr>
              <a:t> </a:t>
            </a:r>
            <a:r>
              <a:rPr kumimoji="0" sz="1800" b="0" i="0" u="none" strike="noStrike" kern="0" cap="none" spc="-10" normalizeH="0" baseline="0" noProof="0" dirty="0">
                <a:ln>
                  <a:noFill/>
                </a:ln>
                <a:solidFill>
                  <a:srgbClr val="FFFFFF"/>
                </a:solidFill>
                <a:effectLst/>
                <a:uLnTx/>
                <a:uFillTx/>
                <a:latin typeface="Arial"/>
                <a:cs typeface="Arial"/>
              </a:rPr>
              <a:t>Protection</a:t>
            </a: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4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endParaRPr>
          </a:p>
          <a:p>
            <a:pPr marL="0" marR="11430" lvl="0" indent="0" algn="r" defTabSz="914400" eaLnBrk="1" fontAlgn="auto" latinLnBrk="0" hangingPunct="1">
              <a:lnSpc>
                <a:spcPct val="100000"/>
              </a:lnSpc>
              <a:spcBef>
                <a:spcPts val="5"/>
              </a:spcBef>
              <a:spcAft>
                <a:spcPts val="0"/>
              </a:spcAft>
              <a:buClrTx/>
              <a:buSzTx/>
              <a:buFontTx/>
              <a:buNone/>
              <a:tabLst/>
              <a:defRPr/>
            </a:pPr>
            <a:r>
              <a:rPr kumimoji="0" sz="1800" b="0" i="0" u="none" strike="noStrike" kern="0" cap="none" spc="0" normalizeH="0" baseline="0" noProof="0" dirty="0">
                <a:ln>
                  <a:noFill/>
                </a:ln>
                <a:solidFill>
                  <a:srgbClr val="FFFFFF"/>
                </a:solidFill>
                <a:effectLst/>
                <a:uLnTx/>
                <a:uFillTx/>
                <a:latin typeface="Arial"/>
                <a:cs typeface="Arial"/>
              </a:rPr>
              <a:t>Focus</a:t>
            </a:r>
            <a:r>
              <a:rPr kumimoji="0" sz="1800" b="0" i="0" u="none" strike="noStrike" kern="0" cap="none" spc="-20" normalizeH="0" baseline="0" noProof="0" dirty="0">
                <a:ln>
                  <a:noFill/>
                </a:ln>
                <a:solidFill>
                  <a:srgbClr val="FFFFFF"/>
                </a:solidFill>
                <a:effectLst/>
                <a:uLnTx/>
                <a:uFillTx/>
                <a:latin typeface="Arial"/>
                <a:cs typeface="Arial"/>
              </a:rPr>
              <a:t> </a:t>
            </a:r>
            <a:r>
              <a:rPr kumimoji="0" sz="1800" b="0" i="0" u="none" strike="noStrike" kern="0" cap="none" spc="0" normalizeH="0" baseline="0" noProof="0" dirty="0">
                <a:ln>
                  <a:noFill/>
                </a:ln>
                <a:solidFill>
                  <a:srgbClr val="FFFFFF"/>
                </a:solidFill>
                <a:effectLst/>
                <a:uLnTx/>
                <a:uFillTx/>
                <a:latin typeface="Arial"/>
                <a:cs typeface="Arial"/>
              </a:rPr>
              <a:t>on</a:t>
            </a:r>
            <a:r>
              <a:rPr kumimoji="0" sz="1800" b="0" i="0" u="none" strike="noStrike" kern="0" cap="none" spc="-35" normalizeH="0" baseline="0" noProof="0" dirty="0">
                <a:ln>
                  <a:noFill/>
                </a:ln>
                <a:solidFill>
                  <a:srgbClr val="FFFFFF"/>
                </a:solidFill>
                <a:effectLst/>
                <a:uLnTx/>
                <a:uFillTx/>
                <a:latin typeface="Arial"/>
                <a:cs typeface="Arial"/>
              </a:rPr>
              <a:t> </a:t>
            </a:r>
            <a:r>
              <a:rPr kumimoji="0" sz="1800" b="0" i="0" u="none" strike="noStrike" kern="0" cap="none" spc="0" normalizeH="0" baseline="0" noProof="0" dirty="0">
                <a:ln>
                  <a:noFill/>
                </a:ln>
                <a:solidFill>
                  <a:srgbClr val="FFFFFF"/>
                </a:solidFill>
                <a:effectLst/>
                <a:uLnTx/>
                <a:uFillTx/>
                <a:latin typeface="Arial"/>
                <a:cs typeface="Arial"/>
              </a:rPr>
              <a:t>Change |</a:t>
            </a:r>
            <a:r>
              <a:rPr kumimoji="0" sz="1800" b="0" i="0" u="none" strike="noStrike" kern="0" cap="none" spc="-35" normalizeH="0" baseline="0" noProof="0" dirty="0">
                <a:ln>
                  <a:noFill/>
                </a:ln>
                <a:solidFill>
                  <a:srgbClr val="FFFFFF"/>
                </a:solidFill>
                <a:effectLst/>
                <a:uLnTx/>
                <a:uFillTx/>
                <a:latin typeface="Arial"/>
                <a:cs typeface="Arial"/>
              </a:rPr>
              <a:t> </a:t>
            </a:r>
            <a:r>
              <a:rPr kumimoji="0" sz="1800" b="0" i="0" u="none" strike="noStrike" kern="0" cap="none" spc="-20" normalizeH="0" baseline="0" noProof="0" dirty="0">
                <a:ln>
                  <a:noFill/>
                </a:ln>
                <a:solidFill>
                  <a:srgbClr val="FFFFFF"/>
                </a:solidFill>
                <a:effectLst/>
                <a:uLnTx/>
                <a:uFillTx/>
                <a:latin typeface="Arial"/>
                <a:cs typeface="Arial"/>
              </a:rPr>
              <a:t>2026</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pic>
        <p:nvPicPr>
          <p:cNvPr id="15" name="object 15" descr="Florida Department of Environmental Protection Logo"/>
          <p:cNvPicPr/>
          <p:nvPr/>
        </p:nvPicPr>
        <p:blipFill>
          <a:blip r:embed="rId10" cstate="print"/>
          <a:stretch>
            <a:fillRect/>
          </a:stretch>
        </p:blipFill>
        <p:spPr>
          <a:xfrm>
            <a:off x="1052385" y="2542032"/>
            <a:ext cx="2316099" cy="23160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62455" y="134111"/>
            <a:ext cx="2332482" cy="979169"/>
          </a:xfrm>
          <a:prstGeom prst="rect">
            <a:avLst/>
          </a:prstGeom>
        </p:spPr>
      </p:pic>
      <p:sp>
        <p:nvSpPr>
          <p:cNvPr id="3" name="object 3" descr="$PPTXTitle"/>
          <p:cNvSpPr txBox="1">
            <a:spLocks noGrp="1"/>
          </p:cNvSpPr>
          <p:nvPr>
            <p:ph type="title"/>
          </p:nvPr>
        </p:nvSpPr>
        <p:spPr>
          <a:xfrm>
            <a:off x="1624330" y="248869"/>
            <a:ext cx="1779905" cy="560070"/>
          </a:xfrm>
          <a:prstGeom prst="rect">
            <a:avLst/>
          </a:prstGeom>
        </p:spPr>
        <p:txBody>
          <a:bodyPr vert="horz" wrap="square" lIns="0" tIns="13335" rIns="0" bIns="0" rtlCol="0">
            <a:spAutoFit/>
          </a:bodyPr>
          <a:lstStyle/>
          <a:p>
            <a:pPr marL="12700">
              <a:lnSpc>
                <a:spcPct val="100000"/>
              </a:lnSpc>
              <a:spcBef>
                <a:spcPts val="105"/>
              </a:spcBef>
            </a:pPr>
            <a:r>
              <a:rPr dirty="0"/>
              <a:t>HB</a:t>
            </a:r>
            <a:r>
              <a:rPr spc="-20" dirty="0"/>
              <a:t> 1379</a:t>
            </a:r>
          </a:p>
        </p:txBody>
      </p:sp>
      <p:sp>
        <p:nvSpPr>
          <p:cNvPr id="4" name="object 4"/>
          <p:cNvSpPr txBox="1"/>
          <p:nvPr/>
        </p:nvSpPr>
        <p:spPr>
          <a:xfrm>
            <a:off x="658164" y="817321"/>
            <a:ext cx="10324465" cy="5259070"/>
          </a:xfrm>
          <a:prstGeom prst="rect">
            <a:avLst/>
          </a:prstGeom>
        </p:spPr>
        <p:txBody>
          <a:bodyPr vert="horz" wrap="square" lIns="0" tIns="12065" rIns="0" bIns="0" rtlCol="0">
            <a:spAutoFit/>
          </a:bodyPr>
          <a:lstStyle/>
          <a:p>
            <a:pPr marL="0" marR="5871845" lvl="0" indent="0" algn="ctr" defTabSz="914400" eaLnBrk="1" fontAlgn="auto" latinLnBrk="0" hangingPunct="1">
              <a:lnSpc>
                <a:spcPct val="100000"/>
              </a:lnSpc>
              <a:spcBef>
                <a:spcPts val="95"/>
              </a:spcBef>
              <a:spcAft>
                <a:spcPts val="0"/>
              </a:spcAft>
              <a:buClrTx/>
              <a:buSzTx/>
              <a:buFontTx/>
              <a:buNone/>
              <a:tabLst/>
              <a:defRPr/>
            </a:pPr>
            <a:r>
              <a:rPr kumimoji="0" sz="2500" b="1" i="0" u="none" strike="noStrike" kern="0" cap="none" spc="0" normalizeH="0" baseline="0" noProof="0" dirty="0">
                <a:ln>
                  <a:noFill/>
                </a:ln>
                <a:solidFill>
                  <a:srgbClr val="2D526F"/>
                </a:solidFill>
                <a:effectLst/>
                <a:uLnTx/>
                <a:uFillTx/>
                <a:latin typeface="Arial"/>
                <a:cs typeface="Arial"/>
              </a:rPr>
              <a:t>DEFINITIONS</a:t>
            </a:r>
            <a:r>
              <a:rPr kumimoji="0" sz="2500" b="1" i="0" u="none" strike="noStrike" kern="0" cap="none" spc="-65" normalizeH="0" baseline="0" noProof="0" dirty="0">
                <a:ln>
                  <a:noFill/>
                </a:ln>
                <a:solidFill>
                  <a:srgbClr val="2D526F"/>
                </a:solidFill>
                <a:effectLst/>
                <a:uLnTx/>
                <a:uFillTx/>
                <a:latin typeface="Arial"/>
                <a:cs typeface="Arial"/>
              </a:rPr>
              <a:t> </a:t>
            </a:r>
            <a:r>
              <a:rPr kumimoji="0" sz="2500" b="1" i="0" u="none" strike="noStrike" kern="0" cap="none" spc="-25" normalizeH="0" baseline="0" noProof="0" dirty="0">
                <a:ln>
                  <a:noFill/>
                </a:ln>
                <a:solidFill>
                  <a:srgbClr val="2D526F"/>
                </a:solidFill>
                <a:effectLst/>
                <a:uLnTx/>
                <a:uFillTx/>
                <a:latin typeface="Arial"/>
                <a:cs typeface="Arial"/>
              </a:rPr>
              <a:t>(3)</a:t>
            </a:r>
            <a:endParaRPr kumimoji="0" sz="2500" b="0" i="0" u="none" strike="noStrike" kern="0" cap="none" spc="0" normalizeH="0" baseline="0" noProof="0">
              <a:ln>
                <a:noFill/>
              </a:ln>
              <a:solidFill>
                <a:sysClr val="windowText" lastClr="000000"/>
              </a:solidFill>
              <a:effectLst/>
              <a:uLnTx/>
              <a:uFillTx/>
              <a:latin typeface="Arial"/>
              <a:cs typeface="Arial"/>
            </a:endParaRPr>
          </a:p>
          <a:p>
            <a:pPr marL="240029" marR="0" lvl="0" indent="-227329" defTabSz="914400" eaLnBrk="1" fontAlgn="auto" latinLnBrk="0" hangingPunct="1">
              <a:lnSpc>
                <a:spcPts val="2735"/>
              </a:lnSpc>
              <a:spcBef>
                <a:spcPts val="2570"/>
              </a:spcBef>
              <a:spcAft>
                <a:spcPts val="0"/>
              </a:spcAft>
              <a:buClrTx/>
              <a:buSzTx/>
              <a:buFont typeface="Arial"/>
              <a:buChar char="•"/>
              <a:tabLst>
                <a:tab pos="240029" algn="l"/>
              </a:tabLst>
              <a:defRPr/>
            </a:pPr>
            <a:r>
              <a:rPr kumimoji="0" sz="2400" b="1" i="0" u="none" strike="noStrike" kern="0" cap="none" spc="0" normalizeH="0" baseline="0" noProof="0" dirty="0">
                <a:ln>
                  <a:noFill/>
                </a:ln>
                <a:solidFill>
                  <a:sysClr val="windowText" lastClr="000000"/>
                </a:solidFill>
                <a:effectLst/>
                <a:uLnTx/>
                <a:uFillTx/>
                <a:latin typeface="Arial"/>
                <a:cs typeface="Arial"/>
              </a:rPr>
              <a:t>AWT</a:t>
            </a:r>
            <a:r>
              <a:rPr kumimoji="0" sz="2400" b="1" i="0" u="none" strike="noStrike" kern="0" cap="none" spc="-9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a:t>
            </a:r>
            <a:r>
              <a:rPr kumimoji="0" sz="2400" b="0" i="0" u="none" strike="noStrike" kern="0" cap="none" spc="-8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defined</a:t>
            </a:r>
            <a:r>
              <a:rPr kumimoji="0" sz="2400" b="0" i="0" u="none" strike="noStrike" kern="0" cap="none" spc="-6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in</a:t>
            </a:r>
            <a:r>
              <a:rPr kumimoji="0" sz="2400" b="0" i="0" u="none" strike="noStrike" kern="0" cap="none" spc="-9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section</a:t>
            </a:r>
            <a:r>
              <a:rPr kumimoji="0" sz="2400" b="0" i="0" u="none" strike="noStrike" kern="0" cap="none" spc="-7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403.086(4),</a:t>
            </a:r>
            <a:r>
              <a:rPr kumimoji="0" sz="2400" b="0" i="0" u="none" strike="noStrike" kern="0" cap="none" spc="-75" normalizeH="0" baseline="0" noProof="0" dirty="0">
                <a:ln>
                  <a:noFill/>
                </a:ln>
                <a:solidFill>
                  <a:sysClr val="windowText" lastClr="000000"/>
                </a:solidFill>
                <a:effectLst/>
                <a:uLnTx/>
                <a:uFillTx/>
                <a:latin typeface="Arial"/>
                <a:cs typeface="Arial"/>
              </a:rPr>
              <a:t> </a:t>
            </a:r>
            <a:r>
              <a:rPr kumimoji="0" sz="2400" b="0" i="0" u="none" strike="noStrike" kern="0" cap="none" spc="-40" normalizeH="0" baseline="0" noProof="0" dirty="0">
                <a:ln>
                  <a:noFill/>
                </a:ln>
                <a:solidFill>
                  <a:sysClr val="windowText" lastClr="000000"/>
                </a:solidFill>
                <a:effectLst/>
                <a:uLnTx/>
                <a:uFillTx/>
                <a:latin typeface="Arial"/>
                <a:cs typeface="Arial"/>
              </a:rPr>
              <a:t>F.S.;</a:t>
            </a:r>
            <a:r>
              <a:rPr kumimoji="0" sz="2400" b="0" i="0" u="none" strike="noStrike" kern="0" cap="none" spc="-10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treatment</a:t>
            </a:r>
            <a:r>
              <a:rPr kumimoji="0" sz="2400" b="0" i="0" u="none" strike="noStrike" kern="0" cap="none" spc="-9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which</a:t>
            </a:r>
            <a:r>
              <a:rPr kumimoji="0" sz="2400" b="0" i="0" u="none" strike="noStrike" kern="0" cap="none" spc="-7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will</a:t>
            </a:r>
            <a:r>
              <a:rPr kumimoji="0" sz="2400" b="0" i="0" u="none" strike="noStrike" kern="0" cap="none" spc="-6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provide</a:t>
            </a:r>
            <a:r>
              <a:rPr kumimoji="0" sz="2400" b="0" i="0" u="none" strike="noStrike" kern="0" cap="none" spc="-80" normalizeH="0" baseline="0" noProof="0" dirty="0">
                <a:ln>
                  <a:noFill/>
                </a:ln>
                <a:solidFill>
                  <a:sysClr val="windowText" lastClr="000000"/>
                </a:solidFill>
                <a:effectLst/>
                <a:uLnTx/>
                <a:uFillTx/>
                <a:latin typeface="Arial"/>
                <a:cs typeface="Arial"/>
              </a:rPr>
              <a:t> </a:t>
            </a:r>
            <a:r>
              <a:rPr kumimoji="0" sz="2400" b="0" i="0" u="none" strike="noStrike" kern="0" cap="none" spc="-50" normalizeH="0" baseline="0" noProof="0" dirty="0">
                <a:ln>
                  <a:noFill/>
                </a:ln>
                <a:solidFill>
                  <a:sysClr val="windowText" lastClr="000000"/>
                </a:solidFill>
                <a:effectLst/>
                <a:uLnTx/>
                <a:uFillTx/>
                <a:latin typeface="Arial"/>
                <a:cs typeface="Arial"/>
              </a:rPr>
              <a:t>a</a:t>
            </a:r>
            <a:endParaRPr kumimoji="0" sz="2400" b="0" i="0" u="none" strike="noStrike" kern="0" cap="none" spc="0" normalizeH="0" baseline="0" noProof="0">
              <a:ln>
                <a:noFill/>
              </a:ln>
              <a:solidFill>
                <a:sysClr val="windowText" lastClr="000000"/>
              </a:solidFill>
              <a:effectLst/>
              <a:uLnTx/>
              <a:uFillTx/>
              <a:latin typeface="Arial"/>
              <a:cs typeface="Arial"/>
            </a:endParaRPr>
          </a:p>
          <a:p>
            <a:pPr marL="0" marR="5893435" lvl="0" indent="0" algn="ctr" defTabSz="914400" eaLnBrk="1" fontAlgn="auto" latinLnBrk="0" hangingPunct="1">
              <a:lnSpc>
                <a:spcPts val="2735"/>
              </a:lnSpc>
              <a:spcBef>
                <a:spcPts val="0"/>
              </a:spcBef>
              <a:spcAft>
                <a:spcPts val="0"/>
              </a:spcAft>
              <a:buClrTx/>
              <a:buSzTx/>
              <a:buFontTx/>
              <a:buNone/>
              <a:tabLst/>
              <a:defRPr/>
            </a:pPr>
            <a:r>
              <a:rPr kumimoji="0" sz="2400" b="0" i="0" u="none" strike="noStrike" kern="0" cap="none" spc="0" normalizeH="0" baseline="0" noProof="0" dirty="0">
                <a:ln>
                  <a:noFill/>
                </a:ln>
                <a:solidFill>
                  <a:sysClr val="windowText" lastClr="000000"/>
                </a:solidFill>
                <a:effectLst/>
                <a:uLnTx/>
                <a:uFillTx/>
                <a:latin typeface="Arial"/>
                <a:cs typeface="Arial"/>
              </a:rPr>
              <a:t>reclaimed</a:t>
            </a:r>
            <a:r>
              <a:rPr kumimoji="0" sz="2400" b="0" i="0" u="none" strike="noStrike" kern="0" cap="none" spc="-6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water</a:t>
            </a:r>
            <a:r>
              <a:rPr kumimoji="0" sz="2400" b="0" i="0" u="none" strike="noStrike" kern="0" cap="none" spc="-7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product</a:t>
            </a:r>
            <a:r>
              <a:rPr kumimoji="0" sz="2400" b="0" i="0" u="none" strike="noStrike" kern="0" cap="none" spc="-75" normalizeH="0" baseline="0" noProof="0" dirty="0">
                <a:ln>
                  <a:noFill/>
                </a:ln>
                <a:solidFill>
                  <a:sysClr val="windowText" lastClr="000000"/>
                </a:solidFill>
                <a:effectLst/>
                <a:uLnTx/>
                <a:uFillTx/>
                <a:latin typeface="Arial"/>
                <a:cs typeface="Arial"/>
              </a:rPr>
              <a:t> </a:t>
            </a:r>
            <a:r>
              <a:rPr kumimoji="0" sz="2400" b="0" i="0" u="none" strike="noStrike" kern="0" cap="none" spc="-10" normalizeH="0" baseline="0" noProof="0" dirty="0">
                <a:ln>
                  <a:noFill/>
                </a:ln>
                <a:solidFill>
                  <a:sysClr val="windowText" lastClr="000000"/>
                </a:solidFill>
                <a:effectLst/>
                <a:uLnTx/>
                <a:uFillTx/>
                <a:latin typeface="Arial"/>
                <a:cs typeface="Arial"/>
              </a:rPr>
              <a:t>that:</a:t>
            </a:r>
            <a:endParaRPr kumimoji="0" sz="2400" b="0" i="0" u="none" strike="noStrike" kern="0" cap="none" spc="0" normalizeH="0" baseline="0" noProof="0">
              <a:ln>
                <a:noFill/>
              </a:ln>
              <a:solidFill>
                <a:sysClr val="windowText" lastClr="000000"/>
              </a:solidFill>
              <a:effectLst/>
              <a:uLnTx/>
              <a:uFillTx/>
              <a:latin typeface="Arial"/>
              <a:cs typeface="Arial"/>
            </a:endParaRPr>
          </a:p>
          <a:p>
            <a:pPr marL="698500" marR="0" lvl="1" indent="-228600" defTabSz="914400" eaLnBrk="1" fontAlgn="auto" latinLnBrk="0" hangingPunct="1">
              <a:lnSpc>
                <a:spcPts val="2510"/>
              </a:lnSpc>
              <a:spcBef>
                <a:spcPts val="2135"/>
              </a:spcBef>
              <a:spcAft>
                <a:spcPts val="0"/>
              </a:spcAft>
              <a:buClrTx/>
              <a:buSzTx/>
              <a:buFont typeface="Courier New"/>
              <a:buChar char="o"/>
              <a:tabLst>
                <a:tab pos="698500" algn="l"/>
              </a:tabLst>
              <a:defRPr/>
            </a:pPr>
            <a:r>
              <a:rPr kumimoji="0" sz="2200" b="0" i="0" u="none" strike="noStrike" kern="0" cap="none" spc="0" normalizeH="0" baseline="0" noProof="0" dirty="0">
                <a:ln>
                  <a:noFill/>
                </a:ln>
                <a:solidFill>
                  <a:sysClr val="windowText" lastClr="000000"/>
                </a:solidFill>
                <a:effectLst/>
                <a:uLnTx/>
                <a:uFillTx/>
                <a:latin typeface="Arial"/>
                <a:cs typeface="Arial"/>
              </a:rPr>
              <a:t>Contains</a:t>
            </a:r>
            <a:r>
              <a:rPr kumimoji="0" sz="2200" b="0" i="0" u="none" strike="noStrike" kern="0" cap="none" spc="-6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not</a:t>
            </a:r>
            <a:r>
              <a:rPr kumimoji="0" sz="2200" b="0" i="0" u="none" strike="noStrike" kern="0" cap="none" spc="-6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more,</a:t>
            </a:r>
            <a:r>
              <a:rPr kumimoji="0" sz="2200" b="0" i="0" u="none" strike="noStrike" kern="0" cap="none" spc="-4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on</a:t>
            </a:r>
            <a:r>
              <a:rPr kumimoji="0" sz="2200" b="0" i="0" u="none" strike="noStrike" kern="0" cap="none" spc="-6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a</a:t>
            </a:r>
            <a:r>
              <a:rPr kumimoji="0" sz="2200" b="0" i="0" u="none" strike="noStrike" kern="0" cap="none" spc="-6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permitted</a:t>
            </a:r>
            <a:r>
              <a:rPr kumimoji="0" sz="2200" b="0" i="0" u="none" strike="noStrike" kern="0" cap="none" spc="-3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annual</a:t>
            </a:r>
            <a:r>
              <a:rPr kumimoji="0" sz="2200" b="0" i="0" u="none" strike="noStrike" kern="0" cap="none" spc="-5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average</a:t>
            </a:r>
            <a:r>
              <a:rPr kumimoji="0" sz="2200" b="0" i="0" u="none" strike="noStrike" kern="0" cap="none" spc="-4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basis,</a:t>
            </a:r>
            <a:r>
              <a:rPr kumimoji="0" sz="2200" b="0" i="0" u="none" strike="noStrike" kern="0" cap="none" spc="-6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than</a:t>
            </a:r>
            <a:r>
              <a:rPr kumimoji="0" sz="2200" b="0" i="0" u="none" strike="noStrike" kern="0" cap="none" spc="-6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the</a:t>
            </a:r>
            <a:r>
              <a:rPr kumimoji="0" sz="2200" b="0" i="0" u="none" strike="noStrike" kern="0" cap="none" spc="-50" normalizeH="0" baseline="0" noProof="0" dirty="0">
                <a:ln>
                  <a:noFill/>
                </a:ln>
                <a:solidFill>
                  <a:sysClr val="windowText" lastClr="000000"/>
                </a:solidFill>
                <a:effectLst/>
                <a:uLnTx/>
                <a:uFillTx/>
                <a:latin typeface="Arial"/>
                <a:cs typeface="Arial"/>
              </a:rPr>
              <a:t> </a:t>
            </a:r>
            <a:r>
              <a:rPr kumimoji="0" sz="2200" b="0" i="0" u="none" strike="noStrike" kern="0" cap="none" spc="-10" normalizeH="0" baseline="0" noProof="0" dirty="0">
                <a:ln>
                  <a:noFill/>
                </a:ln>
                <a:solidFill>
                  <a:sysClr val="windowText" lastClr="000000"/>
                </a:solidFill>
                <a:effectLst/>
                <a:uLnTx/>
                <a:uFillTx/>
                <a:latin typeface="Arial"/>
                <a:cs typeface="Arial"/>
              </a:rPr>
              <a:t>following</a:t>
            </a:r>
            <a:endParaRPr kumimoji="0" sz="2200" b="0" i="0" u="none" strike="noStrike" kern="0" cap="none" spc="0" normalizeH="0" baseline="0" noProof="0">
              <a:ln>
                <a:noFill/>
              </a:ln>
              <a:solidFill>
                <a:sysClr val="windowText" lastClr="000000"/>
              </a:solidFill>
              <a:effectLst/>
              <a:uLnTx/>
              <a:uFillTx/>
              <a:latin typeface="Arial"/>
              <a:cs typeface="Arial"/>
            </a:endParaRPr>
          </a:p>
          <a:p>
            <a:pPr marL="698500" marR="0" lvl="0" indent="0" defTabSz="914400" eaLnBrk="1" fontAlgn="auto" latinLnBrk="0" hangingPunct="1">
              <a:lnSpc>
                <a:spcPts val="2510"/>
              </a:lnSpc>
              <a:spcBef>
                <a:spcPts val="0"/>
              </a:spcBef>
              <a:spcAft>
                <a:spcPts val="0"/>
              </a:spcAft>
              <a:buClrTx/>
              <a:buSzTx/>
              <a:buFontTx/>
              <a:buNone/>
              <a:tabLst/>
              <a:defRPr/>
            </a:pPr>
            <a:r>
              <a:rPr kumimoji="0" sz="2200" b="0" i="0" u="none" strike="noStrike" kern="0" cap="none" spc="-10" normalizeH="0" baseline="0" noProof="0" dirty="0">
                <a:ln>
                  <a:noFill/>
                </a:ln>
                <a:solidFill>
                  <a:sysClr val="windowText" lastClr="000000"/>
                </a:solidFill>
                <a:effectLst/>
                <a:uLnTx/>
                <a:uFillTx/>
                <a:latin typeface="Arial"/>
                <a:cs typeface="Arial"/>
              </a:rPr>
              <a:t>concentrations:</a:t>
            </a:r>
            <a:endParaRPr kumimoji="0" sz="2200" b="0" i="0" u="none" strike="noStrike" kern="0" cap="none" spc="0" normalizeH="0" baseline="0" noProof="0">
              <a:ln>
                <a:noFill/>
              </a:ln>
              <a:solidFill>
                <a:sysClr val="windowText" lastClr="000000"/>
              </a:solidFill>
              <a:effectLst/>
              <a:uLnTx/>
              <a:uFillTx/>
              <a:latin typeface="Arial"/>
              <a:cs typeface="Arial"/>
            </a:endParaRPr>
          </a:p>
          <a:p>
            <a:pPr marL="1155065" marR="0" lvl="2" indent="-227965" defTabSz="914400" eaLnBrk="1" fontAlgn="auto" latinLnBrk="0" hangingPunct="1">
              <a:lnSpc>
                <a:spcPct val="100000"/>
              </a:lnSpc>
              <a:spcBef>
                <a:spcPts val="2170"/>
              </a:spcBef>
              <a:spcAft>
                <a:spcPts val="0"/>
              </a:spcAft>
              <a:buClrTx/>
              <a:buSzTx/>
              <a:buFont typeface="Wingdings"/>
              <a:buChar char=""/>
              <a:tabLst>
                <a:tab pos="1155065" algn="l"/>
              </a:tabLst>
              <a:defRPr/>
            </a:pPr>
            <a:r>
              <a:rPr kumimoji="0" sz="2000" b="0" i="0" u="none" strike="noStrike" kern="0" cap="none" spc="0" normalizeH="0" baseline="0" noProof="0" dirty="0">
                <a:ln>
                  <a:noFill/>
                </a:ln>
                <a:solidFill>
                  <a:sysClr val="windowText" lastClr="000000"/>
                </a:solidFill>
                <a:effectLst/>
                <a:uLnTx/>
                <a:uFillTx/>
                <a:latin typeface="Arial"/>
                <a:cs typeface="Arial"/>
              </a:rPr>
              <a:t>5</a:t>
            </a:r>
            <a:r>
              <a:rPr kumimoji="0" sz="2000" b="0" i="0" u="none" strike="noStrike" kern="0" cap="none" spc="-1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mg/L</a:t>
            </a:r>
            <a:r>
              <a:rPr kumimoji="0" sz="2000" b="0" i="0" u="none" strike="noStrike" kern="0" cap="none" spc="-11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of</a:t>
            </a:r>
            <a:r>
              <a:rPr kumimoji="0" sz="2000" b="0" i="0" u="none" strike="noStrike" kern="0" cap="none" spc="-3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biochemical</a:t>
            </a:r>
            <a:r>
              <a:rPr kumimoji="0" sz="2000" b="0" i="0" u="none" strike="noStrike" kern="0" cap="none" spc="-4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oxygen</a:t>
            </a:r>
            <a:r>
              <a:rPr kumimoji="0" sz="2000" b="0" i="0" u="none" strike="noStrike" kern="0" cap="none" spc="-1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demand</a:t>
            </a:r>
            <a:r>
              <a:rPr kumimoji="0" sz="2000" b="0" i="0" u="none" strike="noStrike" kern="0" cap="none" spc="-40" normalizeH="0" baseline="0" noProof="0" dirty="0">
                <a:ln>
                  <a:noFill/>
                </a:ln>
                <a:solidFill>
                  <a:sysClr val="windowText" lastClr="000000"/>
                </a:solidFill>
                <a:effectLst/>
                <a:uLnTx/>
                <a:uFillTx/>
                <a:latin typeface="Arial"/>
                <a:cs typeface="Arial"/>
              </a:rPr>
              <a:t> </a:t>
            </a:r>
            <a:r>
              <a:rPr kumimoji="0" sz="2000" b="0" i="0" u="none" strike="noStrike" kern="0" cap="none" spc="-10" normalizeH="0" baseline="0" noProof="0" dirty="0">
                <a:ln>
                  <a:noFill/>
                </a:ln>
                <a:solidFill>
                  <a:sysClr val="windowText" lastClr="000000"/>
                </a:solidFill>
                <a:effectLst/>
                <a:uLnTx/>
                <a:uFillTx/>
                <a:latin typeface="Arial"/>
                <a:cs typeface="Arial"/>
              </a:rPr>
              <a:t>(CBOD5).</a:t>
            </a:r>
            <a:endParaRPr kumimoji="0" sz="2000" b="0" i="0" u="none" strike="noStrike" kern="0" cap="none" spc="0" normalizeH="0" baseline="0" noProof="0">
              <a:ln>
                <a:noFill/>
              </a:ln>
              <a:solidFill>
                <a:sysClr val="windowText" lastClr="000000"/>
              </a:solidFill>
              <a:effectLst/>
              <a:uLnTx/>
              <a:uFillTx/>
              <a:latin typeface="Arial"/>
              <a:cs typeface="Arial"/>
            </a:endParaRPr>
          </a:p>
          <a:p>
            <a:pPr marL="1155065" marR="0" lvl="2" indent="-227965" defTabSz="914400" eaLnBrk="1" fontAlgn="auto" latinLnBrk="0" hangingPunct="1">
              <a:lnSpc>
                <a:spcPct val="100000"/>
              </a:lnSpc>
              <a:spcBef>
                <a:spcPts val="2160"/>
              </a:spcBef>
              <a:spcAft>
                <a:spcPts val="0"/>
              </a:spcAft>
              <a:buClrTx/>
              <a:buSzTx/>
              <a:buFont typeface="Wingdings"/>
              <a:buChar char=""/>
              <a:tabLst>
                <a:tab pos="1155065" algn="l"/>
              </a:tabLst>
              <a:defRPr/>
            </a:pPr>
            <a:r>
              <a:rPr kumimoji="0" sz="2000" b="0" i="0" u="none" strike="noStrike" kern="0" cap="none" spc="0" normalizeH="0" baseline="0" noProof="0" dirty="0">
                <a:ln>
                  <a:noFill/>
                </a:ln>
                <a:solidFill>
                  <a:sysClr val="windowText" lastClr="000000"/>
                </a:solidFill>
                <a:effectLst/>
                <a:uLnTx/>
                <a:uFillTx/>
                <a:latin typeface="Arial"/>
                <a:cs typeface="Arial"/>
              </a:rPr>
              <a:t>5</a:t>
            </a:r>
            <a:r>
              <a:rPr kumimoji="0" sz="2000" b="0" i="0" u="none" strike="noStrike" kern="0" cap="none" spc="-1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mg/L</a:t>
            </a:r>
            <a:r>
              <a:rPr kumimoji="0" sz="2000" b="0" i="0" u="none" strike="noStrike" kern="0" cap="none" spc="-10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of</a:t>
            </a:r>
            <a:r>
              <a:rPr kumimoji="0" sz="2000" b="0" i="0" u="none" strike="noStrike" kern="0" cap="none" spc="-2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suspended</a:t>
            </a:r>
            <a:r>
              <a:rPr kumimoji="0" sz="2000" b="0" i="0" u="none" strike="noStrike" kern="0" cap="none" spc="-45" normalizeH="0" baseline="0" noProof="0" dirty="0">
                <a:ln>
                  <a:noFill/>
                </a:ln>
                <a:solidFill>
                  <a:sysClr val="windowText" lastClr="000000"/>
                </a:solidFill>
                <a:effectLst/>
                <a:uLnTx/>
                <a:uFillTx/>
                <a:latin typeface="Arial"/>
                <a:cs typeface="Arial"/>
              </a:rPr>
              <a:t> </a:t>
            </a:r>
            <a:r>
              <a:rPr kumimoji="0" sz="2000" b="0" i="0" u="none" strike="noStrike" kern="0" cap="none" spc="-10" normalizeH="0" baseline="0" noProof="0" dirty="0">
                <a:ln>
                  <a:noFill/>
                </a:ln>
                <a:solidFill>
                  <a:sysClr val="windowText" lastClr="000000"/>
                </a:solidFill>
                <a:effectLst/>
                <a:uLnTx/>
                <a:uFillTx/>
                <a:latin typeface="Arial"/>
                <a:cs typeface="Arial"/>
              </a:rPr>
              <a:t>solids.</a:t>
            </a:r>
            <a:endParaRPr kumimoji="0" sz="2000" b="0" i="0" u="none" strike="noStrike" kern="0" cap="none" spc="0" normalizeH="0" baseline="0" noProof="0">
              <a:ln>
                <a:noFill/>
              </a:ln>
              <a:solidFill>
                <a:sysClr val="windowText" lastClr="000000"/>
              </a:solidFill>
              <a:effectLst/>
              <a:uLnTx/>
              <a:uFillTx/>
              <a:latin typeface="Arial"/>
              <a:cs typeface="Arial"/>
            </a:endParaRPr>
          </a:p>
          <a:p>
            <a:pPr marL="1155065" marR="0" lvl="2" indent="-227965" defTabSz="914400" eaLnBrk="1" fontAlgn="auto" latinLnBrk="0" hangingPunct="1">
              <a:lnSpc>
                <a:spcPct val="100000"/>
              </a:lnSpc>
              <a:spcBef>
                <a:spcPts val="2160"/>
              </a:spcBef>
              <a:spcAft>
                <a:spcPts val="0"/>
              </a:spcAft>
              <a:buClrTx/>
              <a:buSzTx/>
              <a:buFont typeface="Wingdings"/>
              <a:buChar char=""/>
              <a:tabLst>
                <a:tab pos="1155065" algn="l"/>
              </a:tabLst>
              <a:defRPr/>
            </a:pPr>
            <a:r>
              <a:rPr kumimoji="0" sz="2000" b="0" i="0" u="none" strike="noStrike" kern="0" cap="none" spc="0" normalizeH="0" baseline="0" noProof="0" dirty="0">
                <a:ln>
                  <a:noFill/>
                </a:ln>
                <a:solidFill>
                  <a:sysClr val="windowText" lastClr="000000"/>
                </a:solidFill>
                <a:effectLst/>
                <a:uLnTx/>
                <a:uFillTx/>
                <a:latin typeface="Arial"/>
                <a:cs typeface="Arial"/>
              </a:rPr>
              <a:t>3</a:t>
            </a:r>
            <a:r>
              <a:rPr kumimoji="0" sz="2000" b="0" i="0" u="none" strike="noStrike" kern="0" cap="none" spc="-1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mg/L</a:t>
            </a:r>
            <a:r>
              <a:rPr kumimoji="0" sz="2000" b="0" i="0" u="none" strike="noStrike" kern="0" cap="none" spc="-11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of</a:t>
            </a:r>
            <a:r>
              <a:rPr kumimoji="0" sz="2000" b="0" i="0" u="none" strike="noStrike" kern="0" cap="none" spc="-2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total</a:t>
            </a:r>
            <a:r>
              <a:rPr kumimoji="0" sz="2000" b="0" i="0" u="none" strike="noStrike" kern="0" cap="none" spc="-1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nitrogen</a:t>
            </a:r>
            <a:r>
              <a:rPr kumimoji="0" sz="2000" b="0" i="0" u="none" strike="noStrike" kern="0" cap="none" spc="-3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(TN),</a:t>
            </a:r>
            <a:r>
              <a:rPr kumimoji="0" sz="2000" b="0" i="0" u="none" strike="noStrike" kern="0" cap="none" spc="-3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expressed</a:t>
            </a:r>
            <a:r>
              <a:rPr kumimoji="0" sz="2000" b="0" i="0" u="none" strike="noStrike" kern="0" cap="none" spc="-6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as</a:t>
            </a:r>
            <a:r>
              <a:rPr kumimoji="0" sz="2000" b="0" i="0" u="none" strike="noStrike" kern="0" cap="none" spc="-25" normalizeH="0" baseline="0" noProof="0" dirty="0">
                <a:ln>
                  <a:noFill/>
                </a:ln>
                <a:solidFill>
                  <a:sysClr val="windowText" lastClr="000000"/>
                </a:solidFill>
                <a:effectLst/>
                <a:uLnTx/>
                <a:uFillTx/>
                <a:latin typeface="Arial"/>
                <a:cs typeface="Arial"/>
              </a:rPr>
              <a:t> N.</a:t>
            </a:r>
            <a:endParaRPr kumimoji="0" sz="2000" b="0" i="0" u="none" strike="noStrike" kern="0" cap="none" spc="0" normalizeH="0" baseline="0" noProof="0">
              <a:ln>
                <a:noFill/>
              </a:ln>
              <a:solidFill>
                <a:sysClr val="windowText" lastClr="000000"/>
              </a:solidFill>
              <a:effectLst/>
              <a:uLnTx/>
              <a:uFillTx/>
              <a:latin typeface="Arial"/>
              <a:cs typeface="Arial"/>
            </a:endParaRPr>
          </a:p>
          <a:p>
            <a:pPr marL="1155065" marR="0" lvl="2" indent="-227965" defTabSz="914400" eaLnBrk="1" fontAlgn="auto" latinLnBrk="0" hangingPunct="1">
              <a:lnSpc>
                <a:spcPct val="100000"/>
              </a:lnSpc>
              <a:spcBef>
                <a:spcPts val="2160"/>
              </a:spcBef>
              <a:spcAft>
                <a:spcPts val="0"/>
              </a:spcAft>
              <a:buClrTx/>
              <a:buSzTx/>
              <a:buFont typeface="Wingdings"/>
              <a:buChar char=""/>
              <a:tabLst>
                <a:tab pos="1155065" algn="l"/>
              </a:tabLst>
              <a:defRPr/>
            </a:pPr>
            <a:r>
              <a:rPr kumimoji="0" sz="2000" b="0" i="0" u="none" strike="noStrike" kern="0" cap="none" spc="0" normalizeH="0" baseline="0" noProof="0" dirty="0">
                <a:ln>
                  <a:noFill/>
                </a:ln>
                <a:solidFill>
                  <a:sysClr val="windowText" lastClr="000000"/>
                </a:solidFill>
                <a:effectLst/>
                <a:uLnTx/>
                <a:uFillTx/>
                <a:latin typeface="Arial"/>
                <a:cs typeface="Arial"/>
              </a:rPr>
              <a:t>1</a:t>
            </a:r>
            <a:r>
              <a:rPr kumimoji="0" sz="2000" b="0" i="0" u="none" strike="noStrike" kern="0" cap="none" spc="-1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mg/L</a:t>
            </a:r>
            <a:r>
              <a:rPr kumimoji="0" sz="2000" b="0" i="0" u="none" strike="noStrike" kern="0" cap="none" spc="-10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of</a:t>
            </a:r>
            <a:r>
              <a:rPr kumimoji="0" sz="2000" b="0" i="0" u="none" strike="noStrike" kern="0" cap="none" spc="-2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total</a:t>
            </a:r>
            <a:r>
              <a:rPr kumimoji="0" sz="2000" b="0" i="0" u="none" strike="noStrike" kern="0" cap="none" spc="-1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phosphorus</a:t>
            </a:r>
            <a:r>
              <a:rPr kumimoji="0" sz="2000" b="0" i="0" u="none" strike="noStrike" kern="0" cap="none" spc="-5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(TP),</a:t>
            </a:r>
            <a:r>
              <a:rPr kumimoji="0" sz="2000" b="0" i="0" u="none" strike="noStrike" kern="0" cap="none" spc="-2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expressed</a:t>
            </a:r>
            <a:r>
              <a:rPr kumimoji="0" sz="2000" b="0" i="0" u="none" strike="noStrike" kern="0" cap="none" spc="-4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as</a:t>
            </a:r>
            <a:r>
              <a:rPr kumimoji="0" sz="2000" b="0" i="0" u="none" strike="noStrike" kern="0" cap="none" spc="-20" normalizeH="0" baseline="0" noProof="0" dirty="0">
                <a:ln>
                  <a:noFill/>
                </a:ln>
                <a:solidFill>
                  <a:sysClr val="windowText" lastClr="000000"/>
                </a:solidFill>
                <a:effectLst/>
                <a:uLnTx/>
                <a:uFillTx/>
                <a:latin typeface="Arial"/>
                <a:cs typeface="Arial"/>
              </a:rPr>
              <a:t> </a:t>
            </a:r>
            <a:r>
              <a:rPr kumimoji="0" sz="2000" b="0" i="0" u="none" strike="noStrike" kern="0" cap="none" spc="-25" normalizeH="0" baseline="0" noProof="0" dirty="0">
                <a:ln>
                  <a:noFill/>
                </a:ln>
                <a:solidFill>
                  <a:sysClr val="windowText" lastClr="000000"/>
                </a:solidFill>
                <a:effectLst/>
                <a:uLnTx/>
                <a:uFillTx/>
                <a:latin typeface="Arial"/>
                <a:cs typeface="Arial"/>
              </a:rPr>
              <a:t>P.</a:t>
            </a:r>
            <a:endParaRPr kumimoji="0" sz="2000" b="0" i="0" u="none" strike="noStrike" kern="0" cap="none" spc="0" normalizeH="0" baseline="0" noProof="0">
              <a:ln>
                <a:noFill/>
              </a:ln>
              <a:solidFill>
                <a:sysClr val="windowText" lastClr="000000"/>
              </a:solidFill>
              <a:effectLst/>
              <a:uLnTx/>
              <a:uFillTx/>
              <a:latin typeface="Arial"/>
              <a:cs typeface="Arial"/>
            </a:endParaRPr>
          </a:p>
          <a:p>
            <a:pPr marL="698500" marR="0" lvl="1" indent="-228600" defTabSz="914400" eaLnBrk="1" fontAlgn="auto" latinLnBrk="0" hangingPunct="1">
              <a:lnSpc>
                <a:spcPct val="100000"/>
              </a:lnSpc>
              <a:spcBef>
                <a:spcPts val="2130"/>
              </a:spcBef>
              <a:spcAft>
                <a:spcPts val="0"/>
              </a:spcAft>
              <a:buClrTx/>
              <a:buSzTx/>
              <a:buFont typeface="Courier New"/>
              <a:buChar char="o"/>
              <a:tabLst>
                <a:tab pos="698500" algn="l"/>
              </a:tabLst>
              <a:defRPr/>
            </a:pPr>
            <a:r>
              <a:rPr kumimoji="0" sz="2200" b="0" i="0" u="none" strike="noStrike" kern="0" cap="none" spc="0" normalizeH="0" baseline="0" noProof="0" dirty="0">
                <a:ln>
                  <a:noFill/>
                </a:ln>
                <a:solidFill>
                  <a:sysClr val="windowText" lastClr="000000"/>
                </a:solidFill>
                <a:effectLst/>
                <a:uLnTx/>
                <a:uFillTx/>
                <a:latin typeface="Arial"/>
                <a:cs typeface="Arial"/>
              </a:rPr>
              <a:t>Has</a:t>
            </a:r>
            <a:r>
              <a:rPr kumimoji="0" sz="2200" b="0" i="0" u="none" strike="noStrike" kern="0" cap="none" spc="-65" normalizeH="0" baseline="0" noProof="0" dirty="0">
                <a:ln>
                  <a:noFill/>
                </a:ln>
                <a:solidFill>
                  <a:sysClr val="windowText" lastClr="000000"/>
                </a:solidFill>
                <a:effectLst/>
                <a:uLnTx/>
                <a:uFillTx/>
                <a:latin typeface="Arial"/>
                <a:cs typeface="Arial"/>
              </a:rPr>
              <a:t> </a:t>
            </a:r>
            <a:r>
              <a:rPr kumimoji="0" sz="2200" b="1" i="0" u="none" strike="noStrike" kern="0" cap="none" spc="0" normalizeH="0" baseline="0" noProof="0" dirty="0">
                <a:ln>
                  <a:noFill/>
                </a:ln>
                <a:solidFill>
                  <a:sysClr val="windowText" lastClr="000000"/>
                </a:solidFill>
                <a:effectLst/>
                <a:uLnTx/>
                <a:uFillTx/>
                <a:latin typeface="Arial"/>
                <a:cs typeface="Arial"/>
              </a:rPr>
              <a:t>received</a:t>
            </a:r>
            <a:r>
              <a:rPr kumimoji="0" sz="2200" b="1" i="0" u="none" strike="noStrike" kern="0" cap="none" spc="-50" normalizeH="0" baseline="0" noProof="0" dirty="0">
                <a:ln>
                  <a:noFill/>
                </a:ln>
                <a:solidFill>
                  <a:sysClr val="windowText" lastClr="000000"/>
                </a:solidFill>
                <a:effectLst/>
                <a:uLnTx/>
                <a:uFillTx/>
                <a:latin typeface="Arial"/>
                <a:cs typeface="Arial"/>
              </a:rPr>
              <a:t> </a:t>
            </a:r>
            <a:r>
              <a:rPr kumimoji="0" sz="2200" b="1" i="0" u="none" strike="noStrike" kern="0" cap="none" spc="0" normalizeH="0" baseline="0" noProof="0" dirty="0">
                <a:ln>
                  <a:noFill/>
                </a:ln>
                <a:solidFill>
                  <a:sysClr val="windowText" lastClr="000000"/>
                </a:solidFill>
                <a:effectLst/>
                <a:uLnTx/>
                <a:uFillTx/>
                <a:latin typeface="Arial"/>
                <a:cs typeface="Arial"/>
              </a:rPr>
              <a:t>high</a:t>
            </a:r>
            <a:r>
              <a:rPr kumimoji="0" sz="2200" b="1" i="0" u="none" strike="noStrike" kern="0" cap="none" spc="-45" normalizeH="0" baseline="0" noProof="0" dirty="0">
                <a:ln>
                  <a:noFill/>
                </a:ln>
                <a:solidFill>
                  <a:sysClr val="windowText" lastClr="000000"/>
                </a:solidFill>
                <a:effectLst/>
                <a:uLnTx/>
                <a:uFillTx/>
                <a:latin typeface="Arial"/>
                <a:cs typeface="Arial"/>
              </a:rPr>
              <a:t> </a:t>
            </a:r>
            <a:r>
              <a:rPr kumimoji="0" sz="2200" b="1" i="0" u="none" strike="noStrike" kern="0" cap="none" spc="0" normalizeH="0" baseline="0" noProof="0" dirty="0">
                <a:ln>
                  <a:noFill/>
                </a:ln>
                <a:solidFill>
                  <a:sysClr val="windowText" lastClr="000000"/>
                </a:solidFill>
                <a:effectLst/>
                <a:uLnTx/>
                <a:uFillTx/>
                <a:latin typeface="Arial"/>
                <a:cs typeface="Arial"/>
              </a:rPr>
              <a:t>level</a:t>
            </a:r>
            <a:r>
              <a:rPr kumimoji="0" sz="2200" b="1" i="0" u="none" strike="noStrike" kern="0" cap="none" spc="-60" normalizeH="0" baseline="0" noProof="0" dirty="0">
                <a:ln>
                  <a:noFill/>
                </a:ln>
                <a:solidFill>
                  <a:sysClr val="windowText" lastClr="000000"/>
                </a:solidFill>
                <a:effectLst/>
                <a:uLnTx/>
                <a:uFillTx/>
                <a:latin typeface="Arial"/>
                <a:cs typeface="Arial"/>
              </a:rPr>
              <a:t> </a:t>
            </a:r>
            <a:r>
              <a:rPr kumimoji="0" sz="2200" b="1" i="0" u="none" strike="noStrike" kern="0" cap="none" spc="0" normalizeH="0" baseline="0" noProof="0" dirty="0">
                <a:ln>
                  <a:noFill/>
                </a:ln>
                <a:solidFill>
                  <a:sysClr val="windowText" lastClr="000000"/>
                </a:solidFill>
                <a:effectLst/>
                <a:uLnTx/>
                <a:uFillTx/>
                <a:latin typeface="Arial"/>
                <a:cs typeface="Arial"/>
              </a:rPr>
              <a:t>disinfection</a:t>
            </a:r>
            <a:r>
              <a:rPr kumimoji="0" sz="2200" b="0" i="0" u="none" strike="noStrike" kern="0" cap="none" spc="0" normalizeH="0" baseline="0" noProof="0" dirty="0">
                <a:ln>
                  <a:noFill/>
                </a:ln>
                <a:solidFill>
                  <a:sysClr val="windowText" lastClr="000000"/>
                </a:solidFill>
                <a:effectLst/>
                <a:uLnTx/>
                <a:uFillTx/>
                <a:latin typeface="Arial"/>
                <a:cs typeface="Arial"/>
              </a:rPr>
              <a:t>,</a:t>
            </a:r>
            <a:r>
              <a:rPr kumimoji="0" sz="2200" b="0" i="0" u="none" strike="noStrike" kern="0" cap="none" spc="-3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as</a:t>
            </a:r>
            <a:r>
              <a:rPr kumimoji="0" sz="2200" b="0" i="0" u="none" strike="noStrike" kern="0" cap="none" spc="-6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defined</a:t>
            </a:r>
            <a:r>
              <a:rPr kumimoji="0" sz="2200" b="0" i="0" u="none" strike="noStrike" kern="0" cap="none" spc="-6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by</a:t>
            </a:r>
            <a:r>
              <a:rPr kumimoji="0" sz="2200" b="0" i="0" u="none" strike="noStrike" kern="0" cap="none" spc="-6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Rule</a:t>
            </a:r>
            <a:r>
              <a:rPr kumimoji="0" sz="2200" b="0" i="0" u="none" strike="noStrike" kern="0" cap="none" spc="-70" normalizeH="0" baseline="0" noProof="0" dirty="0">
                <a:ln>
                  <a:noFill/>
                </a:ln>
                <a:solidFill>
                  <a:sysClr val="windowText" lastClr="000000"/>
                </a:solidFill>
                <a:effectLst/>
                <a:uLnTx/>
                <a:uFillTx/>
                <a:latin typeface="Arial"/>
                <a:cs typeface="Arial"/>
              </a:rPr>
              <a:t> </a:t>
            </a:r>
            <a:r>
              <a:rPr kumimoji="0" sz="2200" b="0" i="0" u="none" strike="noStrike" kern="0" cap="none" spc="-10" normalizeH="0" baseline="0" noProof="0" dirty="0">
                <a:ln>
                  <a:noFill/>
                </a:ln>
                <a:solidFill>
                  <a:sysClr val="windowText" lastClr="000000"/>
                </a:solidFill>
                <a:effectLst/>
                <a:uLnTx/>
                <a:uFillTx/>
                <a:latin typeface="Arial"/>
                <a:cs typeface="Arial"/>
              </a:rPr>
              <a:t>62-</a:t>
            </a:r>
            <a:r>
              <a:rPr kumimoji="0" sz="2200" b="0" i="0" u="none" strike="noStrike" kern="0" cap="none" spc="0" normalizeH="0" baseline="0" noProof="0" dirty="0">
                <a:ln>
                  <a:noFill/>
                </a:ln>
                <a:solidFill>
                  <a:sysClr val="windowText" lastClr="000000"/>
                </a:solidFill>
                <a:effectLst/>
                <a:uLnTx/>
                <a:uFillTx/>
                <a:latin typeface="Arial"/>
                <a:cs typeface="Arial"/>
              </a:rPr>
              <a:t>600.440,</a:t>
            </a:r>
            <a:r>
              <a:rPr kumimoji="0" sz="2200" b="0" i="0" u="none" strike="noStrike" kern="0" cap="none" spc="-55" normalizeH="0" baseline="0" noProof="0" dirty="0">
                <a:ln>
                  <a:noFill/>
                </a:ln>
                <a:solidFill>
                  <a:sysClr val="windowText" lastClr="000000"/>
                </a:solidFill>
                <a:effectLst/>
                <a:uLnTx/>
                <a:uFillTx/>
                <a:latin typeface="Arial"/>
                <a:cs typeface="Arial"/>
              </a:rPr>
              <a:t> </a:t>
            </a:r>
            <a:r>
              <a:rPr kumimoji="0" sz="2200" b="0" i="0" u="none" strike="noStrike" kern="0" cap="none" spc="-10" normalizeH="0" baseline="0" noProof="0" dirty="0">
                <a:ln>
                  <a:noFill/>
                </a:ln>
                <a:solidFill>
                  <a:sysClr val="windowText" lastClr="000000"/>
                </a:solidFill>
                <a:effectLst/>
                <a:uLnTx/>
                <a:uFillTx/>
                <a:latin typeface="Arial"/>
                <a:cs typeface="Arial"/>
              </a:rPr>
              <a:t>F.A.C.</a:t>
            </a:r>
            <a:endParaRPr kumimoji="0" sz="22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62455" y="134111"/>
            <a:ext cx="2332482" cy="979169"/>
          </a:xfrm>
          <a:prstGeom prst="rect">
            <a:avLst/>
          </a:prstGeom>
        </p:spPr>
      </p:pic>
      <p:sp>
        <p:nvSpPr>
          <p:cNvPr id="3" name="object 3"/>
          <p:cNvSpPr txBox="1"/>
          <p:nvPr/>
        </p:nvSpPr>
        <p:spPr>
          <a:xfrm>
            <a:off x="658164" y="1524380"/>
            <a:ext cx="10791190" cy="4460875"/>
          </a:xfrm>
          <a:prstGeom prst="rect">
            <a:avLst/>
          </a:prstGeom>
        </p:spPr>
        <p:txBody>
          <a:bodyPr vert="horz" wrap="square" lIns="0" tIns="53975" rIns="0" bIns="0" rtlCol="0">
            <a:spAutoFit/>
          </a:bodyPr>
          <a:lstStyle/>
          <a:p>
            <a:pPr marL="240029" marR="5080" lvl="0" indent="-227329" defTabSz="914400" eaLnBrk="1" fontAlgn="auto" latinLnBrk="0" hangingPunct="1">
              <a:lnSpc>
                <a:spcPts val="2590"/>
              </a:lnSpc>
              <a:spcBef>
                <a:spcPts val="425"/>
              </a:spcBef>
              <a:spcAft>
                <a:spcPts val="0"/>
              </a:spcAft>
              <a:buClrTx/>
              <a:buSzTx/>
              <a:buFont typeface="Arial"/>
              <a:buChar char="•"/>
              <a:tabLst>
                <a:tab pos="241300" algn="l"/>
              </a:tabLst>
              <a:defRPr/>
            </a:pPr>
            <a:r>
              <a:rPr kumimoji="0" sz="2400" b="0" i="0" u="none" strike="noStrike" kern="0" cap="none" spc="0" normalizeH="0" baseline="0" noProof="0" dirty="0">
                <a:ln>
                  <a:noFill/>
                </a:ln>
                <a:solidFill>
                  <a:sysClr val="windowText" lastClr="000000"/>
                </a:solidFill>
                <a:effectLst/>
                <a:uLnTx/>
                <a:uFillTx/>
                <a:latin typeface="Arial"/>
                <a:cs typeface="Arial"/>
              </a:rPr>
              <a:t>In</a:t>
            </a:r>
            <a:r>
              <a:rPr kumimoji="0" sz="2400" b="0" i="0" u="none" strike="noStrike" kern="0" cap="none" spc="-6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addition</a:t>
            </a:r>
            <a:r>
              <a:rPr kumimoji="0" sz="2400" b="0" i="0" u="none" strike="noStrike" kern="0" cap="none" spc="-4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to</a:t>
            </a:r>
            <a:r>
              <a:rPr kumimoji="0" sz="2400" b="0" i="0" u="none" strike="noStrike" kern="0" cap="none" spc="-6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the</a:t>
            </a:r>
            <a:r>
              <a:rPr kumimoji="0" sz="2400" b="0" i="0" u="none" strike="noStrike" kern="0" cap="none" spc="-6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previously</a:t>
            </a:r>
            <a:r>
              <a:rPr kumimoji="0" sz="2400" b="0" i="0" u="none" strike="noStrike" kern="0" cap="none" spc="-2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listed</a:t>
            </a:r>
            <a:r>
              <a:rPr kumimoji="0" sz="2400" b="0" i="0" u="none" strike="noStrike" kern="0" cap="none" spc="-5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waterbodies,</a:t>
            </a:r>
            <a:r>
              <a:rPr kumimoji="0" sz="2400" b="0" i="0" u="none" strike="noStrike" kern="0" cap="none" spc="-5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facilities</a:t>
            </a:r>
            <a:r>
              <a:rPr kumimoji="0" sz="2400" b="0" i="0" u="none" strike="noStrike" kern="0" cap="none" spc="-4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will</a:t>
            </a:r>
            <a:r>
              <a:rPr kumimoji="0" sz="2400" b="0" i="0" u="none" strike="noStrike" kern="0" cap="none" spc="-5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need</a:t>
            </a:r>
            <a:r>
              <a:rPr kumimoji="0" sz="2400" b="0" i="0" u="none" strike="noStrike" kern="0" cap="none" spc="-5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to</a:t>
            </a:r>
            <a:r>
              <a:rPr kumimoji="0" sz="2400" b="0" i="0" u="none" strike="noStrike" kern="0" cap="none" spc="-160" normalizeH="0" baseline="0" noProof="0" dirty="0">
                <a:ln>
                  <a:noFill/>
                </a:ln>
                <a:solidFill>
                  <a:sysClr val="windowText" lastClr="000000"/>
                </a:solidFill>
                <a:effectLst/>
                <a:uLnTx/>
                <a:uFillTx/>
                <a:latin typeface="Arial"/>
                <a:cs typeface="Arial"/>
              </a:rPr>
              <a:t> </a:t>
            </a:r>
            <a:r>
              <a:rPr kumimoji="0" sz="2400" b="1" i="0" u="none" strike="noStrike" kern="0" cap="none" spc="-20" normalizeH="0" baseline="0" noProof="0" dirty="0">
                <a:ln>
                  <a:noFill/>
                </a:ln>
                <a:solidFill>
                  <a:sysClr val="windowText" lastClr="000000"/>
                </a:solidFill>
                <a:effectLst/>
                <a:uLnTx/>
                <a:uFillTx/>
                <a:latin typeface="Arial"/>
                <a:cs typeface="Arial"/>
              </a:rPr>
              <a:t>meet 	</a:t>
            </a:r>
            <a:r>
              <a:rPr kumimoji="0" sz="2400" b="1" i="0" u="none" strike="noStrike" kern="0" cap="none" spc="0" normalizeH="0" baseline="0" noProof="0" dirty="0">
                <a:ln>
                  <a:noFill/>
                </a:ln>
                <a:solidFill>
                  <a:sysClr val="windowText" lastClr="000000"/>
                </a:solidFill>
                <a:effectLst/>
                <a:uLnTx/>
                <a:uFillTx/>
                <a:latin typeface="Arial"/>
                <a:cs typeface="Arial"/>
              </a:rPr>
              <a:t>AWT</a:t>
            </a:r>
            <a:r>
              <a:rPr kumimoji="0" sz="2400" b="1" i="0" u="none" strike="noStrike" kern="0" cap="none" spc="-60" normalizeH="0" baseline="0" noProof="0" dirty="0">
                <a:ln>
                  <a:noFill/>
                </a:ln>
                <a:solidFill>
                  <a:sysClr val="windowText" lastClr="000000"/>
                </a:solidFill>
                <a:effectLst/>
                <a:uLnTx/>
                <a:uFillTx/>
                <a:latin typeface="Arial"/>
                <a:cs typeface="Arial"/>
              </a:rPr>
              <a:t> </a:t>
            </a:r>
            <a:r>
              <a:rPr kumimoji="0" sz="2400" b="1" i="0" u="none" strike="noStrike" kern="0" cap="none" spc="0" normalizeH="0" baseline="0" noProof="0" dirty="0">
                <a:ln>
                  <a:noFill/>
                </a:ln>
                <a:solidFill>
                  <a:sysClr val="windowText" lastClr="000000"/>
                </a:solidFill>
                <a:effectLst/>
                <a:uLnTx/>
                <a:uFillTx/>
                <a:latin typeface="Arial"/>
                <a:cs typeface="Arial"/>
              </a:rPr>
              <a:t>or</a:t>
            </a:r>
            <a:r>
              <a:rPr kumimoji="0" sz="2400" b="1" i="0" u="none" strike="noStrike" kern="0" cap="none" spc="-55" normalizeH="0" baseline="0" noProof="0" dirty="0">
                <a:ln>
                  <a:noFill/>
                </a:ln>
                <a:solidFill>
                  <a:sysClr val="windowText" lastClr="000000"/>
                </a:solidFill>
                <a:effectLst/>
                <a:uLnTx/>
                <a:uFillTx/>
                <a:latin typeface="Arial"/>
                <a:cs typeface="Arial"/>
              </a:rPr>
              <a:t> </a:t>
            </a:r>
            <a:r>
              <a:rPr kumimoji="0" sz="2400" b="1" i="0" u="none" strike="noStrike" kern="0" cap="none" spc="0" normalizeH="0" baseline="0" noProof="0" dirty="0">
                <a:ln>
                  <a:noFill/>
                </a:ln>
                <a:solidFill>
                  <a:sysClr val="windowText" lastClr="000000"/>
                </a:solidFill>
                <a:effectLst/>
                <a:uLnTx/>
                <a:uFillTx/>
                <a:latin typeface="Arial"/>
                <a:cs typeface="Arial"/>
              </a:rPr>
              <a:t>a</a:t>
            </a:r>
            <a:r>
              <a:rPr kumimoji="0" sz="2400" b="1" i="0" u="none" strike="noStrike" kern="0" cap="none" spc="-55" normalizeH="0" baseline="0" noProof="0" dirty="0">
                <a:ln>
                  <a:noFill/>
                </a:ln>
                <a:solidFill>
                  <a:sysClr val="windowText" lastClr="000000"/>
                </a:solidFill>
                <a:effectLst/>
                <a:uLnTx/>
                <a:uFillTx/>
                <a:latin typeface="Arial"/>
                <a:cs typeface="Arial"/>
              </a:rPr>
              <a:t> </a:t>
            </a:r>
            <a:r>
              <a:rPr kumimoji="0" sz="2400" b="1" i="0" u="none" strike="noStrike" kern="0" cap="none" spc="0" normalizeH="0" baseline="0" noProof="0" dirty="0">
                <a:ln>
                  <a:noFill/>
                </a:ln>
                <a:solidFill>
                  <a:sysClr val="windowText" lastClr="000000"/>
                </a:solidFill>
                <a:effectLst/>
                <a:uLnTx/>
                <a:uFillTx/>
                <a:latin typeface="Arial"/>
                <a:cs typeface="Arial"/>
              </a:rPr>
              <a:t>more</a:t>
            </a:r>
            <a:r>
              <a:rPr kumimoji="0" sz="2400" b="1" i="0" u="none" strike="noStrike" kern="0" cap="none" spc="-55" normalizeH="0" baseline="0" noProof="0" dirty="0">
                <a:ln>
                  <a:noFill/>
                </a:ln>
                <a:solidFill>
                  <a:sysClr val="windowText" lastClr="000000"/>
                </a:solidFill>
                <a:effectLst/>
                <a:uLnTx/>
                <a:uFillTx/>
                <a:latin typeface="Arial"/>
                <a:cs typeface="Arial"/>
              </a:rPr>
              <a:t> </a:t>
            </a:r>
            <a:r>
              <a:rPr kumimoji="0" sz="2400" b="1" i="0" u="none" strike="noStrike" kern="0" cap="none" spc="0" normalizeH="0" baseline="0" noProof="0" dirty="0">
                <a:ln>
                  <a:noFill/>
                </a:ln>
                <a:solidFill>
                  <a:sysClr val="windowText" lastClr="000000"/>
                </a:solidFill>
                <a:effectLst/>
                <a:uLnTx/>
                <a:uFillTx/>
                <a:latin typeface="Arial"/>
                <a:cs typeface="Arial"/>
              </a:rPr>
              <a:t>stringent</a:t>
            </a:r>
            <a:r>
              <a:rPr kumimoji="0" sz="2400" b="1" i="0" u="none" strike="noStrike" kern="0" cap="none" spc="-70" normalizeH="0" baseline="0" noProof="0" dirty="0">
                <a:ln>
                  <a:noFill/>
                </a:ln>
                <a:solidFill>
                  <a:sysClr val="windowText" lastClr="000000"/>
                </a:solidFill>
                <a:effectLst/>
                <a:uLnTx/>
                <a:uFillTx/>
                <a:latin typeface="Arial"/>
                <a:cs typeface="Arial"/>
              </a:rPr>
              <a:t> </a:t>
            </a:r>
            <a:r>
              <a:rPr kumimoji="0" sz="2400" b="1" i="0" u="none" strike="noStrike" kern="0" cap="none" spc="0" normalizeH="0" baseline="0" noProof="0" dirty="0">
                <a:ln>
                  <a:noFill/>
                </a:ln>
                <a:solidFill>
                  <a:sysClr val="windowText" lastClr="000000"/>
                </a:solidFill>
                <a:effectLst/>
                <a:uLnTx/>
                <a:uFillTx/>
                <a:latin typeface="Arial"/>
                <a:cs typeface="Arial"/>
              </a:rPr>
              <a:t>treatment</a:t>
            </a:r>
            <a:r>
              <a:rPr kumimoji="0" sz="2400" b="1" i="0" u="none" strike="noStrike" kern="0" cap="none" spc="-50" normalizeH="0" baseline="0" noProof="0" dirty="0">
                <a:ln>
                  <a:noFill/>
                </a:ln>
                <a:solidFill>
                  <a:sysClr val="windowText" lastClr="000000"/>
                </a:solidFill>
                <a:effectLst/>
                <a:uLnTx/>
                <a:uFillTx/>
                <a:latin typeface="Arial"/>
                <a:cs typeface="Arial"/>
              </a:rPr>
              <a:t> </a:t>
            </a:r>
            <a:r>
              <a:rPr kumimoji="0" sz="2400" b="1" i="0" u="none" strike="noStrike" kern="0" cap="none" spc="0" normalizeH="0" baseline="0" noProof="0" dirty="0">
                <a:ln>
                  <a:noFill/>
                </a:ln>
                <a:solidFill>
                  <a:sysClr val="windowText" lastClr="000000"/>
                </a:solidFill>
                <a:effectLst/>
                <a:uLnTx/>
                <a:uFillTx/>
                <a:latin typeface="Arial"/>
                <a:cs typeface="Arial"/>
              </a:rPr>
              <a:t>standard</a:t>
            </a:r>
            <a:r>
              <a:rPr kumimoji="0" sz="2400" b="1" i="0" u="none" strike="noStrike" kern="0" cap="none" spc="-114"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if</a:t>
            </a:r>
            <a:r>
              <a:rPr kumimoji="0" sz="2400" b="0" i="0" u="none" strike="noStrike" kern="0" cap="none" spc="-7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they</a:t>
            </a:r>
            <a:r>
              <a:rPr kumimoji="0" sz="2400" b="0" i="0" u="none" strike="noStrike" kern="0" cap="none" spc="-5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are</a:t>
            </a:r>
            <a:r>
              <a:rPr kumimoji="0" sz="2400" b="0" i="0" u="none" strike="noStrike" kern="0" cap="none" spc="-6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discharging</a:t>
            </a:r>
            <a:r>
              <a:rPr kumimoji="0" sz="2400" b="0" i="0" u="none" strike="noStrike" kern="0" cap="none" spc="-3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into</a:t>
            </a:r>
            <a:r>
              <a:rPr kumimoji="0" sz="2400" b="0" i="0" u="none" strike="noStrike" kern="0" cap="none" spc="-55" normalizeH="0" baseline="0" noProof="0" dirty="0">
                <a:ln>
                  <a:noFill/>
                </a:ln>
                <a:solidFill>
                  <a:sysClr val="windowText" lastClr="000000"/>
                </a:solidFill>
                <a:effectLst/>
                <a:uLnTx/>
                <a:uFillTx/>
                <a:latin typeface="Arial"/>
                <a:cs typeface="Arial"/>
              </a:rPr>
              <a:t> </a:t>
            </a:r>
            <a:r>
              <a:rPr kumimoji="0" sz="2400" b="0" i="0" u="none" strike="noStrike" kern="0" cap="none" spc="-25" normalizeH="0" baseline="0" noProof="0" dirty="0">
                <a:ln>
                  <a:noFill/>
                </a:ln>
                <a:solidFill>
                  <a:sysClr val="windowText" lastClr="000000"/>
                </a:solidFill>
                <a:effectLst/>
                <a:uLnTx/>
                <a:uFillTx/>
                <a:latin typeface="Arial"/>
                <a:cs typeface="Arial"/>
              </a:rPr>
              <a:t>the 	</a:t>
            </a:r>
            <a:r>
              <a:rPr kumimoji="0" sz="2400" b="0" i="0" u="none" strike="noStrike" kern="0" cap="none" spc="0" normalizeH="0" baseline="0" noProof="0" dirty="0">
                <a:ln>
                  <a:noFill/>
                </a:ln>
                <a:solidFill>
                  <a:sysClr val="windowText" lastClr="000000"/>
                </a:solidFill>
                <a:effectLst/>
                <a:uLnTx/>
                <a:uFillTx/>
                <a:latin typeface="Arial"/>
                <a:cs typeface="Arial"/>
              </a:rPr>
              <a:t>following</a:t>
            </a:r>
            <a:r>
              <a:rPr kumimoji="0" sz="2400" b="0" i="0" u="none" strike="noStrike" kern="0" cap="none" spc="-80" normalizeH="0" baseline="0" noProof="0" dirty="0">
                <a:ln>
                  <a:noFill/>
                </a:ln>
                <a:solidFill>
                  <a:sysClr val="windowText" lastClr="000000"/>
                </a:solidFill>
                <a:effectLst/>
                <a:uLnTx/>
                <a:uFillTx/>
                <a:latin typeface="Arial"/>
                <a:cs typeface="Arial"/>
              </a:rPr>
              <a:t> </a:t>
            </a:r>
            <a:r>
              <a:rPr kumimoji="0" sz="2400" b="0" i="0" u="none" strike="noStrike" kern="0" cap="none" spc="-10" normalizeH="0" baseline="0" noProof="0" dirty="0">
                <a:ln>
                  <a:noFill/>
                </a:ln>
                <a:solidFill>
                  <a:sysClr val="windowText" lastClr="000000"/>
                </a:solidFill>
                <a:effectLst/>
                <a:uLnTx/>
                <a:uFillTx/>
                <a:latin typeface="Arial"/>
                <a:cs typeface="Arial"/>
              </a:rPr>
              <a:t>waterbodies:</a:t>
            </a:r>
            <a:endParaRPr kumimoji="0" sz="2400" b="0" i="0" u="none" strike="noStrike" kern="0" cap="none" spc="0" normalizeH="0" baseline="0" noProof="0">
              <a:ln>
                <a:noFill/>
              </a:ln>
              <a:solidFill>
                <a:sysClr val="windowText" lastClr="000000"/>
              </a:solidFill>
              <a:effectLst/>
              <a:uLnTx/>
              <a:uFillTx/>
              <a:latin typeface="Arial"/>
              <a:cs typeface="Arial"/>
            </a:endParaRPr>
          </a:p>
          <a:p>
            <a:pPr marL="698500" marR="0" lvl="1" indent="-228600" defTabSz="914400" eaLnBrk="1" fontAlgn="auto" latinLnBrk="0" hangingPunct="1">
              <a:lnSpc>
                <a:spcPct val="100000"/>
              </a:lnSpc>
              <a:spcBef>
                <a:spcPts val="900"/>
              </a:spcBef>
              <a:spcAft>
                <a:spcPts val="0"/>
              </a:spcAft>
              <a:buClrTx/>
              <a:buSzTx/>
              <a:buFont typeface="Courier New"/>
              <a:buChar char="o"/>
              <a:tabLst>
                <a:tab pos="698500" algn="l"/>
              </a:tabLst>
              <a:defRPr/>
            </a:pPr>
            <a:r>
              <a:rPr kumimoji="0" sz="2200" b="0" i="0" u="none" strike="noStrike" kern="0" cap="none" spc="0" normalizeH="0" baseline="0" noProof="0" dirty="0">
                <a:ln>
                  <a:noFill/>
                </a:ln>
                <a:solidFill>
                  <a:sysClr val="windowText" lastClr="000000"/>
                </a:solidFill>
                <a:effectLst/>
                <a:uLnTx/>
                <a:uFillTx/>
                <a:latin typeface="Arial"/>
                <a:cs typeface="Arial"/>
              </a:rPr>
              <a:t>Those</a:t>
            </a:r>
            <a:r>
              <a:rPr kumimoji="0" sz="2200" b="0" i="0" u="none" strike="noStrike" kern="0" cap="none" spc="-8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not</a:t>
            </a:r>
            <a:r>
              <a:rPr kumimoji="0" sz="2200" b="0" i="0" u="none" strike="noStrike" kern="0" cap="none" spc="-6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currently</a:t>
            </a:r>
            <a:r>
              <a:rPr kumimoji="0" sz="2200" b="0" i="0" u="none" strike="noStrike" kern="0" cap="none" spc="-6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attaining</a:t>
            </a:r>
            <a:r>
              <a:rPr kumimoji="0" sz="2200" b="0" i="0" u="none" strike="noStrike" kern="0" cap="none" spc="-8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nutrient</a:t>
            </a:r>
            <a:r>
              <a:rPr kumimoji="0" sz="2200" b="0" i="0" u="none" strike="noStrike" kern="0" cap="none" spc="-7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or</a:t>
            </a:r>
            <a:r>
              <a:rPr kumimoji="0" sz="2200" b="0" i="0" u="none" strike="noStrike" kern="0" cap="none" spc="-65" normalizeH="0" baseline="0" noProof="0" dirty="0">
                <a:ln>
                  <a:noFill/>
                </a:ln>
                <a:solidFill>
                  <a:sysClr val="windowText" lastClr="000000"/>
                </a:solidFill>
                <a:effectLst/>
                <a:uLnTx/>
                <a:uFillTx/>
                <a:latin typeface="Arial"/>
                <a:cs typeface="Arial"/>
              </a:rPr>
              <a:t> </a:t>
            </a:r>
            <a:r>
              <a:rPr kumimoji="0" sz="2200" b="0" i="0" u="none" strike="noStrike" kern="0" cap="none" spc="-10" normalizeH="0" baseline="0" noProof="0" dirty="0">
                <a:ln>
                  <a:noFill/>
                </a:ln>
                <a:solidFill>
                  <a:sysClr val="windowText" lastClr="000000"/>
                </a:solidFill>
                <a:effectLst/>
                <a:uLnTx/>
                <a:uFillTx/>
                <a:latin typeface="Arial"/>
                <a:cs typeface="Arial"/>
              </a:rPr>
              <a:t>nutrient-</a:t>
            </a:r>
            <a:r>
              <a:rPr kumimoji="0" sz="2200" b="0" i="0" u="none" strike="noStrike" kern="0" cap="none" spc="0" normalizeH="0" baseline="0" noProof="0" dirty="0">
                <a:ln>
                  <a:noFill/>
                </a:ln>
                <a:solidFill>
                  <a:sysClr val="windowText" lastClr="000000"/>
                </a:solidFill>
                <a:effectLst/>
                <a:uLnTx/>
                <a:uFillTx/>
                <a:latin typeface="Arial"/>
                <a:cs typeface="Arial"/>
              </a:rPr>
              <a:t>related</a:t>
            </a:r>
            <a:r>
              <a:rPr kumimoji="0" sz="2200" b="0" i="0" u="none" strike="noStrike" kern="0" cap="none" spc="-6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standards</a:t>
            </a:r>
            <a:r>
              <a:rPr kumimoji="0" sz="2200" b="0" i="0" u="none" strike="noStrike" kern="0" cap="none" spc="-60" normalizeH="0" baseline="0" noProof="0" dirty="0">
                <a:ln>
                  <a:noFill/>
                </a:ln>
                <a:solidFill>
                  <a:sysClr val="windowText" lastClr="000000"/>
                </a:solidFill>
                <a:effectLst/>
                <a:uLnTx/>
                <a:uFillTx/>
                <a:latin typeface="Arial"/>
                <a:cs typeface="Arial"/>
              </a:rPr>
              <a:t> </a:t>
            </a:r>
            <a:r>
              <a:rPr kumimoji="0" sz="2200" b="0" i="0" u="none" strike="noStrike" kern="0" cap="none" spc="-10" normalizeH="0" baseline="0" noProof="0" dirty="0">
                <a:ln>
                  <a:noFill/>
                </a:ln>
                <a:solidFill>
                  <a:sysClr val="windowText" lastClr="000000"/>
                </a:solidFill>
                <a:effectLst/>
                <a:uLnTx/>
                <a:uFillTx/>
                <a:latin typeface="Arial"/>
                <a:cs typeface="Arial"/>
              </a:rPr>
              <a:t>(WNAS).</a:t>
            </a:r>
            <a:endParaRPr kumimoji="0" sz="2200" b="0" i="0" u="none" strike="noStrike" kern="0" cap="none" spc="0" normalizeH="0" baseline="0" noProof="0">
              <a:ln>
                <a:noFill/>
              </a:ln>
              <a:solidFill>
                <a:sysClr val="windowText" lastClr="000000"/>
              </a:solidFill>
              <a:effectLst/>
              <a:uLnTx/>
              <a:uFillTx/>
              <a:latin typeface="Arial"/>
              <a:cs typeface="Arial"/>
            </a:endParaRPr>
          </a:p>
          <a:p>
            <a:pPr marL="698500" marR="0" lvl="1" indent="-228600" defTabSz="914400" eaLnBrk="1" fontAlgn="auto" latinLnBrk="0" hangingPunct="1">
              <a:lnSpc>
                <a:spcPct val="100000"/>
              </a:lnSpc>
              <a:spcBef>
                <a:spcPts val="940"/>
              </a:spcBef>
              <a:spcAft>
                <a:spcPts val="0"/>
              </a:spcAft>
              <a:buClrTx/>
              <a:buSzTx/>
              <a:buFont typeface="Courier New"/>
              <a:buChar char="o"/>
              <a:tabLst>
                <a:tab pos="698500" algn="l"/>
              </a:tabLst>
              <a:defRPr/>
            </a:pPr>
            <a:r>
              <a:rPr kumimoji="0" sz="2200" b="0" i="0" u="none" strike="noStrike" kern="0" cap="none" spc="0" normalizeH="0" baseline="0" noProof="0" dirty="0">
                <a:ln>
                  <a:noFill/>
                </a:ln>
                <a:solidFill>
                  <a:sysClr val="windowText" lastClr="000000"/>
                </a:solidFill>
                <a:effectLst/>
                <a:uLnTx/>
                <a:uFillTx/>
                <a:latin typeface="Arial"/>
                <a:cs typeface="Arial"/>
              </a:rPr>
              <a:t>Those</a:t>
            </a:r>
            <a:r>
              <a:rPr kumimoji="0" sz="2200" b="0" i="0" u="none" strike="noStrike" kern="0" cap="none" spc="-4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subject</a:t>
            </a:r>
            <a:r>
              <a:rPr kumimoji="0" sz="2200" b="0" i="0" u="none" strike="noStrike" kern="0" cap="none" spc="-5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to</a:t>
            </a:r>
            <a:r>
              <a:rPr kumimoji="0" sz="2200" b="0" i="0" u="none" strike="noStrike" kern="0" cap="none" spc="-4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a</a:t>
            </a:r>
            <a:r>
              <a:rPr kumimoji="0" sz="2200" b="0" i="0" u="none" strike="noStrike" kern="0" cap="none" spc="-5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nutrient</a:t>
            </a:r>
            <a:r>
              <a:rPr kumimoji="0" sz="2200" b="0" i="0" u="none" strike="noStrike" kern="0" cap="none" spc="-3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or</a:t>
            </a:r>
            <a:r>
              <a:rPr kumimoji="0" sz="2200" b="0" i="0" u="none" strike="noStrike" kern="0" cap="none" spc="-50" normalizeH="0" baseline="0" noProof="0" dirty="0">
                <a:ln>
                  <a:noFill/>
                </a:ln>
                <a:solidFill>
                  <a:sysClr val="windowText" lastClr="000000"/>
                </a:solidFill>
                <a:effectLst/>
                <a:uLnTx/>
                <a:uFillTx/>
                <a:latin typeface="Arial"/>
                <a:cs typeface="Arial"/>
              </a:rPr>
              <a:t> </a:t>
            </a:r>
            <a:r>
              <a:rPr kumimoji="0" sz="2200" b="0" i="0" u="none" strike="noStrike" kern="0" cap="none" spc="-10" normalizeH="0" baseline="0" noProof="0" dirty="0">
                <a:ln>
                  <a:noFill/>
                </a:ln>
                <a:solidFill>
                  <a:sysClr val="windowText" lastClr="000000"/>
                </a:solidFill>
                <a:effectLst/>
                <a:uLnTx/>
                <a:uFillTx/>
                <a:latin typeface="Arial"/>
                <a:cs typeface="Arial"/>
              </a:rPr>
              <a:t>nutrient-</a:t>
            </a:r>
            <a:r>
              <a:rPr kumimoji="0" sz="2200" b="0" i="0" u="none" strike="noStrike" kern="0" cap="none" spc="0" normalizeH="0" baseline="0" noProof="0" dirty="0">
                <a:ln>
                  <a:noFill/>
                </a:ln>
                <a:solidFill>
                  <a:sysClr val="windowText" lastClr="000000"/>
                </a:solidFill>
                <a:effectLst/>
                <a:uLnTx/>
                <a:uFillTx/>
                <a:latin typeface="Arial"/>
                <a:cs typeface="Arial"/>
              </a:rPr>
              <a:t>related</a:t>
            </a:r>
            <a:r>
              <a:rPr kumimoji="0" sz="2200" b="0" i="0" u="none" strike="noStrike" kern="0" cap="none" spc="-20" normalizeH="0" baseline="0" noProof="0" dirty="0">
                <a:ln>
                  <a:noFill/>
                </a:ln>
                <a:solidFill>
                  <a:sysClr val="windowText" lastClr="000000"/>
                </a:solidFill>
                <a:effectLst/>
                <a:uLnTx/>
                <a:uFillTx/>
                <a:latin typeface="Arial"/>
                <a:cs typeface="Arial"/>
              </a:rPr>
              <a:t> </a:t>
            </a:r>
            <a:r>
              <a:rPr kumimoji="0" sz="2200" b="0" i="0" u="none" strike="noStrike" kern="0" cap="none" spc="-10" normalizeH="0" baseline="0" noProof="0" dirty="0">
                <a:ln>
                  <a:noFill/>
                </a:ln>
                <a:solidFill>
                  <a:sysClr val="windowText" lastClr="000000"/>
                </a:solidFill>
                <a:effectLst/>
                <a:uLnTx/>
                <a:uFillTx/>
                <a:latin typeface="Arial"/>
                <a:cs typeface="Arial"/>
              </a:rPr>
              <a:t>BMAP.</a:t>
            </a:r>
            <a:endParaRPr kumimoji="0" sz="2200" b="0" i="0" u="none" strike="noStrike" kern="0" cap="none" spc="0" normalizeH="0" baseline="0" noProof="0">
              <a:ln>
                <a:noFill/>
              </a:ln>
              <a:solidFill>
                <a:sysClr val="windowText" lastClr="000000"/>
              </a:solidFill>
              <a:effectLst/>
              <a:uLnTx/>
              <a:uFillTx/>
              <a:latin typeface="Arial"/>
              <a:cs typeface="Arial"/>
            </a:endParaRPr>
          </a:p>
          <a:p>
            <a:pPr marL="698500" marR="0" lvl="1" indent="-228600" defTabSz="914400" eaLnBrk="1" fontAlgn="auto" latinLnBrk="0" hangingPunct="1">
              <a:lnSpc>
                <a:spcPct val="100000"/>
              </a:lnSpc>
              <a:spcBef>
                <a:spcPts val="935"/>
              </a:spcBef>
              <a:spcAft>
                <a:spcPts val="0"/>
              </a:spcAft>
              <a:buClrTx/>
              <a:buSzTx/>
              <a:buFont typeface="Courier New"/>
              <a:buChar char="o"/>
              <a:tabLst>
                <a:tab pos="698500" algn="l"/>
              </a:tabLst>
              <a:defRPr/>
            </a:pPr>
            <a:r>
              <a:rPr kumimoji="0" sz="2200" b="0" i="0" u="none" strike="noStrike" kern="0" cap="none" spc="0" normalizeH="0" baseline="0" noProof="0" dirty="0">
                <a:ln>
                  <a:noFill/>
                </a:ln>
                <a:solidFill>
                  <a:sysClr val="windowText" lastClr="000000"/>
                </a:solidFill>
                <a:effectLst/>
                <a:uLnTx/>
                <a:uFillTx/>
                <a:latin typeface="Arial"/>
                <a:cs typeface="Arial"/>
              </a:rPr>
              <a:t>Those</a:t>
            </a:r>
            <a:r>
              <a:rPr kumimoji="0" sz="2200" b="0" i="0" u="none" strike="noStrike" kern="0" cap="none" spc="-5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subject</a:t>
            </a:r>
            <a:r>
              <a:rPr kumimoji="0" sz="2200" b="0" i="0" u="none" strike="noStrike" kern="0" cap="none" spc="-6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to</a:t>
            </a:r>
            <a:r>
              <a:rPr kumimoji="0" sz="2200" b="0" i="0" u="none" strike="noStrike" kern="0" cap="none" spc="-5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an</a:t>
            </a:r>
            <a:r>
              <a:rPr kumimoji="0" sz="2200" b="0" i="0" u="none" strike="noStrike" kern="0" cap="none" spc="-6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adopted</a:t>
            </a:r>
            <a:r>
              <a:rPr kumimoji="0" sz="2200" b="0" i="0" u="none" strike="noStrike" kern="0" cap="none" spc="-40" normalizeH="0" baseline="0" noProof="0" dirty="0">
                <a:ln>
                  <a:noFill/>
                </a:ln>
                <a:solidFill>
                  <a:sysClr val="windowText" lastClr="000000"/>
                </a:solidFill>
                <a:effectLst/>
                <a:uLnTx/>
                <a:uFillTx/>
                <a:latin typeface="Arial"/>
                <a:cs typeface="Arial"/>
              </a:rPr>
              <a:t> </a:t>
            </a:r>
            <a:r>
              <a:rPr kumimoji="0" sz="2200" b="0" i="0" u="none" strike="noStrike" kern="0" cap="none" spc="-20" normalizeH="0" baseline="0" noProof="0" dirty="0">
                <a:ln>
                  <a:noFill/>
                </a:ln>
                <a:solidFill>
                  <a:sysClr val="windowText" lastClr="000000"/>
                </a:solidFill>
                <a:effectLst/>
                <a:uLnTx/>
                <a:uFillTx/>
                <a:latin typeface="Arial"/>
                <a:cs typeface="Arial"/>
              </a:rPr>
              <a:t>RAP.</a:t>
            </a:r>
            <a:endParaRPr kumimoji="0" sz="2200" b="0" i="0" u="none" strike="noStrike" kern="0" cap="none" spc="0" normalizeH="0" baseline="0" noProof="0">
              <a:ln>
                <a:noFill/>
              </a:ln>
              <a:solidFill>
                <a:sysClr val="windowText" lastClr="000000"/>
              </a:solidFill>
              <a:effectLst/>
              <a:uLnTx/>
              <a:uFillTx/>
              <a:latin typeface="Arial"/>
              <a:cs typeface="Arial"/>
            </a:endParaRPr>
          </a:p>
          <a:p>
            <a:pPr marL="240029" marR="0" lvl="0" indent="-227329" defTabSz="914400" eaLnBrk="1" fontAlgn="auto" latinLnBrk="0" hangingPunct="1">
              <a:lnSpc>
                <a:spcPct val="100000"/>
              </a:lnSpc>
              <a:spcBef>
                <a:spcPts val="915"/>
              </a:spcBef>
              <a:spcAft>
                <a:spcPts val="0"/>
              </a:spcAft>
              <a:buClrTx/>
              <a:buSzTx/>
              <a:buFontTx/>
              <a:buChar char="•"/>
              <a:tabLst>
                <a:tab pos="240029" algn="l"/>
              </a:tabLst>
              <a:defRPr/>
            </a:pPr>
            <a:r>
              <a:rPr kumimoji="0" sz="2400" b="0" i="0" u="none" strike="noStrike" kern="0" cap="none" spc="0" normalizeH="0" baseline="0" noProof="0" dirty="0">
                <a:ln>
                  <a:noFill/>
                </a:ln>
                <a:solidFill>
                  <a:sysClr val="windowText" lastClr="000000"/>
                </a:solidFill>
                <a:effectLst/>
                <a:uLnTx/>
                <a:uFillTx/>
                <a:latin typeface="Arial"/>
                <a:cs typeface="Arial"/>
              </a:rPr>
              <a:t>The</a:t>
            </a:r>
            <a:r>
              <a:rPr kumimoji="0" sz="2400" b="0" i="0" u="none" strike="noStrike" kern="0" cap="none" spc="-5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facilities</a:t>
            </a:r>
            <a:r>
              <a:rPr kumimoji="0" sz="2400" b="0" i="0" u="none" strike="noStrike" kern="0" cap="none" spc="-3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must</a:t>
            </a:r>
            <a:r>
              <a:rPr kumimoji="0" sz="2400" b="0" i="0" u="none" strike="noStrike" kern="0" cap="none" spc="-5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meet</a:t>
            </a:r>
            <a:r>
              <a:rPr kumimoji="0" sz="2400" b="0" i="0" u="none" strike="noStrike" kern="0" cap="none" spc="-4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this</a:t>
            </a:r>
            <a:r>
              <a:rPr kumimoji="0" sz="2400" b="0" i="0" u="none" strike="noStrike" kern="0" cap="none" spc="-5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requirement</a:t>
            </a:r>
            <a:r>
              <a:rPr kumimoji="0" sz="2400" b="0" i="0" u="none" strike="noStrike" kern="0" cap="none" spc="-3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by</a:t>
            </a:r>
            <a:r>
              <a:rPr kumimoji="0" sz="2400" b="0" i="0" u="none" strike="noStrike" kern="0" cap="none" spc="-105" normalizeH="0" baseline="0" noProof="0" dirty="0">
                <a:ln>
                  <a:noFill/>
                </a:ln>
                <a:solidFill>
                  <a:sysClr val="windowText" lastClr="000000"/>
                </a:solidFill>
                <a:effectLst/>
                <a:uLnTx/>
                <a:uFillTx/>
                <a:latin typeface="Arial"/>
                <a:cs typeface="Arial"/>
              </a:rPr>
              <a:t> </a:t>
            </a:r>
            <a:r>
              <a:rPr kumimoji="0" sz="2400" b="1" i="0" u="none" strike="noStrike" kern="0" cap="none" spc="0" normalizeH="0" baseline="0" noProof="0" dirty="0">
                <a:ln>
                  <a:noFill/>
                </a:ln>
                <a:solidFill>
                  <a:sysClr val="windowText" lastClr="000000"/>
                </a:solidFill>
                <a:effectLst/>
                <a:uLnTx/>
                <a:uFillTx/>
                <a:latin typeface="Arial"/>
                <a:cs typeface="Arial"/>
              </a:rPr>
              <a:t>Jan.</a:t>
            </a:r>
            <a:r>
              <a:rPr kumimoji="0" sz="2400" b="1" i="0" u="none" strike="noStrike" kern="0" cap="none" spc="-50" normalizeH="0" baseline="0" noProof="0" dirty="0">
                <a:ln>
                  <a:noFill/>
                </a:ln>
                <a:solidFill>
                  <a:sysClr val="windowText" lastClr="000000"/>
                </a:solidFill>
                <a:effectLst/>
                <a:uLnTx/>
                <a:uFillTx/>
                <a:latin typeface="Arial"/>
                <a:cs typeface="Arial"/>
              </a:rPr>
              <a:t> </a:t>
            </a:r>
            <a:r>
              <a:rPr kumimoji="0" sz="2400" b="1" i="0" u="none" strike="noStrike" kern="0" cap="none" spc="0" normalizeH="0" baseline="0" noProof="0" dirty="0">
                <a:ln>
                  <a:noFill/>
                </a:ln>
                <a:solidFill>
                  <a:sysClr val="windowText" lastClr="000000"/>
                </a:solidFill>
                <a:effectLst/>
                <a:uLnTx/>
                <a:uFillTx/>
                <a:latin typeface="Arial"/>
                <a:cs typeface="Arial"/>
              </a:rPr>
              <a:t>1,</a:t>
            </a:r>
            <a:r>
              <a:rPr kumimoji="0" sz="2400" b="1" i="0" u="none" strike="noStrike" kern="0" cap="none" spc="-60" normalizeH="0" baseline="0" noProof="0" dirty="0">
                <a:ln>
                  <a:noFill/>
                </a:ln>
                <a:solidFill>
                  <a:sysClr val="windowText" lastClr="000000"/>
                </a:solidFill>
                <a:effectLst/>
                <a:uLnTx/>
                <a:uFillTx/>
                <a:latin typeface="Arial"/>
                <a:cs typeface="Arial"/>
              </a:rPr>
              <a:t> </a:t>
            </a:r>
            <a:r>
              <a:rPr kumimoji="0" sz="2400" b="1" i="0" u="none" strike="noStrike" kern="0" cap="none" spc="-10" normalizeH="0" baseline="0" noProof="0" dirty="0">
                <a:ln>
                  <a:noFill/>
                </a:ln>
                <a:solidFill>
                  <a:sysClr val="windowText" lastClr="000000"/>
                </a:solidFill>
                <a:effectLst/>
                <a:uLnTx/>
                <a:uFillTx/>
                <a:latin typeface="Arial"/>
                <a:cs typeface="Arial"/>
              </a:rPr>
              <a:t>2033</a:t>
            </a:r>
            <a:r>
              <a:rPr kumimoji="0" sz="2400" b="0" i="0" u="none" strike="noStrike" kern="0" cap="none" spc="-10" normalizeH="0" baseline="0" noProof="0" dirty="0">
                <a:ln>
                  <a:noFill/>
                </a:ln>
                <a:solidFill>
                  <a:sysClr val="windowText" lastClr="000000"/>
                </a:solidFill>
                <a:effectLst/>
                <a:uLnTx/>
                <a:uFillTx/>
                <a:latin typeface="Arial"/>
                <a:cs typeface="Arial"/>
              </a:rPr>
              <a:t>.</a:t>
            </a:r>
            <a:endParaRPr kumimoji="0" sz="2400" b="0" i="0" u="none" strike="noStrike" kern="0" cap="none" spc="0" normalizeH="0" baseline="0" noProof="0">
              <a:ln>
                <a:noFill/>
              </a:ln>
              <a:solidFill>
                <a:sysClr val="windowText" lastClr="000000"/>
              </a:solidFill>
              <a:effectLst/>
              <a:uLnTx/>
              <a:uFillTx/>
              <a:latin typeface="Arial"/>
              <a:cs typeface="Arial"/>
            </a:endParaRPr>
          </a:p>
          <a:p>
            <a:pPr marL="240029" marR="16510" lvl="0" indent="-227329" defTabSz="914400" eaLnBrk="1" fontAlgn="auto" latinLnBrk="0" hangingPunct="1">
              <a:lnSpc>
                <a:spcPts val="2590"/>
              </a:lnSpc>
              <a:spcBef>
                <a:spcPts val="1240"/>
              </a:spcBef>
              <a:spcAft>
                <a:spcPts val="0"/>
              </a:spcAft>
              <a:buClrTx/>
              <a:buSzTx/>
              <a:buFont typeface="Arial"/>
              <a:buChar char="•"/>
              <a:tabLst>
                <a:tab pos="241300" algn="l"/>
              </a:tabLst>
              <a:defRPr/>
            </a:pPr>
            <a:r>
              <a:rPr kumimoji="0" sz="2400" b="1" i="0" u="none" strike="noStrike" kern="0" cap="none" spc="0" normalizeH="0" baseline="0" noProof="0" dirty="0">
                <a:ln>
                  <a:noFill/>
                </a:ln>
                <a:solidFill>
                  <a:sysClr val="windowText" lastClr="000000"/>
                </a:solidFill>
                <a:effectLst/>
                <a:uLnTx/>
                <a:uFillTx/>
                <a:latin typeface="Arial"/>
                <a:cs typeface="Arial"/>
              </a:rPr>
              <a:t>After</a:t>
            </a:r>
            <a:r>
              <a:rPr kumimoji="0" sz="2400" b="1" i="0" u="none" strike="noStrike" kern="0" cap="none" spc="-70" normalizeH="0" baseline="0" noProof="0" dirty="0">
                <a:ln>
                  <a:noFill/>
                </a:ln>
                <a:solidFill>
                  <a:sysClr val="windowText" lastClr="000000"/>
                </a:solidFill>
                <a:effectLst/>
                <a:uLnTx/>
                <a:uFillTx/>
                <a:latin typeface="Arial"/>
                <a:cs typeface="Arial"/>
              </a:rPr>
              <a:t> </a:t>
            </a:r>
            <a:r>
              <a:rPr kumimoji="0" sz="2400" b="1" i="0" u="none" strike="noStrike" kern="0" cap="none" spc="0" normalizeH="0" baseline="0" noProof="0" dirty="0">
                <a:ln>
                  <a:noFill/>
                </a:ln>
                <a:solidFill>
                  <a:sysClr val="windowText" lastClr="000000"/>
                </a:solidFill>
                <a:effectLst/>
                <a:uLnTx/>
                <a:uFillTx/>
                <a:latin typeface="Arial"/>
                <a:cs typeface="Arial"/>
              </a:rPr>
              <a:t>July</a:t>
            </a:r>
            <a:r>
              <a:rPr kumimoji="0" sz="2400" b="1" i="0" u="none" strike="noStrike" kern="0" cap="none" spc="-75" normalizeH="0" baseline="0" noProof="0" dirty="0">
                <a:ln>
                  <a:noFill/>
                </a:ln>
                <a:solidFill>
                  <a:sysClr val="windowText" lastClr="000000"/>
                </a:solidFill>
                <a:effectLst/>
                <a:uLnTx/>
                <a:uFillTx/>
                <a:latin typeface="Arial"/>
                <a:cs typeface="Arial"/>
              </a:rPr>
              <a:t> </a:t>
            </a:r>
            <a:r>
              <a:rPr kumimoji="0" sz="2400" b="1" i="0" u="none" strike="noStrike" kern="0" cap="none" spc="0" normalizeH="0" baseline="0" noProof="0" dirty="0">
                <a:ln>
                  <a:noFill/>
                </a:ln>
                <a:solidFill>
                  <a:sysClr val="windowText" lastClr="000000"/>
                </a:solidFill>
                <a:effectLst/>
                <a:uLnTx/>
                <a:uFillTx/>
                <a:latin typeface="Arial"/>
                <a:cs typeface="Arial"/>
              </a:rPr>
              <a:t>1,</a:t>
            </a:r>
            <a:r>
              <a:rPr kumimoji="0" sz="2400" b="1" i="0" u="none" strike="noStrike" kern="0" cap="none" spc="-65" normalizeH="0" baseline="0" noProof="0" dirty="0">
                <a:ln>
                  <a:noFill/>
                </a:ln>
                <a:solidFill>
                  <a:sysClr val="windowText" lastClr="000000"/>
                </a:solidFill>
                <a:effectLst/>
                <a:uLnTx/>
                <a:uFillTx/>
                <a:latin typeface="Arial"/>
                <a:cs typeface="Arial"/>
              </a:rPr>
              <a:t> </a:t>
            </a:r>
            <a:r>
              <a:rPr kumimoji="0" sz="2400" b="1" i="0" u="none" strike="noStrike" kern="0" cap="none" spc="0" normalizeH="0" baseline="0" noProof="0" dirty="0">
                <a:ln>
                  <a:noFill/>
                </a:ln>
                <a:solidFill>
                  <a:sysClr val="windowText" lastClr="000000"/>
                </a:solidFill>
                <a:effectLst/>
                <a:uLnTx/>
                <a:uFillTx/>
                <a:latin typeface="Arial"/>
                <a:cs typeface="Arial"/>
              </a:rPr>
              <a:t>2023</a:t>
            </a:r>
            <a:r>
              <a:rPr kumimoji="0" sz="2400" b="0" i="0" u="none" strike="noStrike" kern="0" cap="none" spc="0" normalizeH="0" baseline="0" noProof="0" dirty="0">
                <a:ln>
                  <a:noFill/>
                </a:ln>
                <a:solidFill>
                  <a:sysClr val="windowText" lastClr="000000"/>
                </a:solidFill>
                <a:effectLst/>
                <a:uLnTx/>
                <a:uFillTx/>
                <a:latin typeface="Arial"/>
                <a:cs typeface="Arial"/>
              </a:rPr>
              <a:t>,</a:t>
            </a:r>
            <a:r>
              <a:rPr kumimoji="0" sz="2400" b="0" i="0" u="none" strike="noStrike" kern="0" cap="none" spc="-7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facilities</a:t>
            </a:r>
            <a:r>
              <a:rPr kumimoji="0" sz="2400" b="0" i="0" u="none" strike="noStrike" kern="0" cap="none" spc="-5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discharging</a:t>
            </a:r>
            <a:r>
              <a:rPr kumimoji="0" sz="2400" b="0" i="0" u="none" strike="noStrike" kern="0" cap="none" spc="-4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into</a:t>
            </a:r>
            <a:r>
              <a:rPr kumimoji="0" sz="2400" b="0" i="0" u="none" strike="noStrike" kern="0" cap="none" spc="-7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waterbodies</a:t>
            </a:r>
            <a:r>
              <a:rPr kumimoji="0" sz="2400" b="0" i="0" u="none" strike="noStrike" kern="0" cap="none" spc="-3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subject</a:t>
            </a:r>
            <a:r>
              <a:rPr kumimoji="0" sz="2400" b="0" i="0" u="none" strike="noStrike" kern="0" cap="none" spc="-7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to</a:t>
            </a:r>
            <a:r>
              <a:rPr kumimoji="0" sz="2400" b="0" i="0" u="none" strike="noStrike" kern="0" cap="none" spc="-7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the</a:t>
            </a:r>
            <a:r>
              <a:rPr kumimoji="0" sz="2400" b="0" i="0" u="none" strike="noStrike" kern="0" cap="none" spc="-70" normalizeH="0" baseline="0" noProof="0" dirty="0">
                <a:ln>
                  <a:noFill/>
                </a:ln>
                <a:solidFill>
                  <a:sysClr val="windowText" lastClr="000000"/>
                </a:solidFill>
                <a:effectLst/>
                <a:uLnTx/>
                <a:uFillTx/>
                <a:latin typeface="Arial"/>
                <a:cs typeface="Arial"/>
              </a:rPr>
              <a:t> </a:t>
            </a:r>
            <a:r>
              <a:rPr kumimoji="0" sz="2400" b="0" i="0" u="none" strike="noStrike" kern="0" cap="none" spc="-10" normalizeH="0" baseline="0" noProof="0" dirty="0">
                <a:ln>
                  <a:noFill/>
                </a:ln>
                <a:solidFill>
                  <a:sysClr val="windowText" lastClr="000000"/>
                </a:solidFill>
                <a:effectLst/>
                <a:uLnTx/>
                <a:uFillTx/>
                <a:latin typeface="Arial"/>
                <a:cs typeface="Arial"/>
              </a:rPr>
              <a:t>above 	</a:t>
            </a:r>
            <a:r>
              <a:rPr kumimoji="0" sz="2400" b="0" i="0" u="none" strike="noStrike" kern="0" cap="none" spc="0" normalizeH="0" baseline="0" noProof="0" dirty="0">
                <a:ln>
                  <a:noFill/>
                </a:ln>
                <a:solidFill>
                  <a:sysClr val="windowText" lastClr="000000"/>
                </a:solidFill>
                <a:effectLst/>
                <a:uLnTx/>
                <a:uFillTx/>
                <a:latin typeface="Arial"/>
                <a:cs typeface="Arial"/>
              </a:rPr>
              <a:t>criteria</a:t>
            </a:r>
            <a:r>
              <a:rPr kumimoji="0" sz="2400" b="0" i="0" u="none" strike="noStrike" kern="0" cap="none" spc="-75" normalizeH="0" baseline="0" noProof="0" dirty="0">
                <a:ln>
                  <a:noFill/>
                </a:ln>
                <a:solidFill>
                  <a:sysClr val="windowText" lastClr="000000"/>
                </a:solidFill>
                <a:effectLst/>
                <a:uLnTx/>
                <a:uFillTx/>
                <a:latin typeface="Arial"/>
                <a:cs typeface="Arial"/>
              </a:rPr>
              <a:t> </a:t>
            </a:r>
            <a:r>
              <a:rPr kumimoji="0" sz="2400" b="1" i="0" u="none" strike="noStrike" kern="0" cap="none" spc="0" normalizeH="0" baseline="0" noProof="0" dirty="0">
                <a:ln>
                  <a:noFill/>
                </a:ln>
                <a:solidFill>
                  <a:sysClr val="windowText" lastClr="000000"/>
                </a:solidFill>
                <a:effectLst/>
                <a:uLnTx/>
                <a:uFillTx/>
                <a:latin typeface="Arial"/>
                <a:cs typeface="Arial"/>
              </a:rPr>
              <a:t>must</a:t>
            </a:r>
            <a:r>
              <a:rPr kumimoji="0" sz="2400" b="1" i="0" u="none" strike="noStrike" kern="0" cap="none" spc="-60" normalizeH="0" baseline="0" noProof="0" dirty="0">
                <a:ln>
                  <a:noFill/>
                </a:ln>
                <a:solidFill>
                  <a:sysClr val="windowText" lastClr="000000"/>
                </a:solidFill>
                <a:effectLst/>
                <a:uLnTx/>
                <a:uFillTx/>
                <a:latin typeface="Arial"/>
                <a:cs typeface="Arial"/>
              </a:rPr>
              <a:t> </a:t>
            </a:r>
            <a:r>
              <a:rPr kumimoji="0" sz="2400" b="1" i="0" u="none" strike="noStrike" kern="0" cap="none" spc="0" normalizeH="0" baseline="0" noProof="0" dirty="0">
                <a:ln>
                  <a:noFill/>
                </a:ln>
                <a:solidFill>
                  <a:sysClr val="windowText" lastClr="000000"/>
                </a:solidFill>
                <a:effectLst/>
                <a:uLnTx/>
                <a:uFillTx/>
                <a:latin typeface="Arial"/>
                <a:cs typeface="Arial"/>
              </a:rPr>
              <a:t>meet</a:t>
            </a:r>
            <a:r>
              <a:rPr kumimoji="0" sz="2400" b="1" i="0" u="none" strike="noStrike" kern="0" cap="none" spc="-145" normalizeH="0" baseline="0" noProof="0" dirty="0">
                <a:ln>
                  <a:noFill/>
                </a:ln>
                <a:solidFill>
                  <a:sysClr val="windowText" lastClr="000000"/>
                </a:solidFill>
                <a:effectLst/>
                <a:uLnTx/>
                <a:uFillTx/>
                <a:latin typeface="Arial"/>
                <a:cs typeface="Arial"/>
              </a:rPr>
              <a:t> </a:t>
            </a:r>
            <a:r>
              <a:rPr kumimoji="0" sz="2400" b="1" i="0" u="none" strike="noStrike" kern="0" cap="none" spc="-10" normalizeH="0" baseline="0" noProof="0" dirty="0">
                <a:ln>
                  <a:noFill/>
                </a:ln>
                <a:solidFill>
                  <a:sysClr val="windowText" lastClr="000000"/>
                </a:solidFill>
                <a:effectLst/>
                <a:uLnTx/>
                <a:uFillTx/>
                <a:latin typeface="Arial"/>
                <a:cs typeface="Arial"/>
              </a:rPr>
              <a:t>AWT</a:t>
            </a:r>
            <a:r>
              <a:rPr kumimoji="0" sz="2400" b="1" i="0" u="none" strike="noStrike" kern="0" cap="none" spc="-75" normalizeH="0" baseline="0" noProof="0" dirty="0">
                <a:ln>
                  <a:noFill/>
                </a:ln>
                <a:solidFill>
                  <a:sysClr val="windowText" lastClr="000000"/>
                </a:solidFill>
                <a:effectLst/>
                <a:uLnTx/>
                <a:uFillTx/>
                <a:latin typeface="Arial"/>
                <a:cs typeface="Arial"/>
              </a:rPr>
              <a:t> </a:t>
            </a:r>
            <a:r>
              <a:rPr kumimoji="0" sz="2400" b="1" i="0" u="none" strike="noStrike" kern="0" cap="none" spc="0" normalizeH="0" baseline="0" noProof="0" dirty="0">
                <a:ln>
                  <a:noFill/>
                </a:ln>
                <a:solidFill>
                  <a:sysClr val="windowText" lastClr="000000"/>
                </a:solidFill>
                <a:effectLst/>
                <a:uLnTx/>
                <a:uFillTx/>
                <a:latin typeface="Arial"/>
                <a:cs typeface="Arial"/>
              </a:rPr>
              <a:t>within</a:t>
            </a:r>
            <a:r>
              <a:rPr kumimoji="0" sz="2400" b="1" i="0" u="none" strike="noStrike" kern="0" cap="none" spc="-100" normalizeH="0" baseline="0" noProof="0" dirty="0">
                <a:ln>
                  <a:noFill/>
                </a:ln>
                <a:solidFill>
                  <a:sysClr val="windowText" lastClr="000000"/>
                </a:solidFill>
                <a:effectLst/>
                <a:uLnTx/>
                <a:uFillTx/>
                <a:latin typeface="Arial"/>
                <a:cs typeface="Arial"/>
              </a:rPr>
              <a:t> </a:t>
            </a:r>
            <a:r>
              <a:rPr kumimoji="0" sz="2400" b="1" i="0" u="none" strike="noStrike" kern="0" cap="none" spc="0" normalizeH="0" baseline="0" noProof="0" dirty="0">
                <a:ln>
                  <a:noFill/>
                </a:ln>
                <a:solidFill>
                  <a:sysClr val="windowText" lastClr="000000"/>
                </a:solidFill>
                <a:effectLst/>
                <a:uLnTx/>
                <a:uFillTx/>
                <a:latin typeface="Arial"/>
                <a:cs typeface="Arial"/>
              </a:rPr>
              <a:t>10</a:t>
            </a:r>
            <a:r>
              <a:rPr kumimoji="0" sz="2400" b="1" i="0" u="none" strike="noStrike" kern="0" cap="none" spc="-65" normalizeH="0" baseline="0" noProof="0" dirty="0">
                <a:ln>
                  <a:noFill/>
                </a:ln>
                <a:solidFill>
                  <a:sysClr val="windowText" lastClr="000000"/>
                </a:solidFill>
                <a:effectLst/>
                <a:uLnTx/>
                <a:uFillTx/>
                <a:latin typeface="Arial"/>
                <a:cs typeface="Arial"/>
              </a:rPr>
              <a:t> </a:t>
            </a:r>
            <a:r>
              <a:rPr kumimoji="0" sz="2400" b="1" i="0" u="none" strike="noStrike" kern="0" cap="none" spc="0" normalizeH="0" baseline="0" noProof="0" dirty="0">
                <a:ln>
                  <a:noFill/>
                </a:ln>
                <a:solidFill>
                  <a:sysClr val="windowText" lastClr="000000"/>
                </a:solidFill>
                <a:effectLst/>
                <a:uLnTx/>
                <a:uFillTx/>
                <a:latin typeface="Arial"/>
                <a:cs typeface="Arial"/>
              </a:rPr>
              <a:t>years</a:t>
            </a:r>
            <a:r>
              <a:rPr kumimoji="0" sz="2400" b="1" i="0" u="none" strike="noStrike" kern="0" cap="none" spc="-3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of</a:t>
            </a:r>
            <a:r>
              <a:rPr kumimoji="0" sz="2400" b="0" i="0" u="none" strike="noStrike" kern="0" cap="none" spc="-6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such</a:t>
            </a:r>
            <a:r>
              <a:rPr kumimoji="0" sz="2400" b="0" i="0" u="none" strike="noStrike" kern="0" cap="none" spc="-6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determination</a:t>
            </a:r>
            <a:r>
              <a:rPr kumimoji="0" sz="2400" b="0" i="0" u="none" strike="noStrike" kern="0" cap="none" spc="-5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or</a:t>
            </a:r>
            <a:r>
              <a:rPr kumimoji="0" sz="2400" b="0" i="0" u="none" strike="noStrike" kern="0" cap="none" spc="-65" normalizeH="0" baseline="0" noProof="0" dirty="0">
                <a:ln>
                  <a:noFill/>
                </a:ln>
                <a:solidFill>
                  <a:sysClr val="windowText" lastClr="000000"/>
                </a:solidFill>
                <a:effectLst/>
                <a:uLnTx/>
                <a:uFillTx/>
                <a:latin typeface="Arial"/>
                <a:cs typeface="Arial"/>
              </a:rPr>
              <a:t> </a:t>
            </a:r>
            <a:r>
              <a:rPr kumimoji="0" sz="2400" b="0" i="0" u="none" strike="noStrike" kern="0" cap="none" spc="-10" normalizeH="0" baseline="0" noProof="0" dirty="0">
                <a:ln>
                  <a:noFill/>
                </a:ln>
                <a:solidFill>
                  <a:sysClr val="windowText" lastClr="000000"/>
                </a:solidFill>
                <a:effectLst/>
                <a:uLnTx/>
                <a:uFillTx/>
                <a:latin typeface="Arial"/>
                <a:cs typeface="Arial"/>
              </a:rPr>
              <a:t>adoption.</a:t>
            </a:r>
            <a:endParaRPr kumimoji="0" sz="2400" b="0" i="0" u="none" strike="noStrike" kern="0" cap="none" spc="0" normalizeH="0" baseline="0" noProof="0">
              <a:ln>
                <a:noFill/>
              </a:ln>
              <a:solidFill>
                <a:sysClr val="windowText" lastClr="000000"/>
              </a:solidFill>
              <a:effectLst/>
              <a:uLnTx/>
              <a:uFillTx/>
              <a:latin typeface="Arial"/>
              <a:cs typeface="Arial"/>
            </a:endParaRPr>
          </a:p>
          <a:p>
            <a:pPr marL="698500" marR="241935" lvl="1" indent="-229235" defTabSz="914400" eaLnBrk="1" fontAlgn="auto" latinLnBrk="0" hangingPunct="1">
              <a:lnSpc>
                <a:spcPts val="2380"/>
              </a:lnSpc>
              <a:spcBef>
                <a:spcPts val="1195"/>
              </a:spcBef>
              <a:spcAft>
                <a:spcPts val="0"/>
              </a:spcAft>
              <a:buClrTx/>
              <a:buSzTx/>
              <a:buFont typeface="Courier New"/>
              <a:buChar char="o"/>
              <a:tabLst>
                <a:tab pos="698500" algn="l"/>
              </a:tabLst>
              <a:defRPr/>
            </a:pPr>
            <a:r>
              <a:rPr kumimoji="0" sz="2200" b="0" i="0" u="none" strike="noStrike" kern="0" cap="none" spc="0" normalizeH="0" baseline="0" noProof="0" dirty="0">
                <a:ln>
                  <a:noFill/>
                </a:ln>
                <a:solidFill>
                  <a:sysClr val="windowText" lastClr="000000"/>
                </a:solidFill>
                <a:effectLst/>
                <a:uLnTx/>
                <a:uFillTx/>
                <a:latin typeface="Arial"/>
                <a:cs typeface="Arial"/>
              </a:rPr>
              <a:t>Facilities</a:t>
            </a:r>
            <a:r>
              <a:rPr kumimoji="0" sz="2200" b="0" i="0" u="none" strike="noStrike" kern="0" cap="none" spc="-6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that</a:t>
            </a:r>
            <a:r>
              <a:rPr kumimoji="0" sz="2200" b="0" i="0" u="none" strike="noStrike" kern="0" cap="none" spc="-60" normalizeH="0" baseline="0" noProof="0" dirty="0">
                <a:ln>
                  <a:noFill/>
                </a:ln>
                <a:solidFill>
                  <a:sysClr val="windowText" lastClr="000000"/>
                </a:solidFill>
                <a:effectLst/>
                <a:uLnTx/>
                <a:uFillTx/>
                <a:latin typeface="Arial"/>
                <a:cs typeface="Arial"/>
              </a:rPr>
              <a:t> </a:t>
            </a:r>
            <a:r>
              <a:rPr kumimoji="0" sz="2200" b="1" i="0" u="none" strike="noStrike" kern="0" cap="none" spc="0" normalizeH="0" baseline="0" noProof="0" dirty="0">
                <a:ln>
                  <a:noFill/>
                </a:ln>
                <a:solidFill>
                  <a:sysClr val="windowText" lastClr="000000"/>
                </a:solidFill>
                <a:effectLst/>
                <a:uLnTx/>
                <a:uFillTx/>
                <a:latin typeface="Arial"/>
                <a:cs typeface="Arial"/>
              </a:rPr>
              <a:t>fail</a:t>
            </a:r>
            <a:r>
              <a:rPr kumimoji="0" sz="2200" b="1" i="0" u="none" strike="noStrike" kern="0" cap="none" spc="-55" normalizeH="0" baseline="0" noProof="0" dirty="0">
                <a:ln>
                  <a:noFill/>
                </a:ln>
                <a:solidFill>
                  <a:sysClr val="windowText" lastClr="000000"/>
                </a:solidFill>
                <a:effectLst/>
                <a:uLnTx/>
                <a:uFillTx/>
                <a:latin typeface="Arial"/>
                <a:cs typeface="Arial"/>
              </a:rPr>
              <a:t> </a:t>
            </a:r>
            <a:r>
              <a:rPr kumimoji="0" sz="2200" b="1" i="0" u="none" strike="noStrike" kern="0" cap="none" spc="0" normalizeH="0" baseline="0" noProof="0" dirty="0">
                <a:ln>
                  <a:noFill/>
                </a:ln>
                <a:solidFill>
                  <a:sysClr val="windowText" lastClr="000000"/>
                </a:solidFill>
                <a:effectLst/>
                <a:uLnTx/>
                <a:uFillTx/>
                <a:latin typeface="Arial"/>
                <a:cs typeface="Arial"/>
              </a:rPr>
              <a:t>to</a:t>
            </a:r>
            <a:r>
              <a:rPr kumimoji="0" sz="2200" b="1" i="0" u="none" strike="noStrike" kern="0" cap="none" spc="-50" normalizeH="0" baseline="0" noProof="0" dirty="0">
                <a:ln>
                  <a:noFill/>
                </a:ln>
                <a:solidFill>
                  <a:sysClr val="windowText" lastClr="000000"/>
                </a:solidFill>
                <a:effectLst/>
                <a:uLnTx/>
                <a:uFillTx/>
                <a:latin typeface="Arial"/>
                <a:cs typeface="Arial"/>
              </a:rPr>
              <a:t> </a:t>
            </a:r>
            <a:r>
              <a:rPr kumimoji="0" sz="2200" b="1" i="0" u="none" strike="noStrike" kern="0" cap="none" spc="0" normalizeH="0" baseline="0" noProof="0" dirty="0">
                <a:ln>
                  <a:noFill/>
                </a:ln>
                <a:solidFill>
                  <a:sysClr val="windowText" lastClr="000000"/>
                </a:solidFill>
                <a:effectLst/>
                <a:uLnTx/>
                <a:uFillTx/>
                <a:latin typeface="Arial"/>
                <a:cs typeface="Arial"/>
              </a:rPr>
              <a:t>meet</a:t>
            </a:r>
            <a:r>
              <a:rPr kumimoji="0" sz="2200" b="1" i="0" u="none" strike="noStrike" kern="0" cap="none" spc="-135" normalizeH="0" baseline="0" noProof="0" dirty="0">
                <a:ln>
                  <a:noFill/>
                </a:ln>
                <a:solidFill>
                  <a:sysClr val="windowText" lastClr="000000"/>
                </a:solidFill>
                <a:effectLst/>
                <a:uLnTx/>
                <a:uFillTx/>
                <a:latin typeface="Arial"/>
                <a:cs typeface="Arial"/>
              </a:rPr>
              <a:t> </a:t>
            </a:r>
            <a:r>
              <a:rPr kumimoji="0" sz="2200" b="1" i="0" u="none" strike="noStrike" kern="0" cap="none" spc="-10" normalizeH="0" baseline="0" noProof="0" dirty="0">
                <a:ln>
                  <a:noFill/>
                </a:ln>
                <a:solidFill>
                  <a:sysClr val="windowText" lastClr="000000"/>
                </a:solidFill>
                <a:effectLst/>
                <a:uLnTx/>
                <a:uFillTx/>
                <a:latin typeface="Arial"/>
                <a:cs typeface="Arial"/>
              </a:rPr>
              <a:t>AWT</a:t>
            </a:r>
            <a:r>
              <a:rPr kumimoji="0" sz="2200" b="1" i="0" u="none" strike="noStrike" kern="0" cap="none" spc="-50" normalizeH="0" baseline="0" noProof="0" dirty="0">
                <a:ln>
                  <a:noFill/>
                </a:ln>
                <a:solidFill>
                  <a:sysClr val="windowText" lastClr="000000"/>
                </a:solidFill>
                <a:effectLst/>
                <a:uLnTx/>
                <a:uFillTx/>
                <a:latin typeface="Arial"/>
                <a:cs typeface="Arial"/>
              </a:rPr>
              <a:t> </a:t>
            </a:r>
            <a:r>
              <a:rPr kumimoji="0" sz="2200" b="1" i="0" u="none" strike="noStrike" kern="0" cap="none" spc="0" normalizeH="0" baseline="0" noProof="0" dirty="0">
                <a:ln>
                  <a:noFill/>
                </a:ln>
                <a:solidFill>
                  <a:sysClr val="windowText" lastClr="000000"/>
                </a:solidFill>
                <a:effectLst/>
                <a:uLnTx/>
                <a:uFillTx/>
                <a:latin typeface="Arial"/>
                <a:cs typeface="Arial"/>
              </a:rPr>
              <a:t>within</a:t>
            </a:r>
            <a:r>
              <a:rPr kumimoji="0" sz="2200" b="1" i="0" u="none" strike="noStrike" kern="0" cap="none" spc="-60" normalizeH="0" baseline="0" noProof="0" dirty="0">
                <a:ln>
                  <a:noFill/>
                </a:ln>
                <a:solidFill>
                  <a:sysClr val="windowText" lastClr="000000"/>
                </a:solidFill>
                <a:effectLst/>
                <a:uLnTx/>
                <a:uFillTx/>
                <a:latin typeface="Arial"/>
                <a:cs typeface="Arial"/>
              </a:rPr>
              <a:t> </a:t>
            </a:r>
            <a:r>
              <a:rPr kumimoji="0" sz="2200" b="1" i="0" u="none" strike="noStrike" kern="0" cap="none" spc="0" normalizeH="0" baseline="0" noProof="0" dirty="0">
                <a:ln>
                  <a:noFill/>
                </a:ln>
                <a:solidFill>
                  <a:sysClr val="windowText" lastClr="000000"/>
                </a:solidFill>
                <a:effectLst/>
                <a:uLnTx/>
                <a:uFillTx/>
                <a:latin typeface="Arial"/>
                <a:cs typeface="Arial"/>
              </a:rPr>
              <a:t>10</a:t>
            </a:r>
            <a:r>
              <a:rPr kumimoji="0" sz="2200" b="1" i="0" u="none" strike="noStrike" kern="0" cap="none" spc="-65" normalizeH="0" baseline="0" noProof="0" dirty="0">
                <a:ln>
                  <a:noFill/>
                </a:ln>
                <a:solidFill>
                  <a:sysClr val="windowText" lastClr="000000"/>
                </a:solidFill>
                <a:effectLst/>
                <a:uLnTx/>
                <a:uFillTx/>
                <a:latin typeface="Arial"/>
                <a:cs typeface="Arial"/>
              </a:rPr>
              <a:t> </a:t>
            </a:r>
            <a:r>
              <a:rPr kumimoji="0" sz="2200" b="1" i="0" u="none" strike="noStrike" kern="0" cap="none" spc="0" normalizeH="0" baseline="0" noProof="0" dirty="0">
                <a:ln>
                  <a:noFill/>
                </a:ln>
                <a:solidFill>
                  <a:sysClr val="windowText" lastClr="000000"/>
                </a:solidFill>
                <a:effectLst/>
                <a:uLnTx/>
                <a:uFillTx/>
                <a:latin typeface="Arial"/>
                <a:cs typeface="Arial"/>
              </a:rPr>
              <a:t>years</a:t>
            </a:r>
            <a:r>
              <a:rPr kumimoji="0" sz="2200" b="1" i="0" u="none" strike="noStrike" kern="0" cap="none" spc="-20"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of</a:t>
            </a:r>
            <a:r>
              <a:rPr kumimoji="0" sz="2200" b="0" i="0" u="none" strike="noStrike" kern="0" cap="none" spc="-6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such</a:t>
            </a:r>
            <a:r>
              <a:rPr kumimoji="0" sz="2200" b="0" i="0" u="none" strike="noStrike" kern="0" cap="none" spc="-5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determination</a:t>
            </a:r>
            <a:r>
              <a:rPr kumimoji="0" sz="2200" b="0" i="0" u="none" strike="noStrike" kern="0" cap="none" spc="-45" normalizeH="0" baseline="0" noProof="0" dirty="0">
                <a:ln>
                  <a:noFill/>
                </a:ln>
                <a:solidFill>
                  <a:sysClr val="windowText" lastClr="000000"/>
                </a:solidFill>
                <a:effectLst/>
                <a:uLnTx/>
                <a:uFillTx/>
                <a:latin typeface="Arial"/>
                <a:cs typeface="Arial"/>
              </a:rPr>
              <a:t> </a:t>
            </a:r>
            <a:r>
              <a:rPr kumimoji="0" sz="2200" b="0" i="0" u="none" strike="noStrike" kern="0" cap="none" spc="-25" normalizeH="0" baseline="0" noProof="0" dirty="0">
                <a:ln>
                  <a:noFill/>
                </a:ln>
                <a:solidFill>
                  <a:sysClr val="windowText" lastClr="000000"/>
                </a:solidFill>
                <a:effectLst/>
                <a:uLnTx/>
                <a:uFillTx/>
                <a:latin typeface="Arial"/>
                <a:cs typeface="Arial"/>
              </a:rPr>
              <a:t>or </a:t>
            </a:r>
            <a:r>
              <a:rPr kumimoji="0" sz="2200" b="0" i="0" u="none" strike="noStrike" kern="0" cap="none" spc="0" normalizeH="0" baseline="0" noProof="0" dirty="0">
                <a:ln>
                  <a:noFill/>
                </a:ln>
                <a:solidFill>
                  <a:sysClr val="windowText" lastClr="000000"/>
                </a:solidFill>
                <a:effectLst/>
                <a:uLnTx/>
                <a:uFillTx/>
                <a:latin typeface="Arial"/>
                <a:cs typeface="Arial"/>
              </a:rPr>
              <a:t>adoption</a:t>
            </a:r>
            <a:r>
              <a:rPr kumimoji="0" sz="2200" b="0" i="0" u="none" strike="noStrike" kern="0" cap="none" spc="-5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are</a:t>
            </a:r>
            <a:r>
              <a:rPr kumimoji="0" sz="2200" b="0" i="0" u="none" strike="noStrike" kern="0" cap="none" spc="-45" normalizeH="0" baseline="0" noProof="0" dirty="0">
                <a:ln>
                  <a:noFill/>
                </a:ln>
                <a:solidFill>
                  <a:sysClr val="windowText" lastClr="000000"/>
                </a:solidFill>
                <a:effectLst/>
                <a:uLnTx/>
                <a:uFillTx/>
                <a:latin typeface="Arial"/>
                <a:cs typeface="Arial"/>
              </a:rPr>
              <a:t> </a:t>
            </a:r>
            <a:r>
              <a:rPr kumimoji="0" sz="2200" b="1" i="0" u="none" strike="noStrike" kern="0" cap="none" spc="0" normalizeH="0" baseline="0" noProof="0" dirty="0">
                <a:ln>
                  <a:noFill/>
                </a:ln>
                <a:solidFill>
                  <a:sysClr val="windowText" lastClr="000000"/>
                </a:solidFill>
                <a:effectLst/>
                <a:uLnTx/>
                <a:uFillTx/>
                <a:latin typeface="Arial"/>
                <a:cs typeface="Arial"/>
              </a:rPr>
              <a:t>prohibited</a:t>
            </a:r>
            <a:r>
              <a:rPr kumimoji="0" sz="2200" b="1" i="0" u="none" strike="noStrike" kern="0" cap="none" spc="-30" normalizeH="0" baseline="0" noProof="0" dirty="0">
                <a:ln>
                  <a:noFill/>
                </a:ln>
                <a:solidFill>
                  <a:sysClr val="windowText" lastClr="000000"/>
                </a:solidFill>
                <a:effectLst/>
                <a:uLnTx/>
                <a:uFillTx/>
                <a:latin typeface="Arial"/>
                <a:cs typeface="Arial"/>
              </a:rPr>
              <a:t> </a:t>
            </a:r>
            <a:r>
              <a:rPr kumimoji="0" sz="2200" b="1" i="0" u="none" strike="noStrike" kern="0" cap="none" spc="0" normalizeH="0" baseline="0" noProof="0" dirty="0">
                <a:ln>
                  <a:noFill/>
                </a:ln>
                <a:solidFill>
                  <a:sysClr val="windowText" lastClr="000000"/>
                </a:solidFill>
                <a:effectLst/>
                <a:uLnTx/>
                <a:uFillTx/>
                <a:latin typeface="Arial"/>
                <a:cs typeface="Arial"/>
              </a:rPr>
              <a:t>from</a:t>
            </a:r>
            <a:r>
              <a:rPr kumimoji="0" sz="2200" b="1" i="0" u="none" strike="noStrike" kern="0" cap="none" spc="-55" normalizeH="0" baseline="0" noProof="0" dirty="0">
                <a:ln>
                  <a:noFill/>
                </a:ln>
                <a:solidFill>
                  <a:sysClr val="windowText" lastClr="000000"/>
                </a:solidFill>
                <a:effectLst/>
                <a:uLnTx/>
                <a:uFillTx/>
                <a:latin typeface="Arial"/>
                <a:cs typeface="Arial"/>
              </a:rPr>
              <a:t> </a:t>
            </a:r>
            <a:r>
              <a:rPr kumimoji="0" sz="2200" b="1" i="0" u="none" strike="noStrike" kern="0" cap="none" spc="0" normalizeH="0" baseline="0" noProof="0" dirty="0">
                <a:ln>
                  <a:noFill/>
                </a:ln>
                <a:solidFill>
                  <a:sysClr val="windowText" lastClr="000000"/>
                </a:solidFill>
                <a:effectLst/>
                <a:uLnTx/>
                <a:uFillTx/>
                <a:latin typeface="Arial"/>
                <a:cs typeface="Arial"/>
              </a:rPr>
              <a:t>disposing</a:t>
            </a:r>
            <a:r>
              <a:rPr kumimoji="0" sz="2200" b="1" i="0" u="none" strike="noStrike" kern="0" cap="none" spc="-2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of</a:t>
            </a:r>
            <a:r>
              <a:rPr kumimoji="0" sz="2200" b="0" i="0" u="none" strike="noStrike" kern="0" cap="none" spc="-6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any</a:t>
            </a:r>
            <a:r>
              <a:rPr kumimoji="0" sz="2200" b="0" i="0" u="none" strike="noStrike" kern="0" cap="none" spc="-5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wastes</a:t>
            </a:r>
            <a:r>
              <a:rPr kumimoji="0" sz="2200" b="0" i="0" u="none" strike="noStrike" kern="0" cap="none" spc="-5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into</a:t>
            </a:r>
            <a:r>
              <a:rPr kumimoji="0" sz="2200" b="0" i="0" u="none" strike="noStrike" kern="0" cap="none" spc="-65" normalizeH="0" baseline="0" noProof="0" dirty="0">
                <a:ln>
                  <a:noFill/>
                </a:ln>
                <a:solidFill>
                  <a:sysClr val="windowText" lastClr="000000"/>
                </a:solidFill>
                <a:effectLst/>
                <a:uLnTx/>
                <a:uFillTx/>
                <a:latin typeface="Arial"/>
                <a:cs typeface="Arial"/>
              </a:rPr>
              <a:t> </a:t>
            </a:r>
            <a:r>
              <a:rPr kumimoji="0" sz="2200" b="0" i="0" u="none" strike="noStrike" kern="0" cap="none" spc="0" normalizeH="0" baseline="0" noProof="0" dirty="0">
                <a:ln>
                  <a:noFill/>
                </a:ln>
                <a:solidFill>
                  <a:sysClr val="windowText" lastClr="000000"/>
                </a:solidFill>
                <a:effectLst/>
                <a:uLnTx/>
                <a:uFillTx/>
                <a:latin typeface="Arial"/>
                <a:cs typeface="Arial"/>
              </a:rPr>
              <a:t>those</a:t>
            </a:r>
            <a:r>
              <a:rPr kumimoji="0" sz="2200" b="0" i="0" u="none" strike="noStrike" kern="0" cap="none" spc="-65" normalizeH="0" baseline="0" noProof="0" dirty="0">
                <a:ln>
                  <a:noFill/>
                </a:ln>
                <a:solidFill>
                  <a:sysClr val="windowText" lastClr="000000"/>
                </a:solidFill>
                <a:effectLst/>
                <a:uLnTx/>
                <a:uFillTx/>
                <a:latin typeface="Arial"/>
                <a:cs typeface="Arial"/>
              </a:rPr>
              <a:t> </a:t>
            </a:r>
            <a:r>
              <a:rPr kumimoji="0" sz="2200" b="0" i="0" u="none" strike="noStrike" kern="0" cap="none" spc="-10" normalizeH="0" baseline="0" noProof="0" dirty="0">
                <a:ln>
                  <a:noFill/>
                </a:ln>
                <a:solidFill>
                  <a:sysClr val="windowText" lastClr="000000"/>
                </a:solidFill>
                <a:effectLst/>
                <a:uLnTx/>
                <a:uFillTx/>
                <a:latin typeface="Arial"/>
                <a:cs typeface="Arial"/>
              </a:rPr>
              <a:t>waterbodies.</a:t>
            </a:r>
            <a:endParaRPr kumimoji="0" sz="2200" b="0" i="0" u="none" strike="noStrike" kern="0" cap="none" spc="0" normalizeH="0" baseline="0" noProof="0">
              <a:ln>
                <a:noFill/>
              </a:ln>
              <a:solidFill>
                <a:sysClr val="windowText" lastClr="000000"/>
              </a:solidFill>
              <a:effectLst/>
              <a:uLnTx/>
              <a:uFillTx/>
              <a:latin typeface="Arial"/>
              <a:cs typeface="Arial"/>
            </a:endParaRPr>
          </a:p>
        </p:txBody>
      </p:sp>
      <p:sp>
        <p:nvSpPr>
          <p:cNvPr id="4" name="object 4" descr="$PPTXTitle"/>
          <p:cNvSpPr txBox="1">
            <a:spLocks noGrp="1"/>
          </p:cNvSpPr>
          <p:nvPr>
            <p:ph type="title"/>
          </p:nvPr>
        </p:nvSpPr>
        <p:spPr>
          <a:prstGeom prst="rect">
            <a:avLst/>
          </a:prstGeom>
        </p:spPr>
        <p:txBody>
          <a:bodyPr vert="horz" wrap="square" lIns="0" tIns="60960" rIns="0" bIns="0" rtlCol="0">
            <a:spAutoFit/>
          </a:bodyPr>
          <a:lstStyle/>
          <a:p>
            <a:pPr marL="12700">
              <a:lnSpc>
                <a:spcPct val="100000"/>
              </a:lnSpc>
              <a:spcBef>
                <a:spcPts val="480"/>
              </a:spcBef>
            </a:pPr>
            <a:r>
              <a:rPr dirty="0"/>
              <a:t>HB</a:t>
            </a:r>
            <a:r>
              <a:rPr spc="-20" dirty="0"/>
              <a:t> 1379</a:t>
            </a:r>
          </a:p>
          <a:p>
            <a:pPr marL="12700">
              <a:lnSpc>
                <a:spcPct val="100000"/>
              </a:lnSpc>
              <a:spcBef>
                <a:spcPts val="270"/>
              </a:spcBef>
            </a:pPr>
            <a:r>
              <a:rPr sz="2500" dirty="0">
                <a:solidFill>
                  <a:srgbClr val="2D526F"/>
                </a:solidFill>
              </a:rPr>
              <a:t>SECTION</a:t>
            </a:r>
            <a:r>
              <a:rPr sz="2500" spc="-60" dirty="0">
                <a:solidFill>
                  <a:srgbClr val="2D526F"/>
                </a:solidFill>
              </a:rPr>
              <a:t> </a:t>
            </a:r>
            <a:r>
              <a:rPr sz="2500" dirty="0">
                <a:solidFill>
                  <a:srgbClr val="2D526F"/>
                </a:solidFill>
              </a:rPr>
              <a:t>403.086,</a:t>
            </a:r>
            <a:r>
              <a:rPr sz="2500" spc="-60" dirty="0">
                <a:solidFill>
                  <a:srgbClr val="2D526F"/>
                </a:solidFill>
              </a:rPr>
              <a:t> </a:t>
            </a:r>
            <a:r>
              <a:rPr sz="2500" spc="-45" dirty="0">
                <a:solidFill>
                  <a:srgbClr val="2D526F"/>
                </a:solidFill>
              </a:rPr>
              <a:t>F.S.</a:t>
            </a:r>
            <a:r>
              <a:rPr sz="2500" spc="-30" dirty="0">
                <a:solidFill>
                  <a:srgbClr val="2D526F"/>
                </a:solidFill>
              </a:rPr>
              <a:t> </a:t>
            </a:r>
            <a:r>
              <a:rPr sz="2500" dirty="0">
                <a:solidFill>
                  <a:srgbClr val="2D526F"/>
                </a:solidFill>
              </a:rPr>
              <a:t>–</a:t>
            </a:r>
            <a:r>
              <a:rPr sz="2500" spc="-145" dirty="0">
                <a:solidFill>
                  <a:srgbClr val="2D526F"/>
                </a:solidFill>
              </a:rPr>
              <a:t> </a:t>
            </a:r>
            <a:r>
              <a:rPr sz="2500" spc="-10" dirty="0">
                <a:solidFill>
                  <a:srgbClr val="2D526F"/>
                </a:solidFill>
              </a:rPr>
              <a:t>ADDITIONS</a:t>
            </a: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62455" y="134111"/>
            <a:ext cx="2332482" cy="979169"/>
          </a:xfrm>
          <a:prstGeom prst="rect">
            <a:avLst/>
          </a:prstGeom>
        </p:spPr>
      </p:pic>
      <p:sp>
        <p:nvSpPr>
          <p:cNvPr id="3" name="object 3"/>
          <p:cNvSpPr txBox="1">
            <a:spLocks noGrp="1"/>
          </p:cNvSpPr>
          <p:nvPr>
            <p:ph type="body" idx="1"/>
          </p:nvPr>
        </p:nvSpPr>
        <p:spPr>
          <a:prstGeom prst="rect">
            <a:avLst/>
          </a:prstGeom>
        </p:spPr>
        <p:txBody>
          <a:bodyPr vert="horz" wrap="square" lIns="0" tIns="53975" rIns="0" bIns="0" rtlCol="0">
            <a:spAutoFit/>
          </a:bodyPr>
          <a:lstStyle/>
          <a:p>
            <a:pPr marL="240029" marR="384810" indent="-227329">
              <a:lnSpc>
                <a:spcPts val="2590"/>
              </a:lnSpc>
              <a:spcBef>
                <a:spcPts val="425"/>
              </a:spcBef>
              <a:buFont typeface="Arial"/>
              <a:buChar char="•"/>
              <a:tabLst>
                <a:tab pos="241300" algn="l"/>
              </a:tabLst>
            </a:pPr>
            <a:r>
              <a:rPr dirty="0"/>
              <a:t>After</a:t>
            </a:r>
            <a:r>
              <a:rPr spc="-50" dirty="0"/>
              <a:t> </a:t>
            </a:r>
            <a:r>
              <a:rPr dirty="0"/>
              <a:t>July</a:t>
            </a:r>
            <a:r>
              <a:rPr spc="-20" dirty="0"/>
              <a:t> </a:t>
            </a:r>
            <a:r>
              <a:rPr dirty="0"/>
              <a:t>1,</a:t>
            </a:r>
            <a:r>
              <a:rPr spc="-50" dirty="0"/>
              <a:t> </a:t>
            </a:r>
            <a:r>
              <a:rPr dirty="0"/>
              <a:t>2024,</a:t>
            </a:r>
            <a:r>
              <a:rPr spc="-50" dirty="0"/>
              <a:t> </a:t>
            </a:r>
            <a:r>
              <a:rPr b="1" dirty="0">
                <a:latin typeface="Arial"/>
                <a:cs typeface="Arial"/>
              </a:rPr>
              <a:t>all</a:t>
            </a:r>
            <a:r>
              <a:rPr b="1" spc="-50" dirty="0">
                <a:latin typeface="Arial"/>
                <a:cs typeface="Arial"/>
              </a:rPr>
              <a:t> </a:t>
            </a:r>
            <a:r>
              <a:rPr b="1" dirty="0">
                <a:latin typeface="Arial"/>
                <a:cs typeface="Arial"/>
              </a:rPr>
              <a:t>applicants</a:t>
            </a:r>
            <a:r>
              <a:rPr b="1" spc="-40" dirty="0">
                <a:latin typeface="Arial"/>
                <a:cs typeface="Arial"/>
              </a:rPr>
              <a:t> </a:t>
            </a:r>
            <a:r>
              <a:rPr dirty="0"/>
              <a:t>for</a:t>
            </a:r>
            <a:r>
              <a:rPr spc="-50" dirty="0"/>
              <a:t> </a:t>
            </a:r>
            <a:r>
              <a:rPr dirty="0"/>
              <a:t>permits</a:t>
            </a:r>
            <a:r>
              <a:rPr spc="-30" dirty="0"/>
              <a:t> </a:t>
            </a:r>
            <a:r>
              <a:rPr dirty="0"/>
              <a:t>to</a:t>
            </a:r>
            <a:r>
              <a:rPr spc="-55" dirty="0"/>
              <a:t> </a:t>
            </a:r>
            <a:r>
              <a:rPr dirty="0"/>
              <a:t>construct</a:t>
            </a:r>
            <a:r>
              <a:rPr spc="-35" dirty="0"/>
              <a:t> </a:t>
            </a:r>
            <a:r>
              <a:rPr dirty="0"/>
              <a:t>or</a:t>
            </a:r>
            <a:r>
              <a:rPr spc="-35" dirty="0"/>
              <a:t> </a:t>
            </a:r>
            <a:r>
              <a:rPr dirty="0"/>
              <a:t>operate</a:t>
            </a:r>
            <a:r>
              <a:rPr spc="-20" dirty="0"/>
              <a:t> </a:t>
            </a:r>
            <a:r>
              <a:rPr spc="-50" dirty="0"/>
              <a:t>a 	</a:t>
            </a:r>
            <a:r>
              <a:rPr b="1" dirty="0">
                <a:latin typeface="Arial"/>
                <a:cs typeface="Arial"/>
              </a:rPr>
              <a:t>domestic</a:t>
            </a:r>
            <a:r>
              <a:rPr b="1" spc="-65" dirty="0">
                <a:latin typeface="Arial"/>
                <a:cs typeface="Arial"/>
              </a:rPr>
              <a:t> </a:t>
            </a:r>
            <a:r>
              <a:rPr b="1" dirty="0">
                <a:latin typeface="Arial"/>
                <a:cs typeface="Arial"/>
              </a:rPr>
              <a:t>wastewater</a:t>
            </a:r>
            <a:r>
              <a:rPr b="1" spc="-90" dirty="0">
                <a:latin typeface="Arial"/>
                <a:cs typeface="Arial"/>
              </a:rPr>
              <a:t> </a:t>
            </a:r>
            <a:r>
              <a:rPr b="1" dirty="0">
                <a:latin typeface="Arial"/>
                <a:cs typeface="Arial"/>
              </a:rPr>
              <a:t>treatment</a:t>
            </a:r>
            <a:r>
              <a:rPr b="1" spc="-55" dirty="0">
                <a:latin typeface="Arial"/>
                <a:cs typeface="Arial"/>
              </a:rPr>
              <a:t> </a:t>
            </a:r>
            <a:r>
              <a:rPr b="1" dirty="0">
                <a:latin typeface="Arial"/>
                <a:cs typeface="Arial"/>
              </a:rPr>
              <a:t>facility</a:t>
            </a:r>
            <a:r>
              <a:rPr b="1" spc="-85" dirty="0">
                <a:latin typeface="Arial"/>
                <a:cs typeface="Arial"/>
              </a:rPr>
              <a:t> </a:t>
            </a:r>
            <a:r>
              <a:rPr b="1" dirty="0">
                <a:latin typeface="Arial"/>
                <a:cs typeface="Arial"/>
              </a:rPr>
              <a:t>shall</a:t>
            </a:r>
            <a:r>
              <a:rPr b="1" spc="-70" dirty="0">
                <a:latin typeface="Arial"/>
                <a:cs typeface="Arial"/>
              </a:rPr>
              <a:t> </a:t>
            </a:r>
            <a:r>
              <a:rPr b="1" dirty="0">
                <a:latin typeface="Arial"/>
                <a:cs typeface="Arial"/>
              </a:rPr>
              <a:t>prepare</a:t>
            </a:r>
            <a:r>
              <a:rPr b="1" spc="-55" dirty="0">
                <a:latin typeface="Arial"/>
                <a:cs typeface="Arial"/>
              </a:rPr>
              <a:t> </a:t>
            </a:r>
            <a:r>
              <a:rPr b="1" dirty="0">
                <a:latin typeface="Arial"/>
                <a:cs typeface="Arial"/>
              </a:rPr>
              <a:t>a</a:t>
            </a:r>
            <a:r>
              <a:rPr b="1" spc="-65" dirty="0">
                <a:latin typeface="Arial"/>
                <a:cs typeface="Arial"/>
              </a:rPr>
              <a:t> </a:t>
            </a:r>
            <a:r>
              <a:rPr b="1" dirty="0">
                <a:latin typeface="Arial"/>
                <a:cs typeface="Arial"/>
              </a:rPr>
              <a:t>reuse</a:t>
            </a:r>
            <a:r>
              <a:rPr b="1" spc="-60" dirty="0">
                <a:latin typeface="Arial"/>
                <a:cs typeface="Arial"/>
              </a:rPr>
              <a:t> </a:t>
            </a:r>
            <a:r>
              <a:rPr b="1" spc="-10" dirty="0">
                <a:latin typeface="Arial"/>
                <a:cs typeface="Arial"/>
              </a:rPr>
              <a:t>feasibility 	</a:t>
            </a:r>
            <a:r>
              <a:rPr b="1" dirty="0">
                <a:latin typeface="Arial"/>
                <a:cs typeface="Arial"/>
              </a:rPr>
              <a:t>study</a:t>
            </a:r>
            <a:r>
              <a:rPr b="1" spc="-50" dirty="0">
                <a:latin typeface="Arial"/>
                <a:cs typeface="Arial"/>
              </a:rPr>
              <a:t> </a:t>
            </a:r>
            <a:r>
              <a:rPr dirty="0"/>
              <a:t>as</a:t>
            </a:r>
            <a:r>
              <a:rPr spc="-55" dirty="0"/>
              <a:t> </a:t>
            </a:r>
            <a:r>
              <a:rPr dirty="0"/>
              <a:t>part</a:t>
            </a:r>
            <a:r>
              <a:rPr spc="-45" dirty="0"/>
              <a:t> </a:t>
            </a:r>
            <a:r>
              <a:rPr dirty="0"/>
              <a:t>of</a:t>
            </a:r>
            <a:r>
              <a:rPr spc="-45" dirty="0"/>
              <a:t> </a:t>
            </a:r>
            <a:r>
              <a:rPr dirty="0"/>
              <a:t>their</a:t>
            </a:r>
            <a:r>
              <a:rPr spc="-40" dirty="0"/>
              <a:t> </a:t>
            </a:r>
            <a:r>
              <a:rPr dirty="0"/>
              <a:t>application</a:t>
            </a:r>
            <a:r>
              <a:rPr spc="-20" dirty="0"/>
              <a:t> </a:t>
            </a:r>
            <a:r>
              <a:rPr dirty="0"/>
              <a:t>for</a:t>
            </a:r>
            <a:r>
              <a:rPr spc="-40" dirty="0"/>
              <a:t> </a:t>
            </a:r>
            <a:r>
              <a:rPr dirty="0"/>
              <a:t>the</a:t>
            </a:r>
            <a:r>
              <a:rPr spc="-55" dirty="0"/>
              <a:t> </a:t>
            </a:r>
            <a:r>
              <a:rPr spc="-10" dirty="0"/>
              <a:t>permit.</a:t>
            </a:r>
          </a:p>
          <a:p>
            <a:pPr marL="698500" lvl="1" indent="-228600">
              <a:lnSpc>
                <a:spcPts val="2510"/>
              </a:lnSpc>
              <a:spcBef>
                <a:spcPts val="900"/>
              </a:spcBef>
              <a:buFont typeface="Courier New"/>
              <a:buChar char="o"/>
              <a:tabLst>
                <a:tab pos="698500" algn="l"/>
              </a:tabLst>
            </a:pPr>
            <a:r>
              <a:rPr sz="2200" dirty="0">
                <a:latin typeface="Arial"/>
                <a:cs typeface="Arial"/>
              </a:rPr>
              <a:t>The</a:t>
            </a:r>
            <a:r>
              <a:rPr sz="2200" spc="-70" dirty="0">
                <a:latin typeface="Arial"/>
                <a:cs typeface="Arial"/>
              </a:rPr>
              <a:t> </a:t>
            </a:r>
            <a:r>
              <a:rPr sz="2200" dirty="0">
                <a:latin typeface="Arial"/>
                <a:cs typeface="Arial"/>
              </a:rPr>
              <a:t>revision</a:t>
            </a:r>
            <a:r>
              <a:rPr sz="2200" spc="-85" dirty="0">
                <a:latin typeface="Arial"/>
                <a:cs typeface="Arial"/>
              </a:rPr>
              <a:t> </a:t>
            </a:r>
            <a:r>
              <a:rPr sz="2200" dirty="0">
                <a:latin typeface="Arial"/>
                <a:cs typeface="Arial"/>
              </a:rPr>
              <a:t>removed</a:t>
            </a:r>
            <a:r>
              <a:rPr sz="2200" spc="-50" dirty="0">
                <a:latin typeface="Arial"/>
                <a:cs typeface="Arial"/>
              </a:rPr>
              <a:t> </a:t>
            </a:r>
            <a:r>
              <a:rPr sz="2200" dirty="0">
                <a:latin typeface="Arial"/>
                <a:cs typeface="Arial"/>
              </a:rPr>
              <a:t>the</a:t>
            </a:r>
            <a:r>
              <a:rPr sz="2200" spc="-85" dirty="0">
                <a:latin typeface="Arial"/>
                <a:cs typeface="Arial"/>
              </a:rPr>
              <a:t> </a:t>
            </a:r>
            <a:r>
              <a:rPr sz="2200" dirty="0">
                <a:latin typeface="Arial"/>
                <a:cs typeface="Arial"/>
              </a:rPr>
              <a:t>language</a:t>
            </a:r>
            <a:r>
              <a:rPr sz="2200" spc="-80" dirty="0">
                <a:latin typeface="Arial"/>
                <a:cs typeface="Arial"/>
              </a:rPr>
              <a:t> </a:t>
            </a:r>
            <a:r>
              <a:rPr sz="2200" dirty="0">
                <a:latin typeface="Arial"/>
                <a:cs typeface="Arial"/>
              </a:rPr>
              <a:t>“located</a:t>
            </a:r>
            <a:r>
              <a:rPr sz="2200" spc="-85" dirty="0">
                <a:latin typeface="Arial"/>
                <a:cs typeface="Arial"/>
              </a:rPr>
              <a:t> </a:t>
            </a:r>
            <a:r>
              <a:rPr sz="2200" dirty="0">
                <a:latin typeface="Arial"/>
                <a:cs typeface="Arial"/>
              </a:rPr>
              <a:t>within,</a:t>
            </a:r>
            <a:r>
              <a:rPr sz="2200" spc="-80" dirty="0">
                <a:latin typeface="Arial"/>
                <a:cs typeface="Arial"/>
              </a:rPr>
              <a:t> </a:t>
            </a:r>
            <a:r>
              <a:rPr sz="2200" dirty="0">
                <a:latin typeface="Arial"/>
                <a:cs typeface="Arial"/>
              </a:rPr>
              <a:t>serving</a:t>
            </a:r>
            <a:r>
              <a:rPr sz="2200" spc="-70" dirty="0">
                <a:latin typeface="Arial"/>
                <a:cs typeface="Arial"/>
              </a:rPr>
              <a:t> </a:t>
            </a:r>
            <a:r>
              <a:rPr sz="2200" dirty="0">
                <a:latin typeface="Arial"/>
                <a:cs typeface="Arial"/>
              </a:rPr>
              <a:t>a</a:t>
            </a:r>
            <a:r>
              <a:rPr sz="2200" spc="-85" dirty="0">
                <a:latin typeface="Arial"/>
                <a:cs typeface="Arial"/>
              </a:rPr>
              <a:t> </a:t>
            </a:r>
            <a:r>
              <a:rPr sz="2200" dirty="0">
                <a:latin typeface="Arial"/>
                <a:cs typeface="Arial"/>
              </a:rPr>
              <a:t>population</a:t>
            </a:r>
            <a:r>
              <a:rPr sz="2200" spc="-75" dirty="0">
                <a:latin typeface="Arial"/>
                <a:cs typeface="Arial"/>
              </a:rPr>
              <a:t> </a:t>
            </a:r>
            <a:r>
              <a:rPr sz="2200" spc="-10" dirty="0">
                <a:latin typeface="Arial"/>
                <a:cs typeface="Arial"/>
              </a:rPr>
              <a:t>located</a:t>
            </a:r>
            <a:endParaRPr sz="2200">
              <a:latin typeface="Arial"/>
              <a:cs typeface="Arial"/>
            </a:endParaRPr>
          </a:p>
          <a:p>
            <a:pPr marL="698500">
              <a:lnSpc>
                <a:spcPts val="2510"/>
              </a:lnSpc>
            </a:pPr>
            <a:r>
              <a:rPr sz="2200" dirty="0"/>
              <a:t>within,</a:t>
            </a:r>
            <a:r>
              <a:rPr sz="2200" spc="-75" dirty="0"/>
              <a:t> </a:t>
            </a:r>
            <a:r>
              <a:rPr sz="2200" dirty="0"/>
              <a:t>or</a:t>
            </a:r>
            <a:r>
              <a:rPr sz="2200" spc="-65" dirty="0"/>
              <a:t> </a:t>
            </a:r>
            <a:r>
              <a:rPr sz="2200" dirty="0"/>
              <a:t>discharging</a:t>
            </a:r>
            <a:r>
              <a:rPr sz="2200" spc="-65" dirty="0"/>
              <a:t> </a:t>
            </a:r>
            <a:r>
              <a:rPr sz="2200" dirty="0"/>
              <a:t>within</a:t>
            </a:r>
            <a:r>
              <a:rPr sz="2200" spc="-70" dirty="0"/>
              <a:t> </a:t>
            </a:r>
            <a:r>
              <a:rPr sz="2200" dirty="0"/>
              <a:t>a</a:t>
            </a:r>
            <a:r>
              <a:rPr sz="2200" spc="-70" dirty="0"/>
              <a:t> </a:t>
            </a:r>
            <a:r>
              <a:rPr sz="2200" dirty="0"/>
              <a:t>water</a:t>
            </a:r>
            <a:r>
              <a:rPr sz="2200" spc="-50" dirty="0"/>
              <a:t> </a:t>
            </a:r>
            <a:r>
              <a:rPr sz="2200" dirty="0"/>
              <a:t>resource</a:t>
            </a:r>
            <a:r>
              <a:rPr sz="2200" spc="-55" dirty="0"/>
              <a:t> </a:t>
            </a:r>
            <a:r>
              <a:rPr sz="2200" dirty="0"/>
              <a:t>caution</a:t>
            </a:r>
            <a:r>
              <a:rPr sz="2200" spc="-70" dirty="0"/>
              <a:t> </a:t>
            </a:r>
            <a:r>
              <a:rPr sz="2200" spc="-10" dirty="0"/>
              <a:t>area”.</a:t>
            </a:r>
            <a:endParaRPr sz="2200"/>
          </a:p>
          <a:p>
            <a:pPr marL="240029" indent="-227329">
              <a:lnSpc>
                <a:spcPct val="100000"/>
              </a:lnSpc>
              <a:spcBef>
                <a:spcPts val="915"/>
              </a:spcBef>
              <a:buChar char="•"/>
              <a:tabLst>
                <a:tab pos="240029" algn="l"/>
              </a:tabLst>
            </a:pPr>
            <a:r>
              <a:rPr dirty="0"/>
              <a:t>The</a:t>
            </a:r>
            <a:r>
              <a:rPr spc="-55" dirty="0"/>
              <a:t> </a:t>
            </a:r>
            <a:r>
              <a:rPr dirty="0"/>
              <a:t>study</a:t>
            </a:r>
            <a:r>
              <a:rPr spc="-50" dirty="0"/>
              <a:t> </a:t>
            </a:r>
            <a:r>
              <a:rPr dirty="0"/>
              <a:t>must</a:t>
            </a:r>
            <a:r>
              <a:rPr spc="-40" dirty="0"/>
              <a:t> </a:t>
            </a:r>
            <a:r>
              <a:rPr dirty="0"/>
              <a:t>evaluate</a:t>
            </a:r>
            <a:r>
              <a:rPr spc="-35" dirty="0"/>
              <a:t> </a:t>
            </a:r>
            <a:r>
              <a:rPr dirty="0"/>
              <a:t>different</a:t>
            </a:r>
            <a:r>
              <a:rPr spc="-40" dirty="0"/>
              <a:t> </a:t>
            </a:r>
            <a:r>
              <a:rPr dirty="0"/>
              <a:t>types</a:t>
            </a:r>
            <a:r>
              <a:rPr spc="-50" dirty="0"/>
              <a:t> </a:t>
            </a:r>
            <a:r>
              <a:rPr dirty="0"/>
              <a:t>of</a:t>
            </a:r>
            <a:r>
              <a:rPr spc="-50" dirty="0"/>
              <a:t> </a:t>
            </a:r>
            <a:r>
              <a:rPr spc="-10" dirty="0"/>
              <a:t>reuse.</a:t>
            </a:r>
          </a:p>
          <a:p>
            <a:pPr marL="240029" indent="-227329">
              <a:lnSpc>
                <a:spcPts val="2735"/>
              </a:lnSpc>
              <a:spcBef>
                <a:spcPts val="910"/>
              </a:spcBef>
              <a:buFont typeface="Arial"/>
              <a:buChar char="•"/>
              <a:tabLst>
                <a:tab pos="240029" algn="l"/>
              </a:tabLst>
            </a:pPr>
            <a:r>
              <a:rPr b="1" dirty="0">
                <a:latin typeface="Arial"/>
                <a:cs typeface="Arial"/>
              </a:rPr>
              <a:t>After</a:t>
            </a:r>
            <a:r>
              <a:rPr b="1" spc="-40" dirty="0">
                <a:latin typeface="Arial"/>
                <a:cs typeface="Arial"/>
              </a:rPr>
              <a:t> </a:t>
            </a:r>
            <a:r>
              <a:rPr b="1" dirty="0">
                <a:latin typeface="Arial"/>
                <a:cs typeface="Arial"/>
              </a:rPr>
              <a:t>conducting</a:t>
            </a:r>
            <a:r>
              <a:rPr b="1" spc="-60" dirty="0">
                <a:latin typeface="Arial"/>
                <a:cs typeface="Arial"/>
              </a:rPr>
              <a:t> </a:t>
            </a:r>
            <a:r>
              <a:rPr b="1" dirty="0">
                <a:latin typeface="Arial"/>
                <a:cs typeface="Arial"/>
              </a:rPr>
              <a:t>the</a:t>
            </a:r>
            <a:r>
              <a:rPr b="1" spc="-40" dirty="0">
                <a:latin typeface="Arial"/>
                <a:cs typeface="Arial"/>
              </a:rPr>
              <a:t> </a:t>
            </a:r>
            <a:r>
              <a:rPr b="1" dirty="0">
                <a:latin typeface="Arial"/>
                <a:cs typeface="Arial"/>
              </a:rPr>
              <a:t>feasibility</a:t>
            </a:r>
            <a:r>
              <a:rPr b="1" spc="-65" dirty="0">
                <a:latin typeface="Arial"/>
                <a:cs typeface="Arial"/>
              </a:rPr>
              <a:t> </a:t>
            </a:r>
            <a:r>
              <a:rPr b="1" spc="-20" dirty="0">
                <a:latin typeface="Arial"/>
                <a:cs typeface="Arial"/>
              </a:rPr>
              <a:t>study,</a:t>
            </a:r>
            <a:r>
              <a:rPr b="1" spc="-25" dirty="0">
                <a:latin typeface="Arial"/>
                <a:cs typeface="Arial"/>
              </a:rPr>
              <a:t> </a:t>
            </a:r>
            <a:r>
              <a:rPr b="1" dirty="0">
                <a:latin typeface="Arial"/>
                <a:cs typeface="Arial"/>
              </a:rPr>
              <a:t>the</a:t>
            </a:r>
            <a:r>
              <a:rPr b="1" spc="-45" dirty="0">
                <a:latin typeface="Arial"/>
                <a:cs typeface="Arial"/>
              </a:rPr>
              <a:t> </a:t>
            </a:r>
            <a:r>
              <a:rPr b="1" dirty="0">
                <a:latin typeface="Arial"/>
                <a:cs typeface="Arial"/>
              </a:rPr>
              <a:t>facility</a:t>
            </a:r>
            <a:r>
              <a:rPr b="1" spc="-65" dirty="0">
                <a:latin typeface="Arial"/>
                <a:cs typeface="Arial"/>
              </a:rPr>
              <a:t> </a:t>
            </a:r>
            <a:r>
              <a:rPr b="1" dirty="0">
                <a:latin typeface="Arial"/>
                <a:cs typeface="Arial"/>
              </a:rPr>
              <a:t>must</a:t>
            </a:r>
            <a:r>
              <a:rPr b="1" spc="-45" dirty="0">
                <a:latin typeface="Arial"/>
                <a:cs typeface="Arial"/>
              </a:rPr>
              <a:t> </a:t>
            </a:r>
            <a:r>
              <a:rPr b="1" dirty="0">
                <a:latin typeface="Arial"/>
                <a:cs typeface="Arial"/>
              </a:rPr>
              <a:t>implement</a:t>
            </a:r>
            <a:r>
              <a:rPr b="1" spc="-35" dirty="0">
                <a:latin typeface="Arial"/>
                <a:cs typeface="Arial"/>
              </a:rPr>
              <a:t> </a:t>
            </a:r>
            <a:r>
              <a:rPr b="1" spc="-10" dirty="0">
                <a:latin typeface="Arial"/>
                <a:cs typeface="Arial"/>
              </a:rPr>
              <a:t>reuse</a:t>
            </a:r>
          </a:p>
          <a:p>
            <a:pPr marL="241300">
              <a:lnSpc>
                <a:spcPts val="2735"/>
              </a:lnSpc>
            </a:pPr>
            <a:r>
              <a:rPr dirty="0"/>
              <a:t>to</a:t>
            </a:r>
            <a:r>
              <a:rPr spc="-55" dirty="0"/>
              <a:t> </a:t>
            </a:r>
            <a:r>
              <a:rPr dirty="0"/>
              <a:t>the</a:t>
            </a:r>
            <a:r>
              <a:rPr spc="-50" dirty="0"/>
              <a:t> </a:t>
            </a:r>
            <a:r>
              <a:rPr dirty="0"/>
              <a:t>degree</a:t>
            </a:r>
            <a:r>
              <a:rPr spc="-40" dirty="0"/>
              <a:t> </a:t>
            </a:r>
            <a:r>
              <a:rPr dirty="0"/>
              <a:t>that</a:t>
            </a:r>
            <a:r>
              <a:rPr spc="-45" dirty="0"/>
              <a:t> </a:t>
            </a:r>
            <a:r>
              <a:rPr dirty="0"/>
              <a:t>reuse</a:t>
            </a:r>
            <a:r>
              <a:rPr spc="-50" dirty="0"/>
              <a:t> </a:t>
            </a:r>
            <a:r>
              <a:rPr dirty="0"/>
              <a:t>is</a:t>
            </a:r>
            <a:r>
              <a:rPr spc="-50" dirty="0"/>
              <a:t> </a:t>
            </a:r>
            <a:r>
              <a:rPr dirty="0"/>
              <a:t>feasible,</a:t>
            </a:r>
            <a:r>
              <a:rPr spc="-50" dirty="0"/>
              <a:t> </a:t>
            </a:r>
            <a:r>
              <a:rPr dirty="0"/>
              <a:t>based</a:t>
            </a:r>
            <a:r>
              <a:rPr spc="-40" dirty="0"/>
              <a:t> </a:t>
            </a:r>
            <a:r>
              <a:rPr dirty="0"/>
              <a:t>upon</a:t>
            </a:r>
            <a:r>
              <a:rPr spc="-45" dirty="0"/>
              <a:t> </a:t>
            </a:r>
            <a:r>
              <a:rPr dirty="0"/>
              <a:t>the</a:t>
            </a:r>
            <a:r>
              <a:rPr spc="-45" dirty="0"/>
              <a:t> </a:t>
            </a:r>
            <a:r>
              <a:rPr spc="-10" dirty="0"/>
              <a:t>applicant’s</a:t>
            </a:r>
            <a:r>
              <a:rPr spc="-15" dirty="0"/>
              <a:t> </a:t>
            </a:r>
            <a:r>
              <a:rPr spc="-10" dirty="0"/>
              <a:t>study.</a:t>
            </a:r>
          </a:p>
          <a:p>
            <a:pPr marL="698500" marR="5080" lvl="1" indent="-229235">
              <a:lnSpc>
                <a:spcPts val="2380"/>
              </a:lnSpc>
              <a:spcBef>
                <a:spcPts val="1235"/>
              </a:spcBef>
              <a:buFont typeface="Courier New"/>
              <a:buChar char="o"/>
              <a:tabLst>
                <a:tab pos="698500" algn="l"/>
              </a:tabLst>
            </a:pPr>
            <a:r>
              <a:rPr sz="2200" dirty="0">
                <a:latin typeface="Arial"/>
                <a:cs typeface="Arial"/>
              </a:rPr>
              <a:t>Gives</a:t>
            </a:r>
            <a:r>
              <a:rPr sz="2200" spc="-65" dirty="0">
                <a:latin typeface="Arial"/>
                <a:cs typeface="Arial"/>
              </a:rPr>
              <a:t> </a:t>
            </a:r>
            <a:r>
              <a:rPr sz="2200" dirty="0">
                <a:latin typeface="Arial"/>
                <a:cs typeface="Arial"/>
              </a:rPr>
              <a:t>consideration</a:t>
            </a:r>
            <a:r>
              <a:rPr sz="2200" spc="-75" dirty="0">
                <a:latin typeface="Arial"/>
                <a:cs typeface="Arial"/>
              </a:rPr>
              <a:t> </a:t>
            </a:r>
            <a:r>
              <a:rPr sz="2200" dirty="0">
                <a:latin typeface="Arial"/>
                <a:cs typeface="Arial"/>
              </a:rPr>
              <a:t>to</a:t>
            </a:r>
            <a:r>
              <a:rPr sz="2200" spc="-70" dirty="0">
                <a:latin typeface="Arial"/>
                <a:cs typeface="Arial"/>
              </a:rPr>
              <a:t> </a:t>
            </a:r>
            <a:r>
              <a:rPr sz="2200" dirty="0">
                <a:latin typeface="Arial"/>
                <a:cs typeface="Arial"/>
              </a:rPr>
              <a:t>direct</a:t>
            </a:r>
            <a:r>
              <a:rPr sz="2200" spc="-75" dirty="0">
                <a:latin typeface="Arial"/>
                <a:cs typeface="Arial"/>
              </a:rPr>
              <a:t> </a:t>
            </a:r>
            <a:r>
              <a:rPr sz="2200" dirty="0">
                <a:latin typeface="Arial"/>
                <a:cs typeface="Arial"/>
              </a:rPr>
              <a:t>ecological</a:t>
            </a:r>
            <a:r>
              <a:rPr sz="2200" spc="-90" dirty="0">
                <a:latin typeface="Arial"/>
                <a:cs typeface="Arial"/>
              </a:rPr>
              <a:t> </a:t>
            </a:r>
            <a:r>
              <a:rPr sz="2200" dirty="0">
                <a:latin typeface="Arial"/>
                <a:cs typeface="Arial"/>
              </a:rPr>
              <a:t>or</a:t>
            </a:r>
            <a:r>
              <a:rPr sz="2200" spc="-60" dirty="0">
                <a:latin typeface="Arial"/>
                <a:cs typeface="Arial"/>
              </a:rPr>
              <a:t> </a:t>
            </a:r>
            <a:r>
              <a:rPr sz="2200" dirty="0">
                <a:latin typeface="Arial"/>
                <a:cs typeface="Arial"/>
              </a:rPr>
              <a:t>public</a:t>
            </a:r>
            <a:r>
              <a:rPr sz="2200" spc="-80" dirty="0">
                <a:latin typeface="Arial"/>
                <a:cs typeface="Arial"/>
              </a:rPr>
              <a:t> </a:t>
            </a:r>
            <a:r>
              <a:rPr sz="2200" dirty="0">
                <a:latin typeface="Arial"/>
                <a:cs typeface="Arial"/>
              </a:rPr>
              <a:t>water</a:t>
            </a:r>
            <a:r>
              <a:rPr sz="2200" spc="-60" dirty="0">
                <a:latin typeface="Arial"/>
                <a:cs typeface="Arial"/>
              </a:rPr>
              <a:t> </a:t>
            </a:r>
            <a:r>
              <a:rPr sz="2200" dirty="0">
                <a:latin typeface="Arial"/>
                <a:cs typeface="Arial"/>
              </a:rPr>
              <a:t>supply</a:t>
            </a:r>
            <a:r>
              <a:rPr sz="2200" spc="-80" dirty="0">
                <a:latin typeface="Arial"/>
                <a:cs typeface="Arial"/>
              </a:rPr>
              <a:t> </a:t>
            </a:r>
            <a:r>
              <a:rPr sz="2200" dirty="0">
                <a:latin typeface="Arial"/>
                <a:cs typeface="Arial"/>
              </a:rPr>
              <a:t>benefits</a:t>
            </a:r>
            <a:r>
              <a:rPr sz="2200" spc="-70" dirty="0">
                <a:latin typeface="Arial"/>
                <a:cs typeface="Arial"/>
              </a:rPr>
              <a:t> </a:t>
            </a:r>
            <a:r>
              <a:rPr sz="2200" dirty="0">
                <a:latin typeface="Arial"/>
                <a:cs typeface="Arial"/>
              </a:rPr>
              <a:t>afforded</a:t>
            </a:r>
            <a:r>
              <a:rPr sz="2200" spc="-60" dirty="0">
                <a:latin typeface="Arial"/>
                <a:cs typeface="Arial"/>
              </a:rPr>
              <a:t> </a:t>
            </a:r>
            <a:r>
              <a:rPr sz="2200" spc="-25" dirty="0">
                <a:latin typeface="Arial"/>
                <a:cs typeface="Arial"/>
              </a:rPr>
              <a:t>by </a:t>
            </a:r>
            <a:r>
              <a:rPr sz="2200" dirty="0">
                <a:latin typeface="Arial"/>
                <a:cs typeface="Arial"/>
              </a:rPr>
              <a:t>any</a:t>
            </a:r>
            <a:r>
              <a:rPr sz="2200" spc="-30" dirty="0">
                <a:latin typeface="Arial"/>
                <a:cs typeface="Arial"/>
              </a:rPr>
              <a:t> </a:t>
            </a:r>
            <a:r>
              <a:rPr sz="2200" spc="-10" dirty="0">
                <a:latin typeface="Arial"/>
                <a:cs typeface="Arial"/>
              </a:rPr>
              <a:t>disposal.</a:t>
            </a:r>
            <a:endParaRPr sz="2200">
              <a:latin typeface="Arial"/>
              <a:cs typeface="Arial"/>
            </a:endParaRPr>
          </a:p>
          <a:p>
            <a:pPr marL="698500" lvl="1" indent="-228600">
              <a:lnSpc>
                <a:spcPct val="100000"/>
              </a:lnSpc>
              <a:spcBef>
                <a:spcPts val="895"/>
              </a:spcBef>
              <a:buFont typeface="Courier New"/>
              <a:buChar char="o"/>
              <a:tabLst>
                <a:tab pos="698500" algn="l"/>
              </a:tabLst>
            </a:pPr>
            <a:r>
              <a:rPr sz="2200" dirty="0">
                <a:latin typeface="Arial"/>
                <a:cs typeface="Arial"/>
              </a:rPr>
              <a:t>Does</a:t>
            </a:r>
            <a:r>
              <a:rPr sz="2200" spc="-45" dirty="0">
                <a:latin typeface="Arial"/>
                <a:cs typeface="Arial"/>
              </a:rPr>
              <a:t> </a:t>
            </a:r>
            <a:r>
              <a:rPr sz="2200" dirty="0">
                <a:latin typeface="Arial"/>
                <a:cs typeface="Arial"/>
              </a:rPr>
              <a:t>not</a:t>
            </a:r>
            <a:r>
              <a:rPr sz="2200" spc="-50" dirty="0">
                <a:latin typeface="Arial"/>
                <a:cs typeface="Arial"/>
              </a:rPr>
              <a:t> </a:t>
            </a:r>
            <a:r>
              <a:rPr sz="2200" dirty="0">
                <a:latin typeface="Arial"/>
                <a:cs typeface="Arial"/>
              </a:rPr>
              <a:t>limit</a:t>
            </a:r>
            <a:r>
              <a:rPr sz="2200" spc="-35" dirty="0">
                <a:latin typeface="Arial"/>
                <a:cs typeface="Arial"/>
              </a:rPr>
              <a:t> </a:t>
            </a:r>
            <a:r>
              <a:rPr sz="2200" dirty="0">
                <a:latin typeface="Arial"/>
                <a:cs typeface="Arial"/>
              </a:rPr>
              <a:t>the</a:t>
            </a:r>
            <a:r>
              <a:rPr sz="2200" spc="-45" dirty="0">
                <a:latin typeface="Arial"/>
                <a:cs typeface="Arial"/>
              </a:rPr>
              <a:t> </a:t>
            </a:r>
            <a:r>
              <a:rPr sz="2200" dirty="0">
                <a:latin typeface="Arial"/>
                <a:cs typeface="Arial"/>
              </a:rPr>
              <a:t>use</a:t>
            </a:r>
            <a:r>
              <a:rPr sz="2200" spc="-50" dirty="0">
                <a:latin typeface="Arial"/>
                <a:cs typeface="Arial"/>
              </a:rPr>
              <a:t> </a:t>
            </a:r>
            <a:r>
              <a:rPr sz="2200" dirty="0">
                <a:latin typeface="Arial"/>
                <a:cs typeface="Arial"/>
              </a:rPr>
              <a:t>of</a:t>
            </a:r>
            <a:r>
              <a:rPr sz="2200" spc="-50" dirty="0">
                <a:latin typeface="Arial"/>
                <a:cs typeface="Arial"/>
              </a:rPr>
              <a:t> </a:t>
            </a:r>
            <a:r>
              <a:rPr sz="2200" dirty="0">
                <a:latin typeface="Arial"/>
                <a:cs typeface="Arial"/>
              </a:rPr>
              <a:t>the</a:t>
            </a:r>
            <a:r>
              <a:rPr sz="2200" spc="-55" dirty="0">
                <a:latin typeface="Arial"/>
                <a:cs typeface="Arial"/>
              </a:rPr>
              <a:t> </a:t>
            </a:r>
            <a:r>
              <a:rPr sz="2200" dirty="0">
                <a:latin typeface="Arial"/>
                <a:cs typeface="Arial"/>
              </a:rPr>
              <a:t>disposal</a:t>
            </a:r>
            <a:r>
              <a:rPr sz="2200" spc="-55" dirty="0">
                <a:latin typeface="Arial"/>
                <a:cs typeface="Arial"/>
              </a:rPr>
              <a:t> </a:t>
            </a:r>
            <a:r>
              <a:rPr sz="2200" dirty="0">
                <a:latin typeface="Arial"/>
                <a:cs typeface="Arial"/>
              </a:rPr>
              <a:t>methods</a:t>
            </a:r>
            <a:r>
              <a:rPr sz="2200" spc="-30" dirty="0">
                <a:latin typeface="Arial"/>
                <a:cs typeface="Arial"/>
              </a:rPr>
              <a:t> </a:t>
            </a:r>
            <a:r>
              <a:rPr sz="2200" dirty="0">
                <a:latin typeface="Arial"/>
                <a:cs typeface="Arial"/>
              </a:rPr>
              <a:t>for</a:t>
            </a:r>
            <a:r>
              <a:rPr sz="2200" spc="-35" dirty="0">
                <a:latin typeface="Arial"/>
                <a:cs typeface="Arial"/>
              </a:rPr>
              <a:t> </a:t>
            </a:r>
            <a:r>
              <a:rPr sz="2200" dirty="0">
                <a:latin typeface="Arial"/>
                <a:cs typeface="Arial"/>
              </a:rPr>
              <a:t>backup</a:t>
            </a:r>
            <a:r>
              <a:rPr sz="2200" spc="-50" dirty="0">
                <a:latin typeface="Arial"/>
                <a:cs typeface="Arial"/>
              </a:rPr>
              <a:t> </a:t>
            </a:r>
            <a:r>
              <a:rPr sz="2200" dirty="0">
                <a:latin typeface="Arial"/>
                <a:cs typeface="Arial"/>
              </a:rPr>
              <a:t>use</a:t>
            </a:r>
            <a:r>
              <a:rPr sz="2200" spc="-55" dirty="0">
                <a:latin typeface="Arial"/>
                <a:cs typeface="Arial"/>
              </a:rPr>
              <a:t> </a:t>
            </a:r>
            <a:r>
              <a:rPr sz="2200" spc="-10" dirty="0">
                <a:latin typeface="Arial"/>
                <a:cs typeface="Arial"/>
              </a:rPr>
              <a:t>only.</a:t>
            </a:r>
            <a:endParaRPr sz="2200">
              <a:latin typeface="Arial"/>
              <a:cs typeface="Arial"/>
            </a:endParaRPr>
          </a:p>
          <a:p>
            <a:pPr marL="240029" indent="-227329">
              <a:lnSpc>
                <a:spcPct val="100000"/>
              </a:lnSpc>
              <a:spcBef>
                <a:spcPts val="915"/>
              </a:spcBef>
              <a:buChar char="•"/>
              <a:tabLst>
                <a:tab pos="240029" algn="l"/>
              </a:tabLst>
            </a:pPr>
            <a:r>
              <a:rPr dirty="0"/>
              <a:t>Section</a:t>
            </a:r>
            <a:r>
              <a:rPr spc="-55" dirty="0"/>
              <a:t> </a:t>
            </a:r>
            <a:r>
              <a:rPr dirty="0"/>
              <a:t>403.064(5),</a:t>
            </a:r>
            <a:r>
              <a:rPr spc="-55" dirty="0"/>
              <a:t> </a:t>
            </a:r>
            <a:r>
              <a:rPr spc="-30" dirty="0"/>
              <a:t>F.S.,</a:t>
            </a:r>
            <a:r>
              <a:rPr spc="-85" dirty="0"/>
              <a:t> </a:t>
            </a:r>
            <a:r>
              <a:rPr dirty="0"/>
              <a:t>lists</a:t>
            </a:r>
            <a:r>
              <a:rPr spc="-60" dirty="0"/>
              <a:t> </a:t>
            </a:r>
            <a:r>
              <a:rPr dirty="0"/>
              <a:t>two</a:t>
            </a:r>
            <a:r>
              <a:rPr spc="-60" dirty="0"/>
              <a:t> </a:t>
            </a:r>
            <a:r>
              <a:rPr dirty="0"/>
              <a:t>exemptions</a:t>
            </a:r>
            <a:r>
              <a:rPr spc="-40" dirty="0"/>
              <a:t> </a:t>
            </a:r>
            <a:r>
              <a:rPr dirty="0"/>
              <a:t>based</a:t>
            </a:r>
            <a:r>
              <a:rPr spc="-130" dirty="0"/>
              <a:t> </a:t>
            </a:r>
            <a:r>
              <a:rPr dirty="0"/>
              <a:t>on</a:t>
            </a:r>
            <a:r>
              <a:rPr spc="-60" dirty="0"/>
              <a:t> </a:t>
            </a:r>
            <a:r>
              <a:rPr dirty="0"/>
              <a:t>facility</a:t>
            </a:r>
            <a:r>
              <a:rPr spc="-55" dirty="0"/>
              <a:t> </a:t>
            </a:r>
            <a:r>
              <a:rPr spc="-10" dirty="0"/>
              <a:t>capacity.</a:t>
            </a:r>
          </a:p>
        </p:txBody>
      </p:sp>
      <p:sp>
        <p:nvSpPr>
          <p:cNvPr id="4" name="object 4" descr="$PPTXTitle"/>
          <p:cNvSpPr txBox="1">
            <a:spLocks noGrp="1"/>
          </p:cNvSpPr>
          <p:nvPr>
            <p:ph type="title"/>
          </p:nvPr>
        </p:nvSpPr>
        <p:spPr>
          <a:prstGeom prst="rect">
            <a:avLst/>
          </a:prstGeom>
        </p:spPr>
        <p:txBody>
          <a:bodyPr vert="horz" wrap="square" lIns="0" tIns="60960" rIns="0" bIns="0" rtlCol="0">
            <a:spAutoFit/>
          </a:bodyPr>
          <a:lstStyle/>
          <a:p>
            <a:pPr marL="12700">
              <a:lnSpc>
                <a:spcPct val="100000"/>
              </a:lnSpc>
              <a:spcBef>
                <a:spcPts val="480"/>
              </a:spcBef>
            </a:pPr>
            <a:r>
              <a:rPr dirty="0"/>
              <a:t>HB</a:t>
            </a:r>
            <a:r>
              <a:rPr spc="-20" dirty="0"/>
              <a:t> 1557</a:t>
            </a:r>
          </a:p>
          <a:p>
            <a:pPr marL="12700">
              <a:lnSpc>
                <a:spcPct val="100000"/>
              </a:lnSpc>
              <a:spcBef>
                <a:spcPts val="270"/>
              </a:spcBef>
            </a:pPr>
            <a:r>
              <a:rPr sz="2500" dirty="0">
                <a:solidFill>
                  <a:srgbClr val="2D526F"/>
                </a:solidFill>
              </a:rPr>
              <a:t>SECTION</a:t>
            </a:r>
            <a:r>
              <a:rPr sz="2500" spc="-60" dirty="0">
                <a:solidFill>
                  <a:srgbClr val="2D526F"/>
                </a:solidFill>
              </a:rPr>
              <a:t> </a:t>
            </a:r>
            <a:r>
              <a:rPr sz="2500" dirty="0">
                <a:solidFill>
                  <a:srgbClr val="2D526F"/>
                </a:solidFill>
              </a:rPr>
              <a:t>403.064,</a:t>
            </a:r>
            <a:r>
              <a:rPr sz="2500" spc="-55" dirty="0">
                <a:solidFill>
                  <a:srgbClr val="2D526F"/>
                </a:solidFill>
              </a:rPr>
              <a:t> </a:t>
            </a:r>
            <a:r>
              <a:rPr sz="2500" spc="-45" dirty="0">
                <a:solidFill>
                  <a:srgbClr val="2D526F"/>
                </a:solidFill>
              </a:rPr>
              <a:t>F.S.</a:t>
            </a:r>
            <a:r>
              <a:rPr sz="2500" spc="-30" dirty="0">
                <a:solidFill>
                  <a:srgbClr val="2D526F"/>
                </a:solidFill>
              </a:rPr>
              <a:t> </a:t>
            </a:r>
            <a:r>
              <a:rPr sz="2500" dirty="0">
                <a:solidFill>
                  <a:srgbClr val="2D526F"/>
                </a:solidFill>
              </a:rPr>
              <a:t>–</a:t>
            </a:r>
            <a:r>
              <a:rPr sz="2500" spc="-55" dirty="0">
                <a:solidFill>
                  <a:srgbClr val="2D526F"/>
                </a:solidFill>
              </a:rPr>
              <a:t> </a:t>
            </a:r>
            <a:r>
              <a:rPr sz="2500" spc="-10" dirty="0">
                <a:solidFill>
                  <a:srgbClr val="2D526F"/>
                </a:solidFill>
              </a:rPr>
              <a:t>REVISIONS</a:t>
            </a:r>
            <a:endParaRPr sz="25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1698</Words>
  <Application>Microsoft Office PowerPoint</Application>
  <PresentationFormat>Widescreen</PresentationFormat>
  <Paragraphs>136</Paragraphs>
  <Slides>17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Aptos</vt:lpstr>
      <vt:lpstr>Aptos Display</vt:lpstr>
      <vt:lpstr>Arial</vt:lpstr>
      <vt:lpstr>Calibri</vt:lpstr>
      <vt:lpstr>Courier New</vt:lpstr>
      <vt:lpstr>Wingdings</vt:lpstr>
      <vt:lpstr>Office Theme</vt:lpstr>
      <vt:lpstr>1_Office Theme</vt:lpstr>
      <vt:lpstr>Focus on Change Recap based on FDEP Slides and Punta Gorda Presentation 3/25/26</vt:lpstr>
      <vt:lpstr>PFAS – Drinking Water</vt:lpstr>
      <vt:lpstr>Consumer Confidence Report (CCR)</vt:lpstr>
      <vt:lpstr>Perchlorate Rule</vt:lpstr>
      <vt:lpstr>Lead and Copper Rule Improvements</vt:lpstr>
      <vt:lpstr>LEGISLATION AND RULES</vt:lpstr>
      <vt:lpstr>HB 1379</vt:lpstr>
      <vt:lpstr>HB 1379 SECTION 403.086, F.S. – ADDITIONS</vt:lpstr>
      <vt:lpstr>HB 1557 SECTION 403.064, F.S. – REVISIONS</vt:lpstr>
      <vt:lpstr>HB 1557 SECTION 403.086, F.S. – ADDITION</vt:lpstr>
      <vt:lpstr>HB 1379 AND HB 1557</vt:lpstr>
      <vt:lpstr>Grease Waste Removal and Disposal</vt:lpstr>
      <vt:lpstr>Biosolids</vt:lpstr>
      <vt:lpstr>Collection System Rule Revisions</vt:lpstr>
      <vt:lpstr>EPA’S METHOD UPDATE RULE (MUR)</vt:lpstr>
      <vt:lpstr>FORM UPDATES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Loucraft, Maria</dc:creator>
  <cp:lastModifiedBy>Loucraft, Maria</cp:lastModifiedBy>
  <cp:revision>8</cp:revision>
  <dcterms:created xsi:type="dcterms:W3CDTF">2026-04-21T13:29:45Z</dcterms:created>
  <dcterms:modified xsi:type="dcterms:W3CDTF">2026-05-11T13:30:29Z</dcterms:modified>
</cp:coreProperties>
</file>