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24E_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F_D92A0867.xml" ContentType="application/vnd.ms-powerpoint.comments+xml"/>
  <Override PartName="/ppt/notesSlides/notesSlide9.xml" ContentType="application/vnd.openxmlformats-officedocument.presentationml.notesSlide+xml"/>
  <Override PartName="/ppt/comments/modernComment_347_72F3EF17.xml" ContentType="application/vnd.ms-powerpoint.comments+xml"/>
  <Override PartName="/ppt/notesSlides/notesSlide10.xml" ContentType="application/vnd.openxmlformats-officedocument.presentationml.notesSlide+xml"/>
  <Override PartName="/ppt/comments/modernComment_118A_AE37728.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94_EEFA8344.xml" ContentType="application/vnd.ms-powerpoint.comments+xml"/>
  <Override PartName="/ppt/notesSlides/notesSlide19.xml" ContentType="application/vnd.openxmlformats-officedocument.presentationml.notesSlide+xml"/>
  <Override PartName="/ppt/comments/modernComment_1195_367F8F98.xml" ContentType="application/vnd.ms-powerpoint.comments+xml"/>
  <Override PartName="/ppt/notesSlides/notesSlide20.xml" ContentType="application/vnd.openxmlformats-officedocument.presentationml.notesSlide+xml"/>
  <Override PartName="/ppt/comments/modernComment_1196_1E6B5321.xml" ContentType="application/vnd.ms-powerpoint.comments+xml"/>
  <Override PartName="/ppt/notesSlides/notesSlide21.xml" ContentType="application/vnd.openxmlformats-officedocument.presentationml.notesSlide+xml"/>
  <Override PartName="/ppt/comments/modernComment_1190_33C1749B.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64" r:id="rId5"/>
    <p:sldId id="4449" r:id="rId6"/>
    <p:sldId id="4464" r:id="rId7"/>
    <p:sldId id="566" r:id="rId8"/>
    <p:sldId id="4472" r:id="rId9"/>
    <p:sldId id="4510" r:id="rId10"/>
    <p:sldId id="590" r:id="rId11"/>
    <p:sldId id="4508" r:id="rId12"/>
    <p:sldId id="287" r:id="rId13"/>
    <p:sldId id="839" r:id="rId14"/>
    <p:sldId id="4490" r:id="rId15"/>
    <p:sldId id="4458" r:id="rId16"/>
    <p:sldId id="4505" r:id="rId17"/>
    <p:sldId id="268" r:id="rId18"/>
    <p:sldId id="4493" r:id="rId19"/>
    <p:sldId id="4494" r:id="rId20"/>
    <p:sldId id="4495" r:id="rId21"/>
    <p:sldId id="4491" r:id="rId22"/>
    <p:sldId id="4500" r:id="rId23"/>
    <p:sldId id="4501" r:id="rId24"/>
    <p:sldId id="4502" r:id="rId25"/>
    <p:sldId id="4496" r:id="rId26"/>
    <p:sldId id="4514" r:id="rId27"/>
    <p:sldId id="4513" r:id="rId28"/>
    <p:sldId id="4516" r:id="rId29"/>
    <p:sldId id="4515" r:id="rId30"/>
  </p:sldIdLst>
  <p:sldSz cx="12192000" cy="6858000"/>
  <p:notesSz cx="6400800" cy="11728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694" userDrawn="1">
          <p15:clr>
            <a:srgbClr val="A4A3A4"/>
          </p15:clr>
        </p15:guide>
        <p15:guide id="2" pos="201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B70D05-F9EA-110F-8507-C1B097CFC2D9}" name="Bouchier, Aurora" initials="" userId="S::aubouchi@sfwmd.gov::b1a77085-cbce-4fa6-b908-3fab2d493ced" providerId="AD"/>
  <p188:author id="{152F720A-2D5A-F1EC-E7D0-D3910B37099B}" name="Margolius, Jill" initials="JM" userId="S::jmargoli@sfwmd.gov::e0227377-d9b8-4115-9034-1ea7884718f5" providerId="AD"/>
  <p188:author id="{CD5CC90B-9D93-20A6-64A2-EBEFCA1D293B}" name="Modys, Alex" initials="" userId="S::pmodys@sfwmd.gov::d8fad9b6-1617-43ed-9e62-851996a8c39d" providerId="AD"/>
  <p188:author id="{E11D4438-DC6A-03A6-FEF1-7A136EC97068}" name="Feeney, Rory" initials="FR" userId="S::rfeeney@sfwmd.gov::ad27eb66-8484-4c4c-a89a-5ef31b38955c" providerId="AD"/>
  <p188:author id="{9256D63C-B0DE-5A3D-EC8F-D6B0C769DB77}" name="Maran, Ana Carolina" initials="AM" userId="S::cmaran@sfwmd.gov::f09d6dc5-1503-43b4-8fdb-c46a53563983" providerId="AD"/>
  <p188:author id="{7AEA3D53-D505-C205-2D8B-80644F9FF8C8}" name="Cruz, Ibel" initials="CI" userId="S::icruz@sfwmd.gov::bf8614e9-baa5-4ae1-8430-d3e741a5aa08" providerId="AD"/>
  <p188:author id="{D1648757-F5F7-CAF1-48C2-A542E1CC6B30}" name="Obeysekera, Anushi" initials="AO" userId="S::aobeysek@sfwmd.gov::09cef17f-a483-419c-add5-08b12a140aa8" providerId="AD"/>
  <p188:author id="{8DC87260-B8E8-07EB-1061-452A5B6AFFB9}" name="Kimberlain, Todd" initials="" userId="S::tkimberl@sfwmd.gov::227459aa-3f1b-44c0-942b-24092230a1c3" providerId="AD"/>
  <p188:author id="{00E77D61-7647-2F50-92D9-034C604D3978}" name="Hernandez Burgos, Carolina" initials="" userId="S::carherna@sfwmd.gov::7898f403-885c-4aca-bdeb-63f8330aded6" providerId="AD"/>
  <p188:author id="{7FF6F278-0520-B39C-1063-F0B9D9204415}" name="Saini, Harshit" initials="" userId="S::hsaini@sfwmd.gov::1b4b0b8d-45e8-4550-9e29-e4fd361bfc7c" providerId="AD"/>
  <p188:author id="{4387477B-5062-3184-22ED-621CEA48F842}" name="May, Rebecca" initials="" userId="S::rmay@sfwmd.gov::b0c66381-6bc6-4ba4-b854-3540f6278493" providerId="AD"/>
  <p188:author id="{4C986988-964D-2722-2D93-3010345CC0CD}" name="Reynolds, Jennifer" initials="RJ" userId="S::jreynolds@sfwmd.gov::a5512d1e-63dc-4116-8d6f-9a55dd15786e" providerId="AD"/>
  <p188:author id="{4E628292-C5AA-BDB9-2A91-F8426E65BF9F}" name="Colios, Thomas" initials="CT" userId="S::tcolios@sfwmd.gov::439e17cc-9d4f-44e5-9c9e-05495dda2db7" providerId="AD"/>
  <p188:author id="{556A1E94-F8EE-9928-0C86-8D1B5647EAF3}" name="Dadrian, Lucine" initials="LD" userId="S::ldadrian@sfwmd.gov::c948f27d-ec08-4acb-a3fe-82452914e422" providerId="AD"/>
  <p188:author id="{95BEE3AF-916E-FD23-27E6-2E2983D7A6CA}" name="Cortez, Nicole" initials="" userId="S::ncortez@sfwmd.gov::2819ec66-762f-4b2b-bb3d-0c64085d6b13" providerId="AD"/>
  <p188:author id="{816734C9-43E6-09CF-DCED-2EA2CC5E3B87}" name="Brown, Molly" initials="MB" userId="S::mobrown@sfwmd.gov::4ee07e3a-b11c-4ca3-900e-9d669e9bdb4f" providerId="AD"/>
  <p188:author id="{0FF865C9-E964-A981-E14E-FF81F0FC0158}" name="Nissenbaum, Mark" initials="MN" userId="S::mnissenb@sfwmd.gov::2ddc6a02-c181-4d08-a4cd-10c0df631d34" providerId="AD"/>
  <p188:author id="{6C8377D7-B565-3902-B83B-F4BCF41A5B75}" name="Mitnik, John" initials="JM" userId="S::jmitnik@sfwmd.gov::e8b70237-201e-4ce1-b471-ca55e5079c1f" providerId="AD"/>
  <p188:author id="{6EC6B5D8-9A14-96BC-0273-BA90E91BDE05}" name="Hankins, Jennifer" initials="JH" userId="S::jhankins@sfwmd.gov::8d639296-bc59-4c26-8e8b-a633d1ade6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4F5"/>
    <a:srgbClr val="FFFFFF"/>
    <a:srgbClr val="00599C"/>
    <a:srgbClr val="002392"/>
    <a:srgbClr val="000000"/>
    <a:srgbClr val="FFFF00"/>
    <a:srgbClr val="3B3425"/>
    <a:srgbClr val="BA895B"/>
    <a:srgbClr val="40A2A4"/>
    <a:srgbClr val="4DBF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958862-5909-2BD7-1F18-27370C5BEA22}" v="13" dt="2026-04-13T16:18:54.589"/>
  </p1510:revLst>
</p1510:revInfo>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694"/>
        <p:guide pos="201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18A_AE37728.xml><?xml version="1.0" encoding="utf-8"?>
<p188:cmLst xmlns:a="http://schemas.openxmlformats.org/drawingml/2006/main" xmlns:r="http://schemas.openxmlformats.org/officeDocument/2006/relationships" xmlns:p188="http://schemas.microsoft.com/office/powerpoint/2018/8/main">
  <p188:cm id="{26A47674-6915-44A1-8629-C8B547F15F7E}" authorId="{00E77D61-7647-2F50-92D9-034C604D3978}" created="2026-03-30T16:46:17.797">
    <ac:deMkLst xmlns:ac="http://schemas.microsoft.com/office/drawing/2013/main/command">
      <pc:docMk xmlns:pc="http://schemas.microsoft.com/office/powerpoint/2013/main/command"/>
      <pc:sldMk xmlns:pc="http://schemas.microsoft.com/office/powerpoint/2013/main/command" cId="182679336" sldId="4490"/>
      <ac:picMk id="28" creationId="{92E07C22-0B8C-1B04-E232-C78C58DF2500}"/>
    </ac:deMkLst>
    <p188:replyLst>
      <p188:reply id="{60C6B907-2FFD-4B0C-A0FB-1FD20A8A4F5A}" authorId="{9256D63C-B0DE-5A3D-EC8F-D6B0C769DB77}" created="2026-04-07T00:30:26.699">
        <p188:txBody>
          <a:bodyPr/>
          <a:lstStyle/>
          <a:p>
            <a:r>
              <a:rPr lang="en-US"/>
              <a:t>Need to add summary of chloride data received from local governments/utilities</a:t>
            </a:r>
          </a:p>
        </p188:txBody>
      </p188:reply>
      <p188:reply id="{52BD12F5-5F89-4ADC-954B-9D47D9CDC49D}" authorId="{00E77D61-7647-2F50-92D9-034C604D3978}" created="2026-04-07T14:37:58.937">
        <p188:txBody>
          <a:bodyPr/>
          <a:lstStyle/>
          <a:p>
            <a:r>
              <a:rPr lang="en-US"/>
              <a:t>Summary table added.</a:t>
            </a:r>
          </a:p>
        </p188:txBody>
      </p188:reply>
      <p188:reply id="{BEDC2499-3912-408D-8714-02E10817AFA5}" authorId="{9256D63C-B0DE-5A3D-EC8F-D6B0C769DB77}" created="2026-04-08T13:49:47.995">
        <p188:txBody>
          <a:bodyPr/>
          <a:lstStyle/>
          <a:p>
            <a:r>
              <a:rPr lang="en-US"/>
              <a:t>Can we use the plot instead of the table?</a:t>
            </a:r>
          </a:p>
        </p188:txBody>
      </p188:reply>
      <p188:reply id="{4A9D8244-DF04-46B3-BCCF-F8AF22A99F7A}" authorId="{9256D63C-B0DE-5A3D-EC8F-D6B0C769DB77}" created="2026-04-08T13:50:14.447">
        <p188:txBody>
          <a:bodyPr/>
          <a:lstStyle/>
          <a:p>
            <a:r>
              <a:rPr lang="en-US"/>
              <a:t>The format is better and shows more data…  </a:t>
            </a:r>
          </a:p>
        </p188:txBody>
      </p188:reply>
      <p188:reply id="{1B9C016E-C3BB-4DDE-819F-9DEF4C359045}" authorId="{9256D63C-B0DE-5A3D-EC8F-D6B0C769DB77}" created="2026-04-08T15:48:02.826">
        <p188:txBody>
          <a:bodyPr/>
          <a:lstStyle/>
          <a:p>
            <a:r>
              <a:rPr lang="en-US"/>
              <a:t>We can also have the individual wells on the X axis</a:t>
            </a:r>
          </a:p>
        </p188:txBody>
      </p188:reply>
      <p188:reply id="{7BF6BF04-8990-4BDE-9A49-69E2A6CA6E68}" authorId="{D1648757-F5F7-CAF1-48C2-A542E1CC6B30}" created="2026-04-08T16:59:49.547">
        <p188:txBody>
          <a:bodyPr/>
          <a:lstStyle/>
          <a:p>
            <a:r>
              <a:rPr lang="en-US"/>
              <a:t>We can try with the X axis representing the wells, but the points may be right on top of each other - is that ok?</a:t>
            </a:r>
          </a:p>
        </p188:txBody>
      </p188:reply>
    </p188:replyLst>
    <p188:txBody>
      <a:bodyPr/>
      <a:lstStyle/>
      <a:p>
        <a:r>
          <a:rPr lang="en-US"/>
          <a:t>Map updated.</a:t>
        </a:r>
      </a:p>
    </p188:txBody>
  </p188:cm>
</p188:cmLst>
</file>

<file path=ppt/comments/modernComment_1190_33C1749B.xml><?xml version="1.0" encoding="utf-8"?>
<p188:cmLst xmlns:a="http://schemas.openxmlformats.org/drawingml/2006/main" xmlns:r="http://schemas.openxmlformats.org/officeDocument/2006/relationships" xmlns:p188="http://schemas.microsoft.com/office/powerpoint/2018/8/main">
  <p188:cm id="{E2C399E6-AAED-4F65-9BFF-DB7F43F6AEE2}" authorId="{D1648757-F5F7-CAF1-48C2-A542E1CC6B30}" created="2026-03-31T20:48:18.269" startDate="2026-04-02T21:57:54.312" dueDate="2026-04-02T21:57:54.312" assignedTo="{9256D63C-B0DE-5A3D-EC8F-D6B0C769DB77}" title="@Maran, Ana Carolina - what do you think of the new graph? I can add in the additional items as text boxes if you like the graph">
    <ac:deMkLst xmlns:ac="http://schemas.microsoft.com/office/drawing/2013/main/command">
      <pc:docMk xmlns:pc="http://schemas.microsoft.com/office/powerpoint/2013/main/command"/>
      <pc:sldMk xmlns:pc="http://schemas.microsoft.com/office/powerpoint/2013/main/command" cId="868316315" sldId="4496"/>
      <ac:picMk id="3" creationId="{31520F23-C4F6-51AC-F993-26CFEC0B92B7}"/>
    </ac:deMkLst>
    <p188:replyLst>
      <p188:reply id="{D990CC59-20D4-4095-BEC6-7EBAFBFFCDEC}" authorId="{D1648757-F5F7-CAF1-48C2-A542E1CC6B30}" created="2026-04-02T21:57:54.312">
        <p188:txBody>
          <a:bodyPr/>
          <a:lstStyle/>
          <a:p>
            <a:r>
              <a:rPr lang="en-US"/>
              <a:t>[@Maran, Ana Carolina] - what do you think of the new graph? I can add in the additional items as text boxes if you like the graph</a:t>
            </a:r>
          </a:p>
        </p188:txBody>
      </p188:reply>
      <p188:reply id="{1ACBCFD1-878A-426E-9A5E-20C0591EE0A5}" authorId="{9256D63C-B0DE-5A3D-EC8F-D6B0C769DB77}" created="2026-04-02T22:10:27.109">
        <p188:txBody>
          <a:bodyPr/>
          <a:lstStyle/>
          <a:p>
            <a:r>
              <a:rPr lang="en-US"/>
              <a:t>Thanks Anushi. It is looking great. Jill is also working on a chart for this page. Let’s wait for her input.
Thanks</a:t>
            </a:r>
          </a:p>
        </p188:txBody>
        <p188:extLst>
          <p:ext xmlns:p="http://schemas.openxmlformats.org/presentationml/2006/main" uri="{57CB4572-C831-44C2-8A1C-0ADB6CCDFE69}">
            <p223:reactions xmlns:p223="http://schemas.microsoft.com/office/powerpoint/2022/03/main">
              <p223:rxn type="👍">
                <p223:instance time="2026-04-02T22:13:36.505" authorId="{D1648757-F5F7-CAF1-48C2-A542E1CC6B30}"/>
              </p223:rxn>
            </p223:reactions>
          </p:ext>
        </p188:extLst>
      </p188:reply>
    </p188:replyLst>
    <p188:txBody>
      <a:bodyPr/>
      <a:lstStyle/>
      <a:p>
        <a:r>
          <a:rPr lang="en-US"/>
          <a:t>[@Maran, Ana Carolina] we were able to find the rainfall data but we do not have District-wide pumpage data for all of the years. I have estimated water use from 2014 to 2023. What do you suggest we do?</a:t>
        </a:r>
      </a:p>
    </p188:txBody>
    <p188:extLst>
      <p:ext xmlns:p="http://schemas.openxmlformats.org/presentationml/2006/main" uri="{5BB2D875-25FF-4072-B9AC-8F64D62656EB}">
        <p228:taskDetails xmlns:p228="http://schemas.microsoft.com/office/powerpoint/2022/08/main">
          <p228:history>
            <p228:event time="2026-04-02T21:57:54.312" id="{99C31165-5BA9-43F1-BBD3-6BFE3E8A5258}">
              <p228:atrbtn authorId="{D1648757-F5F7-CAF1-48C2-A542E1CC6B30}"/>
              <p228:anchr>
                <p228:comment id="{D990CC59-20D4-4095-BEC6-7EBAFBFFCDEC}"/>
              </p228:anchr>
              <p228:add/>
            </p228:event>
            <p228:event time="2026-04-02T21:57:54.312" id="{B0663496-684E-479E-BF8D-AD797B8D013D}">
              <p228:atrbtn authorId="{D1648757-F5F7-CAF1-48C2-A542E1CC6B30}"/>
              <p228:anchr>
                <p228:comment id="{D990CC59-20D4-4095-BEC6-7EBAFBFFCDEC}"/>
              </p228:anchr>
              <p228:asgn authorId="{9256D63C-B0DE-5A3D-EC8F-D6B0C769DB77}"/>
            </p228:event>
            <p228:event time="2026-04-02T21:57:54.312" id="{4F137B1F-98BD-4028-96C8-D16D640B0966}">
              <p228:atrbtn authorId="{D1648757-F5F7-CAF1-48C2-A542E1CC6B30}"/>
              <p228:anchr>
                <p228:comment id="{D990CC59-20D4-4095-BEC6-7EBAFBFFCDEC}"/>
              </p228:anchr>
              <p228:date stDt="2026-04-02T21:57:54.312" endDt="2026-04-02T21:57:54.312"/>
            </p228:event>
            <p228:event time="2026-04-02T21:57:54.312" id="{4C6ED0ED-F517-4001-9A1C-ABBE7132512F}">
              <p228:atrbtn authorId="{D1648757-F5F7-CAF1-48C2-A542E1CC6B30}"/>
              <p228:anchr>
                <p228:comment id="{D990CC59-20D4-4095-BEC6-7EBAFBFFCDEC}"/>
              </p228:anchr>
              <p228:title val="@Maran, Ana Carolina - what do you think of the new graph? I can add in the additional items as text boxes if you like the graph"/>
            </p228:event>
          </p228:history>
        </p228:taskDetails>
      </p:ext>
    </p188:extLst>
  </p188:cm>
  <p188:cm id="{75806DAA-CBF2-4A2C-A3D0-3C5014735693}" authorId="{9256D63C-B0DE-5A3D-EC8F-D6B0C769DB77}" created="2026-04-06T14:39:40.764">
    <ac:deMkLst xmlns:ac="http://schemas.microsoft.com/office/drawing/2013/main/command">
      <pc:docMk xmlns:pc="http://schemas.microsoft.com/office/powerpoint/2013/main/command"/>
      <pc:sldMk xmlns:pc="http://schemas.microsoft.com/office/powerpoint/2013/main/command" cId="868316315" sldId="4496"/>
      <ac:graphicFrameMk id="3" creationId="{54263690-2FE1-6C10-E81D-D3B958AD9F33}"/>
    </ac:deMkLst>
    <p188:txBody>
      <a:bodyPr/>
      <a:lstStyle/>
      <a:p>
        <a:r>
          <a:rPr lang="en-US"/>
          <a:t>Suggested language: Because of severe drought conditions and imposed restrictions.</a:t>
        </a:r>
      </a:p>
    </p188:txBody>
  </p188:cm>
  <p188:cm id="{073C8E6D-30A5-4BAA-94EF-11F156D635EB}" authorId="{9256D63C-B0DE-5A3D-EC8F-D6B0C769DB77}" created="2026-04-06T14:41:12.645" startDate="2026-04-08T16:00:23.728" dueDate="2026-04-08T16:00:23.728" assignedTo="{D1648757-F5F7-CAF1-48C2-A542E1CC6B30}" title="@Obeysekera, Anushi any more dates we can add here? Can we add at least the start of AWS and Conservation funding (or a big boost for the CF program?)">
    <ac:deMkLst xmlns:ac="http://schemas.microsoft.com/office/drawing/2013/main/command">
      <pc:docMk xmlns:pc="http://schemas.microsoft.com/office/powerpoint/2013/main/command"/>
      <pc:sldMk xmlns:pc="http://schemas.microsoft.com/office/powerpoint/2013/main/command" cId="868316315" sldId="4496"/>
      <ac:graphicFrameMk id="3" creationId="{54263690-2FE1-6C10-E81D-D3B958AD9F33}"/>
    </ac:deMkLst>
    <p188:replyLst>
      <p188:reply id="{71A042A6-7B89-40D2-A9F9-42C60AF23039}" authorId="{9256D63C-B0DE-5A3D-EC8F-D6B0C769DB77}" created="2026-04-06T14:48:49.290">
        <p188:txBody>
          <a:bodyPr/>
          <a:lstStyle/>
          <a:p>
            <a:r>
              <a:rPr lang="en-US"/>
              <a:t>Looking for year when AWS more robust funding started and other conservation measures (toilet rebates and others) that have been implemented by a larger number of counties.</a:t>
            </a:r>
          </a:p>
        </p188:txBody>
      </p188:reply>
      <p188:reply id="{C67AB18D-6693-43F7-A38F-8CC2D3624EBA}" authorId="{9256D63C-B0DE-5A3D-EC8F-D6B0C769DB77}" created="2026-04-08T16:00:23.728">
        <p188:txBody>
          <a:bodyPr/>
          <a:lstStyle/>
          <a:p>
            <a:r>
              <a:rPr lang="en-US"/>
              <a:t>[@Obeysekera, Anushi] any more dates we can add here? Can we add at least the start of AWS and Conservation funding (or a big boost for  the CF program?)</a:t>
            </a:r>
          </a:p>
        </p188:txBody>
      </p188:reply>
      <p188:reply id="{DD1E4EB4-FBA8-4D2F-8A8D-3761A1F0BC89}" authorId="{D1648757-F5F7-CAF1-48C2-A542E1CC6B30}" created="2026-04-08T17:37:07.810">
        <p188:txBody>
          <a:bodyPr/>
          <a:lstStyle/>
          <a:p>
            <a:r>
              <a:rPr lang="en-US"/>
              <a:t>We can say since FY20, the Governing Board has approved over $3.6 million to support 72 Water Conservation Projects with estimated water savings of up to 4.27 mgd. </a:t>
            </a:r>
          </a:p>
        </p188:txBody>
      </p188:reply>
    </p188:replyLst>
    <p188:txBody>
      <a:bodyPr/>
      <a:lstStyle/>
      <a:p>
        <a:r>
          <a:rPr lang="en-US"/>
          <a:t>2017 was one of the wettest years - see rainfall plot on the side.</a:t>
        </a:r>
      </a:p>
    </p188:txBody>
    <p188:extLst>
      <p:ext xmlns:p="http://schemas.openxmlformats.org/presentationml/2006/main" uri="{5BB2D875-25FF-4072-B9AC-8F64D62656EB}">
        <p228:taskDetails xmlns:p228="http://schemas.microsoft.com/office/powerpoint/2022/08/main">
          <p228:history>
            <p228:event time="2026-04-08T16:00:23.728" id="{9E88F9F4-6373-416A-833D-4A2BF6C5528F}">
              <p228:atrbtn authorId="{9256D63C-B0DE-5A3D-EC8F-D6B0C769DB77}"/>
              <p228:anchr>
                <p228:comment id="{C67AB18D-6693-43F7-A38F-8CC2D3624EBA}"/>
              </p228:anchr>
              <p228:add/>
            </p228:event>
            <p228:event time="2026-04-08T16:00:23.728" id="{7487195C-93A0-4987-BADA-F4D25A511425}">
              <p228:atrbtn authorId="{9256D63C-B0DE-5A3D-EC8F-D6B0C769DB77}"/>
              <p228:anchr>
                <p228:comment id="{C67AB18D-6693-43F7-A38F-8CC2D3624EBA}"/>
              </p228:anchr>
              <p228:asgn authorId="{D1648757-F5F7-CAF1-48C2-A542E1CC6B30}"/>
            </p228:event>
            <p228:event time="2026-04-08T16:00:23.728" id="{F0ABE6C2-EAD7-4768-989E-F472AB7A928E}">
              <p228:atrbtn authorId="{9256D63C-B0DE-5A3D-EC8F-D6B0C769DB77}"/>
              <p228:anchr>
                <p228:comment id="{C67AB18D-6693-43F7-A38F-8CC2D3624EBA}"/>
              </p228:anchr>
              <p228:date stDt="2026-04-08T16:00:23.728" endDt="2026-04-08T16:00:23.728"/>
            </p228:event>
            <p228:event time="2026-04-08T16:00:23.728" id="{B15FD1EC-6F52-412E-A0F7-EA2B40DE0EED}">
              <p228:atrbtn authorId="{9256D63C-B0DE-5A3D-EC8F-D6B0C769DB77}"/>
              <p228:anchr>
                <p228:comment id="{C67AB18D-6693-43F7-A38F-8CC2D3624EBA}"/>
              </p228:anchr>
              <p228:title val="@Obeysekera, Anushi any more dates we can add here? Can we add at least the start of AWS and Conservation funding (or a big boost for the CF program?)"/>
            </p228:event>
          </p228:history>
        </p228:taskDetails>
      </p:ext>
    </p188:extLst>
  </p188:cm>
</p188:cmLst>
</file>

<file path=ppt/comments/modernComment_1194_EEFA8344.xml><?xml version="1.0" encoding="utf-8"?>
<p188:cmLst xmlns:a="http://schemas.openxmlformats.org/drawingml/2006/main" xmlns:r="http://schemas.openxmlformats.org/officeDocument/2006/relationships" xmlns:p188="http://schemas.microsoft.com/office/powerpoint/2018/8/main">
  <p188:cm id="{7F925172-7FB5-4C11-BD8C-A6D7511DE53C}" authorId="{D1648757-F5F7-CAF1-48C2-A542E1CC6B30}" created="2026-03-27T18:39:09.670">
    <pc:sldMkLst xmlns:pc="http://schemas.microsoft.com/office/powerpoint/2013/main/command">
      <pc:docMk/>
      <pc:sldMk cId="4009395012" sldId="4500"/>
    </pc:sldMkLst>
    <p188:replyLst>
      <p188:reply id="{FD17BE4F-A0FA-483D-A789-CE351DB93247}" authorId="{D1648757-F5F7-CAF1-48C2-A542E1CC6B30}" created="2026-03-30T17:30:37.702">
        <p188:txBody>
          <a:bodyPr/>
          <a:lstStyle/>
          <a:p>
            <a:r>
              <a:rPr lang="en-US"/>
              <a:t>Added map. Will update pie chart next</a:t>
            </a:r>
          </a:p>
        </p188:txBody>
      </p188:reply>
      <p188:reply id="{DC046145-A205-4882-96F3-725B29E1CB0B}" authorId="{D1648757-F5F7-CAF1-48C2-A542E1CC6B30}" created="2026-04-08T19:33:25.850">
        <p188:txBody>
          <a:bodyPr/>
          <a:lstStyle/>
          <a:p>
            <a:r>
              <a:rPr lang="en-US"/>
              <a:t>[@Maran, Ana Carolina] - do you like the updated pie chart?</a:t>
            </a:r>
          </a:p>
        </p188:txBody>
      </p188:reply>
      <p188:reply id="{A7F9C178-9361-46A0-9DC7-EBBC259100D6}" authorId="{9256D63C-B0DE-5A3D-EC8F-D6B0C769DB77}" created="2026-04-08T21:59:14.086">
        <p188:txBody>
          <a:bodyPr/>
          <a:lstStyle/>
          <a:p>
            <a:r>
              <a:rPr lang="en-US"/>
              <a:t>Yes… is the map correct?</a:t>
            </a:r>
          </a:p>
        </p188:txBody>
      </p188:reply>
      <p188:reply id="{D7ACB3AB-B79B-4299-9B9A-2EAD7F7E96B2}" authorId="{D1648757-F5F7-CAF1-48C2-A542E1CC6B30}" created="2026-04-08T22:28:31.255">
        <p188:txBody>
          <a:bodyPr/>
          <a:lstStyle/>
          <a:p>
            <a:r>
              <a:rPr lang="en-US"/>
              <a:t>The map is correct</a:t>
            </a:r>
          </a:p>
        </p188:txBody>
        <p188:extLst>
          <p:ext xmlns:p="http://schemas.openxmlformats.org/presentationml/2006/main" uri="{57CB4572-C831-44C2-8A1C-0ADB6CCDFE69}">
            <p223:reactions xmlns:p223="http://schemas.microsoft.com/office/powerpoint/2022/03/main">
              <p223:rxn type="👍">
                <p223:instance time="2026-04-08T22:46:18.192" authorId="{9256D63C-B0DE-5A3D-EC8F-D6B0C769DB77}"/>
              </p223:rxn>
            </p223:reactions>
          </p:ext>
        </p188:extLst>
      </p188:reply>
    </p188:replyLst>
    <p188:txBody>
      <a:bodyPr/>
      <a:lstStyle/>
      <a:p>
        <a:r>
          <a:rPr lang="en-US"/>
          <a:t>Need to add map showing locations of ordinance</a:t>
        </a:r>
      </a:p>
    </p188:txBody>
  </p188:cm>
</p188:cmLst>
</file>

<file path=ppt/comments/modernComment_1195_367F8F98.xml><?xml version="1.0" encoding="utf-8"?>
<p188:cmLst xmlns:a="http://schemas.openxmlformats.org/drawingml/2006/main" xmlns:r="http://schemas.openxmlformats.org/officeDocument/2006/relationships" xmlns:p188="http://schemas.microsoft.com/office/powerpoint/2018/8/main">
  <p188:cm id="{5450355A-AD82-456A-97C7-CDD77139EE9E}" authorId="{9256D63C-B0DE-5A3D-EC8F-D6B0C769DB77}" created="2026-04-07T20:17:25.716">
    <pc:sldMkLst xmlns:pc="http://schemas.microsoft.com/office/powerpoint/2013/main/command">
      <pc:docMk/>
      <pc:sldMk cId="914329496" sldId="4501"/>
    </pc:sldMkLst>
    <p188:replyLst>
      <p188:reply id="{30AD9FE6-ED99-4689-A1A0-37DBD5D8EE97}" authorId="{4E628292-C5AA-BDB9-2A91-F8426E65BF9F}" created="2026-04-08T12:51:07.579">
        <p188:txBody>
          <a:bodyPr/>
          <a:lstStyle/>
          <a:p>
            <a:r>
              <a:rPr lang="en-US"/>
              <a:t>We do not have those numbers, but are starting to look into it. This will take several days to track down over 100 local ordinances to find their effective dates.</a:t>
            </a:r>
          </a:p>
        </p188:txBody>
      </p188:reply>
      <p188:reply id="{3E288F8B-7504-4A87-95E2-D0D5BF0AA01D}" authorId="{7AEA3D53-D505-C205-2D8B-80644F9FF8C8}" created="2026-04-08T13:34:21.376">
        <p188:txBody>
          <a:bodyPr/>
          <a:lstStyle/>
          <a:p>
            <a:r>
              <a:rPr lang="en-US"/>
              <a:t>2010 established the baseline with the District’s mandatory year-round irrigation rule (40E-24). Following that, between 2010 and 2014, most local governments within the SFWMD region either adopted their own irrigation ordinance or defaulted to the District’s rule. Per GB directives (around 2020), previous staff led efforts to encourage the remaining local governments to adopt their own irrigation ordinances. This effort led to the adoption of approximately 15 local ordinances around 2021. </a:t>
            </a:r>
          </a:p>
        </p188:txBody>
      </p188:reply>
    </p188:replyLst>
    <p188:txBody>
      <a:bodyPr/>
      <a:lstStyle/>
      <a:p>
        <a:r>
          <a:rPr lang="en-US"/>
          <a:t>Need help on timeline here. [@Colios, Thomas] [@Cruz, Ibel]  can you please help me understand when we had a big shift in the number of adopted ordinances? 2021? Do we have the number before and after this year?</a:t>
        </a:r>
      </a:p>
    </p188:txBody>
  </p188:cm>
</p188:cmLst>
</file>

<file path=ppt/comments/modernComment_1196_1E6B5321.xml><?xml version="1.0" encoding="utf-8"?>
<p188:cmLst xmlns:a="http://schemas.openxmlformats.org/drawingml/2006/main" xmlns:r="http://schemas.openxmlformats.org/officeDocument/2006/relationships" xmlns:p188="http://schemas.microsoft.com/office/powerpoint/2018/8/main">
  <p188:cm id="{D408D64B-47E6-4414-967F-39B3DED4069E}" authorId="{D1648757-F5F7-CAF1-48C2-A542E1CC6B30}" created="2026-03-27T18:39:09.670">
    <pc:sldMkLst xmlns:pc="http://schemas.microsoft.com/office/powerpoint/2013/main/command">
      <pc:docMk/>
      <pc:sldMk cId="4009395012" sldId="4500"/>
    </pc:sldMkLst>
    <p188:txBody>
      <a:bodyPr/>
      <a:lstStyle/>
      <a:p>
        <a:r>
          <a:rPr lang="en-US"/>
          <a:t>Need to get updated numbers from office of communications</a:t>
        </a:r>
      </a:p>
    </p188:txBody>
  </p188:cm>
  <p188:cm id="{CF167C53-61DE-4EE4-B1BC-2CB82F0D668D}" authorId="{9256D63C-B0DE-5A3D-EC8F-D6B0C769DB77}" created="2026-03-30T04:35:33.422">
    <ac:txMkLst xmlns:ac="http://schemas.microsoft.com/office/drawing/2013/main/command">
      <pc:docMk xmlns:pc="http://schemas.microsoft.com/office/powerpoint/2013/main/command"/>
      <pc:sldMk xmlns:pc="http://schemas.microsoft.com/office/powerpoint/2013/main/command" cId="510350113" sldId="4502"/>
      <ac:spMk id="10" creationId="{3C112CD9-7CEA-F83C-60FD-4774CC7E65BE}"/>
      <ac:txMk cp="134">
        <ac:context len="180" hash="1893112320"/>
      </ac:txMk>
    </ac:txMkLst>
    <p188:pos x="5271242" y="3492292"/>
    <p188:replyLst>
      <p188:reply id="{637C60DA-2D47-4AA2-A9A0-1CF262983B7F}" authorId="{9256D63C-B0DE-5A3D-EC8F-D6B0C769DB77}" created="2026-03-30T14:13:10.618">
        <p188:txBody>
          <a:bodyPr/>
          <a:lstStyle/>
          <a:p>
            <a:r>
              <a:rPr lang="en-US"/>
              <a:t>2020?</a:t>
            </a:r>
          </a:p>
        </p188:txBody>
      </p188:reply>
      <p188:reply id="{D7FEAB30-2251-4F2C-94AD-5C52B5533C29}" authorId="{D1648757-F5F7-CAF1-48C2-A542E1CC6B30}" created="2026-03-30T15:48:24.451">
        <p188:txBody>
          <a:bodyPr/>
          <a:lstStyle/>
          <a:p>
            <a:r>
              <a:rPr lang="en-US"/>
              <a:t>I spoke with Jill - and she would like to revise this slide once she sees everything. She will provide updated numbers as well</a:t>
            </a:r>
          </a:p>
        </p188:txBody>
      </p188:reply>
    </p188:replyLst>
    <p188:txBody>
      <a:bodyPr/>
      <a:lstStyle/>
      <a:p>
        <a:r>
          <a:rPr lang="en-US"/>
          <a:t>Since when? (speaking engagements?, other)?</a:t>
        </a:r>
      </a:p>
    </p188:txBody>
  </p188:cm>
  <p188:cm id="{31123251-B3D5-45FB-AF62-65EAA0FD506C}" authorId="{9256D63C-B0DE-5A3D-EC8F-D6B0C769DB77}" created="2026-03-31T02:23:24.380" startDate="2026-03-31T02:23:24.380" dueDate="2026-03-31T02:23:24.380" assignedTo="{152F720A-2D5A-F1EC-E7D0-D3910B37099B}" title="@Margolius, Jill - team will provide new data/slide revamp">
    <pc:sldMkLst xmlns:pc="http://schemas.microsoft.com/office/powerpoint/2013/main/command">
      <pc:docMk/>
      <pc:sldMk cId="510350113" sldId="4502"/>
    </pc:sldMkLst>
    <p188:txBody>
      <a:bodyPr/>
      <a:lstStyle/>
      <a:p>
        <a:r>
          <a:rPr lang="en-US"/>
          <a:t>[@Margolius, Jill]  - team will provide new data/slide revamp</a:t>
        </a:r>
      </a:p>
    </p188:txBody>
    <p188:extLst>
      <p:ext xmlns:p="http://schemas.openxmlformats.org/presentationml/2006/main" uri="{5BB2D875-25FF-4072-B9AC-8F64D62656EB}">
        <p228:taskDetails xmlns:p228="http://schemas.microsoft.com/office/powerpoint/2022/08/main">
          <p228:history>
            <p228:event time="2026-03-31T02:23:24.380" id="{B92AB9D7-534A-4418-9B6F-9806861EAF8A}">
              <p228:atrbtn authorId="{9256D63C-B0DE-5A3D-EC8F-D6B0C769DB77}"/>
              <p228:anchr>
                <p228:comment id="{31123251-B3D5-45FB-AF62-65EAA0FD506C}"/>
              </p228:anchr>
              <p228:add/>
            </p228:event>
            <p228:event time="2026-03-31T02:23:24.380" id="{795080B6-E001-4F09-9A35-8177CB59F10C}">
              <p228:atrbtn authorId="{9256D63C-B0DE-5A3D-EC8F-D6B0C769DB77}"/>
              <p228:anchr>
                <p228:comment id="{31123251-B3D5-45FB-AF62-65EAA0FD506C}"/>
              </p228:anchr>
              <p228:asgn authorId="{152F720A-2D5A-F1EC-E7D0-D3910B37099B}"/>
            </p228:event>
            <p228:event time="2026-03-31T02:23:24.380" id="{32370AAB-1ABB-4E71-A26F-1C777F4DBE4B}">
              <p228:atrbtn authorId="{9256D63C-B0DE-5A3D-EC8F-D6B0C769DB77}"/>
              <p228:anchr>
                <p228:comment id="{31123251-B3D5-45FB-AF62-65EAA0FD506C}"/>
              </p228:anchr>
              <p228:title val="@Margolius, Jill - team will provide new data/slide revamp"/>
            </p228:event>
            <p228:event time="2026-03-31T02:23:24.380" id="{77966DBF-0DDF-48A9-B2AD-12F98E843F7F}">
              <p228:atrbtn authorId="{9256D63C-B0DE-5A3D-EC8F-D6B0C769DB77}"/>
              <p228:anchr>
                <p228:comment id="{31123251-B3D5-45FB-AF62-65EAA0FD506C}"/>
              </p228:anchr>
              <p228:date stDt="2026-03-31T02:23:24.380" endDt="2026-03-31T02:23:24.380"/>
            </p228:event>
          </p228:history>
        </p228:taskDetails>
      </p:ext>
    </p188:extLst>
  </p188:cm>
</p188:cmLst>
</file>

<file path=ppt/comments/modernComment_11F_D92A0867.xml><?xml version="1.0" encoding="utf-8"?>
<p188:cmLst xmlns:a="http://schemas.openxmlformats.org/drawingml/2006/main" xmlns:r="http://schemas.openxmlformats.org/officeDocument/2006/relationships" xmlns:p188="http://schemas.microsoft.com/office/powerpoint/2018/8/main">
  <p188:cm id="{47D2C7E4-40D3-401C-B1EB-C8D5B15C97FE}" authorId="{D1648757-F5F7-CAF1-48C2-A542E1CC6B30}" created="2026-03-27T17:26:50.349" startDate="2026-04-08T15:51:14.634" dueDate="2026-04-08T15:51:14.634" assignedTo="{52B70D05-F9EA-110F-8507-C1B097CFC2D9}" title="@Bouchier, Aurora I do not see the G3355 plot in this week’s water shortage report, because we no longer need to update these. Can you please just do that for this GB Meeting presentation?">
    <ac:deMkLst xmlns:ac="http://schemas.microsoft.com/office/drawing/2013/main/command">
      <pc:docMk xmlns:pc="http://schemas.microsoft.com/office/powerpoint/2013/main/command"/>
      <pc:sldMk xmlns:pc="http://schemas.microsoft.com/office/powerpoint/2013/main/command" cId="3643410535" sldId="287"/>
      <ac:picMk id="8" creationId="{718C5155-6866-4DEF-AE04-12187E3926BC}"/>
    </ac:deMkLst>
    <p188:replyLst>
      <p188:reply id="{79321BCC-D476-445A-9ABD-486E6CC33882}" authorId="{D1648757-F5F7-CAF1-48C2-A542E1CC6B30}" created="2026-03-30T12:28:01.621">
        <p188:txBody>
          <a:bodyPr/>
          <a:lstStyle/>
          <a:p>
            <a:r>
              <a:rPr lang="en-US"/>
              <a:t>[@Maran, Ana Carolina] we will update all of the maps by tomorrow to reflect current conditions</a:t>
            </a:r>
          </a:p>
        </p188:txBody>
      </p188:reply>
      <p188:reply id="{C35074FE-6DE0-470F-A263-A04FC5A36703}" authorId="{00E77D61-7647-2F50-92D9-034C604D3978}" created="2026-03-30T16:46:28.737">
        <p188:txBody>
          <a:bodyPr/>
          <a:lstStyle/>
          <a:p>
            <a:r>
              <a:rPr lang="en-US"/>
              <a:t>Maps and graphs updated.</a:t>
            </a:r>
          </a:p>
        </p188:txBody>
      </p188:reply>
      <p188:reply id="{10505D8F-7550-444F-A9E5-6E45B0E74A4C}" authorId="{D1648757-F5F7-CAF1-48C2-A542E1CC6B30}" created="2026-04-07T21:04:16.314">
        <p188:txBody>
          <a:bodyPr/>
          <a:lstStyle/>
          <a:p>
            <a:r>
              <a:rPr lang="en-US"/>
              <a:t>[@Maran, Ana Carolina] for this slide, did Drew request the supercomposite radar and to make the graphs larger? If so, I can ask Aurora to update</a:t>
            </a:r>
          </a:p>
        </p188:txBody>
      </p188:reply>
      <p188:reply id="{A45A05B7-60B8-4ED6-B770-55F6944E28E6}" authorId="{9256D63C-B0DE-5A3D-EC8F-D6B0C769DB77}" created="2026-04-07T21:08:02.317">
        <p188:txBody>
          <a:bodyPr/>
          <a:lstStyle/>
          <a:p>
            <a:r>
              <a:rPr lang="en-US"/>
              <a:t>I put the suporcomposite in the first slides… let me confirm with him… I can bring here too.
I created a zoom for the images… They are good</a:t>
            </a:r>
          </a:p>
        </p188:txBody>
      </p188:reply>
      <p188:reply id="{31AD372D-800A-4487-9BDF-7D4E6597673A}" authorId="{9256D63C-B0DE-5A3D-EC8F-D6B0C769DB77}" created="2026-04-08T15:37:02.781">
        <p188:txBody>
          <a:bodyPr/>
          <a:lstStyle/>
          <a:p>
            <a:r>
              <a:rPr lang="en-US"/>
              <a:t>[@Hernandez Burgos, Carolina] can you please check this map? It does not seem to have the latest GW levels represented. For the GB tomorrow, we need the map with this zoom on the two counties and the latest GW levels</a:t>
            </a:r>
          </a:p>
        </p188:txBody>
      </p188:reply>
      <p188:reply id="{A3CF4DD4-3247-456A-9E4A-6A880A33BAD4}" authorId="{9256D63C-B0DE-5A3D-EC8F-D6B0C769DB77}" created="2026-04-08T15:51:14.634">
        <p188:txBody>
          <a:bodyPr/>
          <a:lstStyle/>
          <a:p>
            <a:r>
              <a:rPr lang="en-US"/>
              <a:t>[@Bouchier, Aurora] I do not see the G3355 plot in this week’s water shortage report, because we no longer need to update these. Can you please just do that for this GB Meeting presentation?</a:t>
            </a:r>
          </a:p>
        </p188:txBody>
      </p188:reply>
      <p188:reply id="{7C78DFAC-FE31-48B2-B7C2-42A5665273CE}" authorId="{9256D63C-B0DE-5A3D-EC8F-D6B0C769DB77}" created="2026-04-08T15:53:42.913">
        <p188:txBody>
          <a:bodyPr/>
          <a:lstStyle/>
          <a:p>
            <a:r>
              <a:rPr lang="en-US"/>
              <a:t>I see they were updated in the slide, but do not show increase levels. If these are the latest ones, we are fine.</a:t>
            </a:r>
          </a:p>
        </p188:txBody>
      </p188:reply>
      <p188:reply id="{1AFF0FE2-1EF3-47BD-A6D0-218902D46565}" authorId="{52B70D05-F9EA-110F-8507-C1B097CFC2D9}" created="2026-04-08T16:00:06.913">
        <p188:txBody>
          <a:bodyPr/>
          <a:lstStyle/>
          <a:p>
            <a:r>
              <a:rPr lang="en-US"/>
              <a:t>G-3355 was offline for about a week but is now back online. It does not show the recent rain. Could we show G-3356 instead?</a:t>
            </a:r>
          </a:p>
        </p188:txBody>
      </p188:reply>
      <p188:reply id="{D926AEE5-A67F-4445-AE55-FB0A978AC2F7}" authorId="{00E77D61-7647-2F50-92D9-034C604D3978}" created="2026-04-08T16:28:20.444">
        <p188:txBody>
          <a:bodyPr/>
          <a:lstStyle/>
          <a:p>
            <a:r>
              <a:rPr lang="en-US"/>
              <a:t>Map updated</a:t>
            </a:r>
          </a:p>
        </p188:txBody>
      </p188:reply>
    </p188:replyLst>
    <p188:txBody>
      <a:bodyPr/>
      <a:lstStyle/>
      <a:p>
        <a:r>
          <a:rPr lang="en-US"/>
          <a:t>Update graphic</a:t>
        </a:r>
      </a:p>
    </p188:txBody>
    <p188:extLst>
      <p:ext xmlns:p="http://schemas.openxmlformats.org/presentationml/2006/main" uri="{5BB2D875-25FF-4072-B9AC-8F64D62656EB}">
        <p228:taskDetails xmlns:p228="http://schemas.microsoft.com/office/powerpoint/2022/08/main">
          <p228:history>
            <p228:event time="2026-04-08T15:51:14.640" id="{9AE8B578-F558-4B67-AFE1-83999D217BA9}">
              <p228:atrbtn authorId="{9256D63C-B0DE-5A3D-EC8F-D6B0C769DB77}"/>
              <p228:anchr>
                <p228:comment id="{A3CF4DD4-3247-456A-9E4A-6A880A33BAD4}"/>
              </p228:anchr>
              <p228:add/>
            </p228:event>
            <p228:event time="2026-04-08T15:51:14.640" id="{8A139334-266A-41EC-95F8-CD4CD427A0AC}">
              <p228:atrbtn authorId="{9256D63C-B0DE-5A3D-EC8F-D6B0C769DB77}"/>
              <p228:anchr>
                <p228:comment id="{A3CF4DD4-3247-456A-9E4A-6A880A33BAD4}"/>
              </p228:anchr>
              <p228:asgn authorId="{52B70D05-F9EA-110F-8507-C1B097CFC2D9}"/>
            </p228:event>
            <p228:event time="2026-04-08T15:51:14.640" id="{43D467E5-6158-40B7-83C0-34971658C5B5}">
              <p228:atrbtn authorId="{9256D63C-B0DE-5A3D-EC8F-D6B0C769DB77}"/>
              <p228:anchr>
                <p228:comment id="{A3CF4DD4-3247-456A-9E4A-6A880A33BAD4}"/>
              </p228:anchr>
              <p228:date stDt="2026-04-08T15:51:14.634" endDt="2026-04-08T15:51:14.634"/>
            </p228:event>
            <p228:event time="2026-04-08T15:51:14.640" id="{AD6F9277-BB10-4799-A0D1-E86477F41AD7}">
              <p228:atrbtn authorId="{9256D63C-B0DE-5A3D-EC8F-D6B0C769DB77}"/>
              <p228:anchr>
                <p228:comment id="{A3CF4DD4-3247-456A-9E4A-6A880A33BAD4}"/>
              </p228:anchr>
              <p228:title val="@Bouchier, Aurora I do not see the G3355 plot in this week’s water shortage report, because we no longer need to update these. Can you please just do that for this GB Meeting presentation?"/>
            </p228:event>
          </p228:history>
        </p228:taskDetails>
      </p:ext>
    </p188:extLst>
  </p188:cm>
</p188:cmLst>
</file>

<file path=ppt/comments/modernComment_24E_0.xml><?xml version="1.0" encoding="utf-8"?>
<p188:cmLst xmlns:a="http://schemas.openxmlformats.org/drawingml/2006/main" xmlns:r="http://schemas.openxmlformats.org/officeDocument/2006/relationships" xmlns:p188="http://schemas.microsoft.com/office/powerpoint/2018/8/main">
  <p188:cm id="{3943EB2D-9BEE-4B37-8699-D4035234F6A6}" authorId="{D1648757-F5F7-CAF1-48C2-A542E1CC6B30}" created="2026-03-27T17:25:19.989">
    <ac:deMkLst xmlns:ac="http://schemas.microsoft.com/office/drawing/2013/main/command">
      <pc:docMk xmlns:pc="http://schemas.microsoft.com/office/powerpoint/2013/main/command"/>
      <pc:sldMk xmlns:pc="http://schemas.microsoft.com/office/powerpoint/2013/main/command" cId="0" sldId="590"/>
      <ac:picMk id="11" creationId="{48016A44-581D-FA89-DFC5-222883C83ED7}"/>
    </ac:deMkLst>
    <p188:txBody>
      <a:bodyPr/>
      <a:lstStyle/>
      <a:p>
        <a:r>
          <a:rPr lang="en-US"/>
          <a:t>Update graphic - currently 3/23/26</a:t>
        </a:r>
      </a:p>
    </p188:txBody>
  </p188:cm>
  <p188:cm id="{6F67729E-DE7F-45F9-9CBC-42F76C86C2B0}" authorId="{9256D63C-B0DE-5A3D-EC8F-D6B0C769DB77}" created="2026-03-30T03:49:03.422">
    <pc:sldMkLst xmlns:pc="http://schemas.microsoft.com/office/powerpoint/2013/main/command">
      <pc:docMk/>
      <pc:sldMk cId="0" sldId="590"/>
    </pc:sldMkLst>
    <p188:txBody>
      <a:bodyPr/>
      <a:lstStyle/>
      <a:p>
        <a:r>
          <a:rPr lang="en-US"/>
          <a:t>Need to publish deviation?</a:t>
        </a:r>
      </a:p>
    </p188:txBody>
  </p188:cm>
</p188:cmLst>
</file>

<file path=ppt/comments/modernComment_347_72F3EF17.xml><?xml version="1.0" encoding="utf-8"?>
<p188:cmLst xmlns:a="http://schemas.openxmlformats.org/drawingml/2006/main" xmlns:r="http://schemas.openxmlformats.org/officeDocument/2006/relationships" xmlns:p188="http://schemas.microsoft.com/office/powerpoint/2018/8/main">
  <p188:cm id="{EC985EEE-4D95-4572-90DD-7B511C8CE6F5}" authorId="{D1648757-F5F7-CAF1-48C2-A542E1CC6B30}" created="2026-03-27T17:26:39.107">
    <ac:deMkLst xmlns:ac="http://schemas.microsoft.com/office/drawing/2013/main/command">
      <pc:docMk xmlns:pc="http://schemas.microsoft.com/office/powerpoint/2013/main/command"/>
      <pc:sldMk xmlns:pc="http://schemas.microsoft.com/office/powerpoint/2013/main/command" cId="1928589079" sldId="839"/>
      <ac:picMk id="8" creationId="{AFE70273-663A-219C-5C04-76441EC6152C}"/>
    </ac:deMkLst>
    <p188:replyLst>
      <p188:reply id="{8991B47B-F3C6-4028-80D4-8919B90AE8D1}" authorId="{D1648757-F5F7-CAF1-48C2-A542E1CC6B30}" created="2026-03-30T12:27:00.162">
        <p188:txBody>
          <a:bodyPr/>
          <a:lstStyle/>
          <a:p>
            <a:r>
              <a:rPr lang="en-US"/>
              <a:t>[@Maran, Ana Carolina] we will update the maps by tomorrow to reflect current conditions</a:t>
            </a:r>
          </a:p>
        </p188:txBody>
      </p188:reply>
      <p188:reply id="{B60D8B81-6670-42ED-A26A-D54FD32366DF}" authorId="{00E77D61-7647-2F50-92D9-034C604D3978}" created="2026-03-30T16:45:15.126">
        <p188:txBody>
          <a:bodyPr/>
          <a:lstStyle/>
          <a:p>
            <a:r>
              <a:rPr lang="en-US"/>
              <a:t>Map and graph updated.</a:t>
            </a:r>
          </a:p>
        </p188:txBody>
      </p188:reply>
      <p188:reply id="{C6BC43DF-1E15-4603-B45C-8B9C4C016EED}" authorId="{D1648757-F5F7-CAF1-48C2-A542E1CC6B30}" created="2026-04-07T21:05:03.600">
        <p188:txBody>
          <a:bodyPr/>
          <a:lstStyle/>
          <a:p>
            <a:r>
              <a:rPr lang="en-US"/>
              <a:t>[@Maran, Ana Carolina] - do we need to add a supercomposite radar image here</a:t>
            </a:r>
          </a:p>
        </p188:txBody>
      </p188:reply>
      <p188:reply id="{EDD957A9-71F1-47C1-8F31-2F16F87F2741}" authorId="{9256D63C-B0DE-5A3D-EC8F-D6B0C769DB77}" created="2026-04-08T15:46:42.644">
        <p188:txBody>
          <a:bodyPr/>
          <a:lstStyle/>
          <a:p>
            <a:r>
              <a:rPr lang="en-US"/>
              <a:t>[@Hernandez Burgos, Carolina] same here… can we have the latest GW levels?</a:t>
            </a:r>
          </a:p>
        </p188:txBody>
      </p188:reply>
      <p188:reply id="{AE57FA54-0AE8-47CF-98A8-B8A1E0D0B500}" authorId="{00E77D61-7647-2F50-92D9-034C604D3978}" created="2026-04-08T16:29:27.664">
        <p188:txBody>
          <a:bodyPr/>
          <a:lstStyle/>
          <a:p>
            <a:r>
              <a:rPr lang="en-US"/>
              <a:t>Map updated</a:t>
            </a:r>
          </a:p>
        </p188:txBody>
      </p188:reply>
      <p188:reply id="{268D2BCD-E511-43D8-B176-FA3915FBBA4A}" authorId="{9256D63C-B0DE-5A3D-EC8F-D6B0C769DB77}" created="2026-04-08T16:40:11.222">
        <p188:txBody>
          <a:bodyPr/>
          <a:lstStyle/>
          <a:p>
            <a:r>
              <a:rPr lang="en-US"/>
              <a:t>Thanks!</a:t>
            </a:r>
          </a:p>
        </p188:txBody>
      </p188:reply>
    </p188:replyLst>
    <p188:txBody>
      <a:bodyPr/>
      <a:lstStyle/>
      <a:p>
        <a:r>
          <a:rPr lang="en-US"/>
          <a:t>Update graphic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773680" cy="588459"/>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3625639" y="1"/>
            <a:ext cx="2773680" cy="588459"/>
          </a:xfrm>
          <a:prstGeom prst="rect">
            <a:avLst/>
          </a:prstGeom>
        </p:spPr>
        <p:txBody>
          <a:bodyPr vert="horz" lIns="96653" tIns="48327" rIns="96653" bIns="48327" rtlCol="0"/>
          <a:lstStyle>
            <a:lvl1pPr algn="r">
              <a:defRPr sz="1200"/>
            </a:lvl1pPr>
          </a:lstStyle>
          <a:p>
            <a:fld id="{88D75E81-DA98-6B4B-B133-7494B5D25321}" type="datetimeFigureOut">
              <a:rPr lang="en-US" smtClean="0"/>
              <a:t>4/13/2026</a:t>
            </a:fld>
            <a:endParaRPr lang="en-US"/>
          </a:p>
        </p:txBody>
      </p:sp>
      <p:sp>
        <p:nvSpPr>
          <p:cNvPr id="4" name="Slide Image Placeholder 3"/>
          <p:cNvSpPr>
            <a:spLocks noGrp="1" noRot="1" noChangeAspect="1"/>
          </p:cNvSpPr>
          <p:nvPr>
            <p:ph type="sldImg" idx="2"/>
          </p:nvPr>
        </p:nvSpPr>
        <p:spPr>
          <a:xfrm>
            <a:off x="-317500" y="1465263"/>
            <a:ext cx="7035800" cy="3959225"/>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640080" y="5644316"/>
            <a:ext cx="5120640" cy="4618078"/>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139993"/>
            <a:ext cx="2773680" cy="588458"/>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3625639" y="11139993"/>
            <a:ext cx="2773680" cy="588458"/>
          </a:xfrm>
          <a:prstGeom prst="rect">
            <a:avLst/>
          </a:prstGeom>
        </p:spPr>
        <p:txBody>
          <a:bodyPr vert="horz" lIns="96653" tIns="48327" rIns="96653" bIns="48327" rtlCol="0" anchor="b"/>
          <a:lstStyle>
            <a:lvl1pPr algn="r">
              <a:defRPr sz="1200"/>
            </a:lvl1pPr>
          </a:lstStyle>
          <a:p>
            <a:fld id="{87A03D91-C701-0449-A8B9-A93018079683}" type="slidenum">
              <a:rPr lang="en-US" smtClean="0"/>
              <a:t>‹#›</a:t>
            </a:fld>
            <a:endParaRPr lang="en-US"/>
          </a:p>
        </p:txBody>
      </p:sp>
    </p:spTree>
    <p:extLst>
      <p:ext uri="{BB962C8B-B14F-4D97-AF65-F5344CB8AC3E}">
        <p14:creationId xmlns:p14="http://schemas.microsoft.com/office/powerpoint/2010/main" val="307244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loridawaterstar.com/inspector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A03D91-C701-0449-A8B9-A93018079683}" type="slidenum">
              <a:rPr lang="en-US" smtClean="0"/>
              <a:t>1</a:t>
            </a:fld>
            <a:endParaRPr lang="en-US"/>
          </a:p>
        </p:txBody>
      </p:sp>
    </p:spTree>
    <p:extLst>
      <p:ext uri="{BB962C8B-B14F-4D97-AF65-F5344CB8AC3E}">
        <p14:creationId xmlns:p14="http://schemas.microsoft.com/office/powerpoint/2010/main" val="3070825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A03D91-C701-0449-A8B9-A93018079683}" type="slidenum">
              <a:rPr lang="en-US" smtClean="0"/>
              <a:t>11</a:t>
            </a:fld>
            <a:endParaRPr lang="en-US"/>
          </a:p>
        </p:txBody>
      </p:sp>
    </p:spTree>
    <p:extLst>
      <p:ext uri="{BB962C8B-B14F-4D97-AF65-F5344CB8AC3E}">
        <p14:creationId xmlns:p14="http://schemas.microsoft.com/office/powerpoint/2010/main" val="285512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7CBC3-1E71-61E9-D365-42CD4F346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A0B71-D98D-A400-E7A5-84A7A7A665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4A5643-3FDA-59B8-1505-15751324795B}"/>
              </a:ext>
            </a:extLst>
          </p:cNvPr>
          <p:cNvSpPr>
            <a:spLocks noGrp="1"/>
          </p:cNvSpPr>
          <p:nvPr>
            <p:ph type="body" idx="1"/>
          </p:nvPr>
        </p:nvSpPr>
        <p:spPr/>
        <p:txBody>
          <a:bodyPr/>
          <a:lstStyle/>
          <a:p>
            <a:pPr defTabSz="948507">
              <a:defRPr/>
            </a:pPr>
            <a:r>
              <a:rPr lang="en-US">
                <a:solidFill>
                  <a:srgbClr val="00599C"/>
                </a:solidFill>
                <a:latin typeface="Arial" panose="020B0604020202020204" pitchFamily="34" charset="0"/>
                <a:ea typeface="Calibri"/>
                <a:cs typeface="Arial" panose="020B0604020202020204" pitchFamily="34" charset="0"/>
              </a:rPr>
              <a:t>Considering Reducing Restrictions: 40</a:t>
            </a:r>
            <a:r>
              <a:rPr lang="en-US" baseline="30000">
                <a:solidFill>
                  <a:srgbClr val="00599C"/>
                </a:solidFill>
                <a:latin typeface="Arial" panose="020B0604020202020204" pitchFamily="34" charset="0"/>
                <a:ea typeface="Calibri"/>
                <a:cs typeface="Arial" panose="020B0604020202020204" pitchFamily="34" charset="0"/>
              </a:rPr>
              <a:t>th</a:t>
            </a:r>
            <a:r>
              <a:rPr lang="en-US">
                <a:solidFill>
                  <a:srgbClr val="00599C"/>
                </a:solidFill>
                <a:latin typeface="Arial" panose="020B0604020202020204" pitchFamily="34" charset="0"/>
                <a:ea typeface="Calibri"/>
                <a:cs typeface="Arial" panose="020B0604020202020204" pitchFamily="34" charset="0"/>
              </a:rPr>
              <a:t> day above MDL, 20 days remaining to reduce restrictions</a:t>
            </a:r>
          </a:p>
          <a:p>
            <a:endParaRPr lang="en-US"/>
          </a:p>
          <a:p>
            <a:r>
              <a:rPr lang="en-US"/>
              <a:t>One example and somehow a good news story: levels reapproaching the maximum development line and protecting the mid-hawthorn aquifer</a:t>
            </a:r>
          </a:p>
        </p:txBody>
      </p:sp>
      <p:sp>
        <p:nvSpPr>
          <p:cNvPr id="4" name="Slide Number Placeholder 3">
            <a:extLst>
              <a:ext uri="{FF2B5EF4-FFF2-40B4-BE49-F238E27FC236}">
                <a16:creationId xmlns:a16="http://schemas.microsoft.com/office/drawing/2014/main" id="{28089A1D-9AFE-1EEF-CBEE-BF6E7F703BAC}"/>
              </a:ext>
            </a:extLst>
          </p:cNvPr>
          <p:cNvSpPr>
            <a:spLocks noGrp="1"/>
          </p:cNvSpPr>
          <p:nvPr>
            <p:ph type="sldNum" sz="quarter" idx="5"/>
          </p:nvPr>
        </p:nvSpPr>
        <p:spPr/>
        <p:txBody>
          <a:bodyPr/>
          <a:lstStyle/>
          <a:p>
            <a:fld id="{87A03D91-C701-0449-A8B9-A93018079683}" type="slidenum">
              <a:rPr lang="en-US" smtClean="0"/>
              <a:t>12</a:t>
            </a:fld>
            <a:endParaRPr lang="en-US"/>
          </a:p>
        </p:txBody>
      </p:sp>
    </p:spTree>
    <p:extLst>
      <p:ext uri="{BB962C8B-B14F-4D97-AF65-F5344CB8AC3E}">
        <p14:creationId xmlns:p14="http://schemas.microsoft.com/office/powerpoint/2010/main" val="3741553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33BE-D4C4-8C27-DA13-3B5D9FCA5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6FA0B-8587-EA53-CE70-52850EE42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7090F-ADEB-47DE-A944-902B315244B2}"/>
              </a:ext>
            </a:extLst>
          </p:cNvPr>
          <p:cNvSpPr>
            <a:spLocks noGrp="1"/>
          </p:cNvSpPr>
          <p:nvPr>
            <p:ph type="body" idx="1"/>
          </p:nvPr>
        </p:nvSpPr>
        <p:spPr/>
        <p:txBody>
          <a:bodyPr/>
          <a:lstStyle/>
          <a:p>
            <a:r>
              <a:rPr lang="en-US" u="sng"/>
              <a:t>The City of Naples – Terry Savage’s response on 3/26/26</a:t>
            </a:r>
            <a:endParaRPr lang="en-US"/>
          </a:p>
          <a:p>
            <a:r>
              <a:rPr lang="en-US"/>
              <a:t>“Under normal operating conditions, we maintain an approximate 80/20 split between the wellfields to meet desired flow—80% from the eastern wellfield and 20% from the western. Over the past six weeks, we have adjusted this distribution to approximately 95/5.</a:t>
            </a:r>
          </a:p>
          <a:p>
            <a:r>
              <a:rPr lang="en-US"/>
              <a:t> </a:t>
            </a:r>
          </a:p>
          <a:p>
            <a:r>
              <a:rPr lang="en-US"/>
              <a:t>For example, today’s [3/26/26] influent flow is 19 MGD, with approximately 18 MGD coming from the eastern wellfield and 1 MGD from the western.</a:t>
            </a:r>
          </a:p>
          <a:p>
            <a:r>
              <a:rPr lang="en-US"/>
              <a:t> </a:t>
            </a:r>
          </a:p>
          <a:p>
            <a:r>
              <a:rPr lang="en-US"/>
              <a:t>This operational adjustment appears to be having a positive effect, as chloride levels have remained stable and NGVD elevations continue to keep us in a favorable position.”</a:t>
            </a:r>
          </a:p>
          <a:p>
            <a:r>
              <a:rPr lang="en-US"/>
              <a:t> </a:t>
            </a:r>
          </a:p>
          <a:p>
            <a:r>
              <a:rPr lang="en-US" u="sng"/>
              <a:t>Bonita Springs Utilities – Don Woodruff’s response on 3/27/26</a:t>
            </a:r>
            <a:endParaRPr lang="en-US"/>
          </a:p>
          <a:p>
            <a:r>
              <a:rPr lang="en-US"/>
              <a:t>“We implemented the shift on 2/5/26 resulting in reduced LTA usage to the lowest practical level, approx. 2200-2500 gal/min. In alignment with our WUP, which allocates 25% withdrawal from the west wellfield and 75% from the east, we have limited all LTA withdrawal to the furthest East wells. To meet overall system demand, we are utilizing our UF wells to supplement treatment capacity.</a:t>
            </a:r>
          </a:p>
          <a:p>
            <a:r>
              <a:rPr lang="en-US"/>
              <a:t> </a:t>
            </a:r>
          </a:p>
          <a:p>
            <a:r>
              <a:rPr lang="en-US" err="1"/>
              <a:t>OpThis</a:t>
            </a:r>
            <a:r>
              <a:rPr lang="en-US"/>
              <a:t> shift results in a finished water blend of approximately 25% lime-softened water supported by LTA and 75% RO water supported by UF.”</a:t>
            </a:r>
          </a:p>
          <a:p>
            <a:endParaRPr lang="en-US"/>
          </a:p>
        </p:txBody>
      </p:sp>
      <p:sp>
        <p:nvSpPr>
          <p:cNvPr id="4" name="Slide Number Placeholder 3">
            <a:extLst>
              <a:ext uri="{FF2B5EF4-FFF2-40B4-BE49-F238E27FC236}">
                <a16:creationId xmlns:a16="http://schemas.microsoft.com/office/drawing/2014/main" id="{732C49BC-D160-F276-C72F-DEFED2B2BC16}"/>
              </a:ext>
            </a:extLst>
          </p:cNvPr>
          <p:cNvSpPr>
            <a:spLocks noGrp="1"/>
          </p:cNvSpPr>
          <p:nvPr>
            <p:ph type="sldNum" sz="quarter" idx="5"/>
          </p:nvPr>
        </p:nvSpPr>
        <p:spPr/>
        <p:txBody>
          <a:bodyPr/>
          <a:lstStyle/>
          <a:p>
            <a:fld id="{87A03D91-C701-0449-A8B9-A93018079683}" type="slidenum">
              <a:rPr lang="en-US" smtClean="0"/>
              <a:t>13</a:t>
            </a:fld>
            <a:endParaRPr lang="en-US"/>
          </a:p>
        </p:txBody>
      </p:sp>
    </p:spTree>
    <p:extLst>
      <p:ext uri="{BB962C8B-B14F-4D97-AF65-F5344CB8AC3E}">
        <p14:creationId xmlns:p14="http://schemas.microsoft.com/office/powerpoint/2010/main" val="137761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anose="020B0604020202020204" pitchFamily="34" charset="0"/>
              <a:buChar char="•"/>
            </a:pPr>
            <a:r>
              <a:rPr lang="en-US">
                <a:latin typeface="Arial" panose="020B0604020202020204" pitchFamily="34" charset="0"/>
                <a:cs typeface="Arial" panose="020B0604020202020204" pitchFamily="34" charset="0"/>
              </a:rPr>
              <a:t>Continue to remind water users to comply with year-round landscape irrigation rule</a:t>
            </a:r>
          </a:p>
          <a:p>
            <a:pPr>
              <a:buFont typeface="Arial" panose="020B0604020202020204" pitchFamily="34" charset="0"/>
              <a:buChar char="•"/>
            </a:pPr>
            <a:r>
              <a:rPr lang="en-US">
                <a:latin typeface="Arial" panose="020B0604020202020204" pitchFamily="34" charset="0"/>
                <a:cs typeface="Arial" panose="020B0604020202020204" pitchFamily="34" charset="0"/>
              </a:rPr>
              <a:t>Request users implement additional voluntary water conservation measures </a:t>
            </a:r>
          </a:p>
          <a:p>
            <a:pPr>
              <a:buFont typeface="Arial" panose="020B0604020202020204" pitchFamily="34" charset="0"/>
              <a:buChar char="•"/>
            </a:pPr>
            <a:r>
              <a:rPr lang="en-US">
                <a:latin typeface="Arial" panose="020B0604020202020204" pitchFamily="34" charset="0"/>
                <a:cs typeface="Arial" panose="020B0604020202020204" pitchFamily="34" charset="0"/>
              </a:rPr>
              <a:t>Increased communication with water users, local government &amp; public</a:t>
            </a:r>
          </a:p>
          <a:p>
            <a:pPr>
              <a:buFont typeface="Arial" panose="020B0604020202020204" pitchFamily="34" charset="0"/>
              <a:buChar char="•"/>
            </a:pPr>
            <a:r>
              <a:rPr lang="en-US">
                <a:latin typeface="Arial" panose="020B0604020202020204" pitchFamily="34" charset="0"/>
                <a:cs typeface="Arial" panose="020B0604020202020204" pitchFamily="34" charset="0"/>
              </a:rPr>
              <a:t>Provide advance notice that worsening water shortage conditions may result in mandated cutbacks</a:t>
            </a:r>
          </a:p>
          <a:p>
            <a:pPr>
              <a:buFont typeface="Arial" panose="020B0604020202020204" pitchFamily="34" charset="0"/>
              <a:buChar char="•"/>
            </a:pPr>
            <a:r>
              <a:rPr lang="en-US">
                <a:latin typeface="Arial" panose="020B0604020202020204" pitchFamily="34" charset="0"/>
                <a:cs typeface="Arial" panose="020B0604020202020204" pitchFamily="34" charset="0"/>
              </a:rPr>
              <a:t>Encourage utilities with alternative water supply sources to use these sources to the maximum extent practicable  </a:t>
            </a:r>
          </a:p>
          <a:p>
            <a:endParaRPr lang="en-US"/>
          </a:p>
        </p:txBody>
      </p:sp>
      <p:sp>
        <p:nvSpPr>
          <p:cNvPr id="4" name="Slide Number Placeholder 3"/>
          <p:cNvSpPr>
            <a:spLocks noGrp="1"/>
          </p:cNvSpPr>
          <p:nvPr>
            <p:ph type="sldNum" sz="quarter" idx="10"/>
          </p:nvPr>
        </p:nvSpPr>
        <p:spPr/>
        <p:txBody>
          <a:bodyPr/>
          <a:lstStyle/>
          <a:p>
            <a:fld id="{95C87FA1-2BFB-475F-B0B6-A35A4AC4A233}" type="slidenum">
              <a:rPr lang="en-US" smtClean="0"/>
              <a:pPr/>
              <a:t>14</a:t>
            </a:fld>
            <a:endParaRPr lang="en-US"/>
          </a:p>
        </p:txBody>
      </p:sp>
    </p:spTree>
    <p:extLst>
      <p:ext uri="{BB962C8B-B14F-4D97-AF65-F5344CB8AC3E}">
        <p14:creationId xmlns:p14="http://schemas.microsoft.com/office/powerpoint/2010/main" val="3129091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AB54F-8956-80C0-4720-B0F986A5F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12B05-1279-4E4E-CBCD-0BA8956B5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02CF2-9EBE-7163-5D63-BDA47023C56C}"/>
              </a:ext>
            </a:extLst>
          </p:cNvPr>
          <p:cNvSpPr>
            <a:spLocks noGrp="1"/>
          </p:cNvSpPr>
          <p:nvPr>
            <p:ph type="body" idx="1"/>
          </p:nvPr>
        </p:nvSpPr>
        <p:spPr/>
        <p:txBody>
          <a:bodyPr/>
          <a:lstStyle/>
          <a:p>
            <a:pPr>
              <a:spcBef>
                <a:spcPts val="622"/>
              </a:spcBef>
              <a:buClr>
                <a:srgbClr val="002392"/>
              </a:buClr>
              <a:buSzPct val="80000"/>
              <a:defRPr/>
            </a:pPr>
            <a:r>
              <a:rPr lang="en-US" altLang="en-US" sz="1500" i="1">
                <a:solidFill>
                  <a:srgbClr val="00599C"/>
                </a:solidFill>
                <a:latin typeface="Calibri" panose="020F0502020204030204" pitchFamily="34" charset="0"/>
                <a:cs typeface="Calibri" panose="020F0502020204030204" pitchFamily="34" charset="0"/>
              </a:rPr>
              <a:t>Be aware of your water use… Use it wisely</a:t>
            </a:r>
          </a:p>
          <a:p>
            <a:pPr>
              <a:spcBef>
                <a:spcPts val="622"/>
              </a:spcBef>
              <a:buClr>
                <a:srgbClr val="002392"/>
              </a:buClr>
              <a:buSzPct val="80000"/>
              <a:defRPr/>
            </a:pPr>
            <a:endParaRPr lang="en-US" altLang="en-US" sz="1500" i="1">
              <a:solidFill>
                <a:srgbClr val="00599C"/>
              </a:solidFill>
              <a:latin typeface="Calibri" panose="020F0502020204030204" pitchFamily="34" charset="0"/>
              <a:cs typeface="Calibri" panose="020F0502020204030204" pitchFamily="34" charset="0"/>
            </a:endParaRPr>
          </a:p>
          <a:p>
            <a:pPr marL="355690" indent="-355690">
              <a:spcBef>
                <a:spcPts val="622"/>
              </a:spcBef>
              <a:buClr>
                <a:srgbClr val="002392"/>
              </a:buClr>
              <a:buSzPct val="80000"/>
              <a:buFont typeface="Arial" panose="020B0604020202020204" pitchFamily="34" charset="0"/>
              <a:buChar char="•"/>
              <a:defRPr/>
            </a:pPr>
            <a:r>
              <a:rPr lang="en-US" kern="0">
                <a:solidFill>
                  <a:srgbClr val="00599C"/>
                </a:solidFill>
                <a:latin typeface="Calibri" panose="020F0502020204030204" pitchFamily="34" charset="0"/>
                <a:cs typeface="Calibri" panose="020F0502020204030204" pitchFamily="34" charset="0"/>
              </a:rPr>
              <a:t>Support the Florida Section of the American Water Works Association by proclaiming April as Water Conservation Month</a:t>
            </a:r>
          </a:p>
          <a:p>
            <a:pPr marL="355690" indent="-355690">
              <a:spcBef>
                <a:spcPts val="622"/>
              </a:spcBef>
              <a:buClr>
                <a:srgbClr val="002392"/>
              </a:buClr>
              <a:buSzPct val="80000"/>
              <a:buFont typeface="Arial" panose="020B0604020202020204" pitchFamily="34" charset="0"/>
              <a:buChar char="•"/>
              <a:defRPr/>
            </a:pPr>
            <a:endParaRPr lang="en-US" sz="800" kern="0">
              <a:solidFill>
                <a:srgbClr val="00599C"/>
              </a:solidFill>
              <a:latin typeface="Calibri" panose="020F0502020204030204" pitchFamily="34" charset="0"/>
              <a:cs typeface="Calibri" panose="020F0502020204030204" pitchFamily="34" charset="0"/>
            </a:endParaRPr>
          </a:p>
          <a:p>
            <a:pPr marL="355690" indent="-355690">
              <a:spcBef>
                <a:spcPts val="622"/>
              </a:spcBef>
              <a:buClr>
                <a:srgbClr val="002392"/>
              </a:buClr>
              <a:buSzPct val="80000"/>
              <a:buFont typeface="Arial" panose="020B0604020202020204" pitchFamily="34" charset="0"/>
              <a:buChar char="•"/>
              <a:defRPr/>
            </a:pPr>
            <a:r>
              <a:rPr lang="en-US">
                <a:solidFill>
                  <a:srgbClr val="00599C"/>
                </a:solidFill>
                <a:latin typeface="Calibri" panose="020F0502020204030204" pitchFamily="34" charset="0"/>
                <a:cs typeface="Calibri" panose="020F0502020204030204" pitchFamily="34" charset="0"/>
              </a:rPr>
              <a:t>Local governments and other organizations issuing proclamations</a:t>
            </a:r>
          </a:p>
          <a:p>
            <a:pPr algn="just">
              <a:lnSpc>
                <a:spcPct val="107000"/>
              </a:lnSpc>
              <a:spcAft>
                <a:spcPts val="845"/>
              </a:spcAft>
            </a:pPr>
            <a:endParaRPr lang="en-US">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45"/>
              </a:spcAft>
            </a:pPr>
            <a:endParaRPr lang="en-US">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45"/>
              </a:spcAft>
            </a:pPr>
            <a:r>
              <a:rPr lang="en-US">
                <a:latin typeface="Calibri" panose="020F0502020204030204" pitchFamily="34" charset="0"/>
                <a:ea typeface="Calibri" panose="020F0502020204030204" pitchFamily="34" charset="0"/>
                <a:cs typeface="Times New Roman" panose="02020603050405020304" pitchFamily="18" charset="0"/>
              </a:rPr>
              <a:t>April has been proclaimed Water conservation month for 24 years in our state. </a:t>
            </a:r>
          </a:p>
          <a:p>
            <a:pPr algn="just">
              <a:lnSpc>
                <a:spcPct val="107000"/>
              </a:lnSpc>
              <a:spcAft>
                <a:spcPts val="845"/>
              </a:spcAft>
            </a:pPr>
            <a:endParaRPr lang="en-US">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45"/>
              </a:spcAft>
            </a:pPr>
            <a:r>
              <a:rPr lang="en-US">
                <a:latin typeface="Calibri" panose="020F0502020204030204" pitchFamily="34" charset="0"/>
                <a:ea typeface="Calibri" panose="020F0502020204030204" pitchFamily="34" charset="0"/>
                <a:cs typeface="Times New Roman" panose="02020603050405020304" pitchFamily="18" charset="0"/>
              </a:rPr>
              <a:t>The first time was 1998. This in a combined effort between FSAWWA, water management districts, and FDEP and is aimed primarily at residential and other utility customers. Municipalities are encouraged to pass similar resolutions to raise awareness.</a:t>
            </a:r>
          </a:p>
          <a:p>
            <a:endParaRPr lang="en-US" baseline="0"/>
          </a:p>
        </p:txBody>
      </p:sp>
      <p:sp>
        <p:nvSpPr>
          <p:cNvPr id="4" name="Slide Number Placeholder 3">
            <a:extLst>
              <a:ext uri="{FF2B5EF4-FFF2-40B4-BE49-F238E27FC236}">
                <a16:creationId xmlns:a16="http://schemas.microsoft.com/office/drawing/2014/main" id="{83E82490-855D-1374-A335-EE1D3289AE4A}"/>
              </a:ext>
            </a:extLst>
          </p:cNvPr>
          <p:cNvSpPr>
            <a:spLocks noGrp="1"/>
          </p:cNvSpPr>
          <p:nvPr>
            <p:ph type="sldNum" sz="quarter" idx="10"/>
          </p:nvPr>
        </p:nvSpPr>
        <p:spPr/>
        <p:txBody>
          <a:bodyPr/>
          <a:lstStyle/>
          <a:p>
            <a:fld id="{713040E5-D348-4EF1-8CFB-3CA7C238812A}" type="slidenum">
              <a:rPr lang="en-US" smtClean="0"/>
              <a:t>15</a:t>
            </a:fld>
            <a:endParaRPr lang="en-US"/>
          </a:p>
        </p:txBody>
      </p:sp>
    </p:spTree>
    <p:extLst>
      <p:ext uri="{BB962C8B-B14F-4D97-AF65-F5344CB8AC3E}">
        <p14:creationId xmlns:p14="http://schemas.microsoft.com/office/powerpoint/2010/main" val="2939530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4A40C-F32F-28A8-DE1A-09F04D88D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6B698-C4DA-2CED-DCEA-B3FEDE1D0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3D036-E230-AB73-79D1-4F18F23B814B}"/>
              </a:ext>
            </a:extLst>
          </p:cNvPr>
          <p:cNvSpPr>
            <a:spLocks noGrp="1"/>
          </p:cNvSpPr>
          <p:nvPr>
            <p:ph type="body" idx="1"/>
          </p:nvPr>
        </p:nvSpPr>
        <p:spPr/>
        <p:txBody>
          <a:bodyPr/>
          <a:lstStyle/>
          <a:p>
            <a:endParaRPr lang="en-US" baseline="0"/>
          </a:p>
          <a:p>
            <a:endParaRPr lang="en-US" baseline="0"/>
          </a:p>
        </p:txBody>
      </p:sp>
      <p:sp>
        <p:nvSpPr>
          <p:cNvPr id="4" name="Slide Number Placeholder 3">
            <a:extLst>
              <a:ext uri="{FF2B5EF4-FFF2-40B4-BE49-F238E27FC236}">
                <a16:creationId xmlns:a16="http://schemas.microsoft.com/office/drawing/2014/main" id="{E400CBFF-5971-FC80-2617-2A30F553268F}"/>
              </a:ext>
            </a:extLst>
          </p:cNvPr>
          <p:cNvSpPr>
            <a:spLocks noGrp="1"/>
          </p:cNvSpPr>
          <p:nvPr>
            <p:ph type="sldNum" sz="quarter" idx="10"/>
          </p:nvPr>
        </p:nvSpPr>
        <p:spPr/>
        <p:txBody>
          <a:bodyPr/>
          <a:lstStyle/>
          <a:p>
            <a:fld id="{713040E5-D348-4EF1-8CFB-3CA7C238812A}" type="slidenum">
              <a:rPr lang="en-US" smtClean="0"/>
              <a:t>16</a:t>
            </a:fld>
            <a:endParaRPr lang="en-US"/>
          </a:p>
        </p:txBody>
      </p:sp>
    </p:spTree>
    <p:extLst>
      <p:ext uri="{BB962C8B-B14F-4D97-AF65-F5344CB8AC3E}">
        <p14:creationId xmlns:p14="http://schemas.microsoft.com/office/powerpoint/2010/main" val="79150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FA9D9-9EBC-6FFA-B130-8A243625B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578B4-D6E0-84EF-C7FC-1F2102353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D04B6-D23E-5498-52D1-F0936B47071A}"/>
              </a:ext>
            </a:extLst>
          </p:cNvPr>
          <p:cNvSpPr>
            <a:spLocks noGrp="1"/>
          </p:cNvSpPr>
          <p:nvPr>
            <p:ph type="body" idx="1"/>
          </p:nvPr>
        </p:nvSpPr>
        <p:spPr/>
        <p:txBody>
          <a:bodyPr/>
          <a:lstStyle/>
          <a:p>
            <a:endParaRPr lang="en-US" baseline="0"/>
          </a:p>
          <a:p>
            <a:r>
              <a:rPr lang="en-US">
                <a:latin typeface="Calibri" panose="020F0502020204030204" pitchFamily="34" charset="0"/>
                <a:ea typeface="Calibri" panose="020F0502020204030204" pitchFamily="34" charset="0"/>
                <a:cs typeface="Times New Roman" panose="02020603050405020304" pitchFamily="18" charset="0"/>
              </a:rPr>
              <a:t>We have two options to meet the increasing demands. </a:t>
            </a:r>
          </a:p>
          <a:p>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Times New Roman" panose="02020603050405020304" pitchFamily="18" charset="0"/>
              </a:rPr>
              <a:t>We can develop new supply sources, which is very costly and can take considerable time. or we can decrease demands through water conservation which is cheaper and easier to implement. By water conservation we mean using less water for a specific task, increasing water use efficiency, and/or reducing wasteful use.  </a:t>
            </a:r>
          </a:p>
          <a:p>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Times New Roman" panose="02020603050405020304" pitchFamily="18" charset="0"/>
              </a:rPr>
              <a:t>Although we may not be able to decrease demands by conservation alone in some areas, conservation should always be included in the planning process</a:t>
            </a:r>
          </a:p>
          <a:p>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Times New Roman" panose="02020603050405020304" pitchFamily="18" charset="0"/>
              </a:rPr>
              <a:t>But, How do we get people to conserve water?</a:t>
            </a:r>
          </a:p>
          <a:p>
            <a:endParaRPr lang="en-US" baseline="0"/>
          </a:p>
        </p:txBody>
      </p:sp>
      <p:sp>
        <p:nvSpPr>
          <p:cNvPr id="4" name="Slide Number Placeholder 3">
            <a:extLst>
              <a:ext uri="{FF2B5EF4-FFF2-40B4-BE49-F238E27FC236}">
                <a16:creationId xmlns:a16="http://schemas.microsoft.com/office/drawing/2014/main" id="{86492E48-6197-913F-44F7-BDC79237B138}"/>
              </a:ext>
            </a:extLst>
          </p:cNvPr>
          <p:cNvSpPr>
            <a:spLocks noGrp="1"/>
          </p:cNvSpPr>
          <p:nvPr>
            <p:ph type="sldNum" sz="quarter" idx="10"/>
          </p:nvPr>
        </p:nvSpPr>
        <p:spPr/>
        <p:txBody>
          <a:bodyPr/>
          <a:lstStyle/>
          <a:p>
            <a:fld id="{713040E5-D348-4EF1-8CFB-3CA7C238812A}" type="slidenum">
              <a:rPr lang="en-US" smtClean="0"/>
              <a:t>17</a:t>
            </a:fld>
            <a:endParaRPr lang="en-US"/>
          </a:p>
        </p:txBody>
      </p:sp>
    </p:spTree>
    <p:extLst>
      <p:ext uri="{BB962C8B-B14F-4D97-AF65-F5344CB8AC3E}">
        <p14:creationId xmlns:p14="http://schemas.microsoft.com/office/powerpoint/2010/main" val="3334003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A03D91-C701-0449-A8B9-A93018079683}" type="slidenum">
              <a:rPr lang="en-US" smtClean="0"/>
              <a:t>18</a:t>
            </a:fld>
            <a:endParaRPr lang="en-US"/>
          </a:p>
        </p:txBody>
      </p:sp>
    </p:spTree>
    <p:extLst>
      <p:ext uri="{BB962C8B-B14F-4D97-AF65-F5344CB8AC3E}">
        <p14:creationId xmlns:p14="http://schemas.microsoft.com/office/powerpoint/2010/main" val="319635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1B993-0105-A843-9790-3BAE0E6BA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A4DD4-2165-E298-7D34-6AD3376FA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264031-3066-B5A8-47B8-F8F6E054D4AE}"/>
              </a:ext>
            </a:extLst>
          </p:cNvPr>
          <p:cNvSpPr>
            <a:spLocks noGrp="1"/>
          </p:cNvSpPr>
          <p:nvPr>
            <p:ph type="body" idx="1"/>
          </p:nvPr>
        </p:nvSpPr>
        <p:spPr/>
        <p:txBody>
          <a:bodyPr/>
          <a:lstStyle/>
          <a:p>
            <a:endParaRPr lang="en-US" baseline="0"/>
          </a:p>
          <a:p>
            <a:pPr algn="just">
              <a:lnSpc>
                <a:spcPct val="107000"/>
              </a:lnSpc>
              <a:spcAft>
                <a:spcPts val="845"/>
              </a:spcAft>
            </a:pPr>
            <a:r>
              <a:rPr lang="en-US">
                <a:latin typeface="Calibri" panose="020F0502020204030204" pitchFamily="34" charset="0"/>
                <a:ea typeface="Calibri" panose="020F0502020204030204" pitchFamily="34" charset="0"/>
                <a:cs typeface="Times New Roman" panose="02020603050405020304" pitchFamily="18" charset="0"/>
              </a:rPr>
              <a:t>In 2019, District staff were instructed by the Governing Board to engage in an effort to have all local governments adopt ordinances and as of April of 2022, a total of 97 governments have an ordinance that comports with Rule 40E-24. This covers around 93% of the District’s population. </a:t>
            </a:r>
          </a:p>
        </p:txBody>
      </p:sp>
      <p:sp>
        <p:nvSpPr>
          <p:cNvPr id="4" name="Slide Number Placeholder 3">
            <a:extLst>
              <a:ext uri="{FF2B5EF4-FFF2-40B4-BE49-F238E27FC236}">
                <a16:creationId xmlns:a16="http://schemas.microsoft.com/office/drawing/2014/main" id="{26387F4E-1278-91BE-26DC-D9F6FE7E3C29}"/>
              </a:ext>
            </a:extLst>
          </p:cNvPr>
          <p:cNvSpPr>
            <a:spLocks noGrp="1"/>
          </p:cNvSpPr>
          <p:nvPr>
            <p:ph type="sldNum" sz="quarter" idx="10"/>
          </p:nvPr>
        </p:nvSpPr>
        <p:spPr/>
        <p:txBody>
          <a:bodyPr/>
          <a:lstStyle/>
          <a:p>
            <a:fld id="{713040E5-D348-4EF1-8CFB-3CA7C238812A}" type="slidenum">
              <a:rPr lang="en-US" smtClean="0"/>
              <a:t>19</a:t>
            </a:fld>
            <a:endParaRPr lang="en-US"/>
          </a:p>
        </p:txBody>
      </p:sp>
    </p:spTree>
    <p:extLst>
      <p:ext uri="{BB962C8B-B14F-4D97-AF65-F5344CB8AC3E}">
        <p14:creationId xmlns:p14="http://schemas.microsoft.com/office/powerpoint/2010/main" val="3875281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62CFF-01FE-B78D-F965-6A5167E0A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FD1B9-2AA7-214C-E004-9EF933176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DD56C0-ED97-EEAF-1889-04742D618523}"/>
              </a:ext>
            </a:extLst>
          </p:cNvPr>
          <p:cNvSpPr>
            <a:spLocks noGrp="1"/>
          </p:cNvSpPr>
          <p:nvPr>
            <p:ph type="body" idx="1"/>
          </p:nvPr>
        </p:nvSpPr>
        <p:spPr/>
        <p:txBody>
          <a:bodyPr/>
          <a:lstStyle/>
          <a:p>
            <a:pPr defTabSz="966529">
              <a:spcBef>
                <a:spcPct val="0"/>
              </a:spcBef>
              <a:defRPr/>
            </a:pPr>
            <a:endParaRPr lang="en-US" sz="900">
              <a:latin typeface="Calibri" panose="020F0502020204030204" pitchFamily="34" charset="0"/>
              <a:ea typeface="Calibri" panose="020F0502020204030204" pitchFamily="34" charset="0"/>
              <a:cs typeface="Times New Roman" panose="02020603050405020304" pitchFamily="18" charset="0"/>
            </a:endParaRPr>
          </a:p>
          <a:p>
            <a:pPr fontAlgn="base"/>
            <a:r>
              <a:rPr lang="en-US" b="1" u="sng"/>
              <a:t>Florida Water </a:t>
            </a:r>
            <a:r>
              <a:rPr lang="en-US" b="1" u="sng" err="1"/>
              <a:t>Star</a:t>
            </a:r>
            <a:r>
              <a:rPr lang="en-US" b="1" u="sng" baseline="30000" err="1"/>
              <a:t>SM</a:t>
            </a:r>
            <a:r>
              <a:rPr lang="en-US" b="1" u="sng"/>
              <a:t> </a:t>
            </a:r>
            <a:endParaRPr lang="en-US"/>
          </a:p>
          <a:p>
            <a:pPr lvl="0" fontAlgn="base"/>
            <a:r>
              <a:rPr lang="en-US"/>
              <a:t>Statewide voluntary certification program</a:t>
            </a:r>
          </a:p>
          <a:p>
            <a:pPr lvl="0" fontAlgn="base"/>
            <a:r>
              <a:rPr lang="en-US"/>
              <a:t>Increased water efficiency for new homes, commercial properties, and communities</a:t>
            </a:r>
          </a:p>
          <a:p>
            <a:pPr lvl="0" fontAlgn="base"/>
            <a:r>
              <a:rPr lang="en-US"/>
              <a:t>Landscape – right plants and reduced percent turf</a:t>
            </a:r>
          </a:p>
          <a:p>
            <a:pPr lvl="0" fontAlgn="base"/>
            <a:r>
              <a:rPr lang="en-US"/>
              <a:t>Irrigation – micro‐irrigation and reduced high volume</a:t>
            </a:r>
          </a:p>
          <a:p>
            <a:pPr lvl="0" fontAlgn="base"/>
            <a:r>
              <a:rPr lang="en-US"/>
              <a:t>Indoor fixtures – water efficient</a:t>
            </a:r>
          </a:p>
          <a:p>
            <a:pPr lvl="0" fontAlgn="base"/>
            <a:r>
              <a:rPr lang="en-US"/>
              <a:t>20% indoor and 40% outdoor water savings over traditional construction</a:t>
            </a:r>
          </a:p>
          <a:p>
            <a:pPr fontAlgn="base"/>
            <a:r>
              <a:rPr lang="en-US" b="1" u="sng"/>
              <a:t>Florida Water CHAMP</a:t>
            </a:r>
            <a:r>
              <a:rPr lang="en-US" b="1" u="sng" baseline="30000"/>
              <a:t>SM</a:t>
            </a:r>
            <a:r>
              <a:rPr lang="en-US" b="1" u="sng"/>
              <a:t> </a:t>
            </a:r>
            <a:endParaRPr lang="en-US"/>
          </a:p>
          <a:p>
            <a:pPr lvl="0" fontAlgn="base"/>
            <a:r>
              <a:rPr lang="en-US"/>
              <a:t>Water Conservation Hotel and Motel Program (CHAMP)</a:t>
            </a:r>
          </a:p>
          <a:p>
            <a:pPr lvl="0" fontAlgn="base"/>
            <a:r>
              <a:rPr lang="en-US"/>
              <a:t>Voluntary recognition program for hotel and lodging facilities</a:t>
            </a:r>
          </a:p>
          <a:p>
            <a:pPr lvl="0" fontAlgn="base"/>
            <a:r>
              <a:rPr lang="en-US"/>
              <a:t>Saves water through education, changes in laundry operations and conservation devices (aerators)</a:t>
            </a:r>
          </a:p>
          <a:p>
            <a:pPr lvl="0" fontAlgn="base"/>
            <a:r>
              <a:rPr lang="en-US"/>
              <a:t>Savings up to 20 gallons of water/room/night</a:t>
            </a:r>
          </a:p>
          <a:p>
            <a:pPr defTabSz="966529">
              <a:spcBef>
                <a:spcPct val="0"/>
              </a:spcBef>
              <a:defRPr/>
            </a:pPr>
            <a:endParaRPr lang="en-US" sz="900">
              <a:latin typeface="Calibri" panose="020F0502020204030204" pitchFamily="34" charset="0"/>
              <a:ea typeface="Calibri" panose="020F0502020204030204" pitchFamily="34" charset="0"/>
              <a:cs typeface="Times New Roman" panose="02020603050405020304" pitchFamily="18" charset="0"/>
            </a:endParaRPr>
          </a:p>
          <a:p>
            <a:pPr defTabSz="966529">
              <a:spcBef>
                <a:spcPct val="0"/>
              </a:spcBef>
              <a:defRPr/>
            </a:pPr>
            <a:endParaRPr lang="en-US" sz="900">
              <a:latin typeface="Calibri" panose="020F0502020204030204" pitchFamily="34" charset="0"/>
              <a:ea typeface="Calibri" panose="020F0502020204030204" pitchFamily="34" charset="0"/>
              <a:cs typeface="Times New Roman" panose="02020603050405020304" pitchFamily="18" charset="0"/>
            </a:endParaRPr>
          </a:p>
          <a:p>
            <a:pPr defTabSz="966529">
              <a:spcBef>
                <a:spcPct val="0"/>
              </a:spcBef>
              <a:defRPr/>
            </a:pPr>
            <a:r>
              <a:rPr lang="en-US" sz="900">
                <a:latin typeface="Calibri" panose="020F0502020204030204" pitchFamily="34" charset="0"/>
                <a:ea typeface="Calibri" panose="020F0502020204030204" pitchFamily="34" charset="0"/>
                <a:cs typeface="Times New Roman" panose="02020603050405020304" pitchFamily="18" charset="0"/>
              </a:rPr>
              <a:t>There are some programs that the District supports, and you may be familiar with some of these: we already talked about FFL, </a:t>
            </a:r>
          </a:p>
          <a:p>
            <a:pPr defTabSz="966529">
              <a:spcBef>
                <a:spcPct val="0"/>
              </a:spcBef>
              <a:defRPr/>
            </a:pPr>
            <a:endParaRPr lang="en-US" sz="900">
              <a:latin typeface="Calibri" panose="020F0502020204030204" pitchFamily="34" charset="0"/>
              <a:ea typeface="Calibri" panose="020F0502020204030204" pitchFamily="34" charset="0"/>
              <a:cs typeface="Times New Roman" panose="02020603050405020304" pitchFamily="18" charset="0"/>
            </a:endParaRPr>
          </a:p>
          <a:p>
            <a:pPr defTabSz="948507" fontAlgn="base">
              <a:defRPr/>
            </a:pPr>
            <a:r>
              <a:rPr lang="en-US" sz="900">
                <a:latin typeface="Calibri" panose="020F0502020204030204" pitchFamily="34" charset="0"/>
                <a:ea typeface="Calibri" panose="020F0502020204030204" pitchFamily="34" charset="0"/>
                <a:cs typeface="Times New Roman" panose="02020603050405020304" pitchFamily="18" charset="0"/>
              </a:rPr>
              <a:t>We also support Florida Water Star, </a:t>
            </a:r>
            <a:r>
              <a:rPr lang="en-US">
                <a:solidFill>
                  <a:srgbClr val="444444"/>
                </a:solidFill>
                <a:latin typeface="Fira Sans" panose="020B0604020202020204" pitchFamily="34" charset="0"/>
              </a:rPr>
              <a:t>a water conservation voluntary certification program for new and existing homes and commercial developments..</a:t>
            </a:r>
            <a:r>
              <a:rPr lang="en-US">
                <a:solidFill>
                  <a:srgbClr val="444444"/>
                </a:solidFill>
                <a:latin typeface="Fira Sans" panose="020B0503050000020004" pitchFamily="34" charset="0"/>
              </a:rPr>
              <a:t> The Florida Water Star Program was developed by the St. Johns River Water Management District in 2006 and became a statewide program in 2012.</a:t>
            </a:r>
          </a:p>
          <a:p>
            <a:pPr algn="l" fontAlgn="base"/>
            <a:endParaRPr lang="en-US">
              <a:solidFill>
                <a:srgbClr val="444444"/>
              </a:solidFill>
              <a:latin typeface="Fira Sans" panose="020B0604020202020204" pitchFamily="34" charset="0"/>
            </a:endParaRPr>
          </a:p>
          <a:p>
            <a:pPr algn="l" fontAlgn="base"/>
            <a:endParaRPr lang="en-US">
              <a:solidFill>
                <a:srgbClr val="444444"/>
              </a:solidFill>
              <a:latin typeface="Fira Sans" panose="020B0604020202020204" pitchFamily="34" charset="0"/>
            </a:endParaRPr>
          </a:p>
          <a:p>
            <a:pPr algn="l" fontAlgn="base"/>
            <a:r>
              <a:rPr lang="en-US">
                <a:solidFill>
                  <a:srgbClr val="444444"/>
                </a:solidFill>
                <a:latin typeface="Fira Sans" panose="020B0604020202020204" pitchFamily="34" charset="0"/>
              </a:rPr>
              <a:t> It provides Standards and guidelines for water efficiency in categories like:</a:t>
            </a:r>
          </a:p>
          <a:p>
            <a:pPr algn="l" fontAlgn="base">
              <a:buFont typeface="Arial" panose="020B0604020202020204" pitchFamily="34" charset="0"/>
              <a:buChar char="•"/>
            </a:pPr>
            <a:r>
              <a:rPr lang="en-US">
                <a:solidFill>
                  <a:srgbClr val="455053"/>
                </a:solidFill>
                <a:latin typeface="Fira Sans" panose="020B0604020202020204" pitchFamily="34" charset="0"/>
              </a:rPr>
              <a:t>Indoor fixtures and appliances</a:t>
            </a:r>
          </a:p>
          <a:p>
            <a:pPr algn="l" fontAlgn="base">
              <a:buFont typeface="Arial" panose="020B0604020202020204" pitchFamily="34" charset="0"/>
              <a:buChar char="•"/>
            </a:pPr>
            <a:r>
              <a:rPr lang="en-US">
                <a:solidFill>
                  <a:srgbClr val="455053"/>
                </a:solidFill>
                <a:latin typeface="Fira Sans" panose="020B0604020202020204" pitchFamily="34" charset="0"/>
              </a:rPr>
              <a:t>Landscape design</a:t>
            </a:r>
          </a:p>
          <a:p>
            <a:pPr algn="l" fontAlgn="base">
              <a:buFont typeface="Arial" panose="020B0604020202020204" pitchFamily="34" charset="0"/>
              <a:buChar char="•"/>
            </a:pPr>
            <a:r>
              <a:rPr lang="en-US">
                <a:solidFill>
                  <a:srgbClr val="455053"/>
                </a:solidFill>
                <a:latin typeface="Fira Sans" panose="020B0604020202020204" pitchFamily="34" charset="0"/>
              </a:rPr>
              <a:t>Irrigation systems</a:t>
            </a:r>
          </a:p>
          <a:p>
            <a:pPr defTabSz="966529">
              <a:spcBef>
                <a:spcPct val="0"/>
              </a:spcBef>
              <a:defRPr/>
            </a:pPr>
            <a:r>
              <a:rPr lang="en-US">
                <a:solidFill>
                  <a:srgbClr val="444444"/>
                </a:solidFill>
                <a:latin typeface="Fira Sans" panose="020B0503050000020004" pitchFamily="34" charset="0"/>
              </a:rPr>
              <a:t> They have a team of </a:t>
            </a:r>
            <a:r>
              <a:rPr lang="en-US" b="1">
                <a:solidFill>
                  <a:srgbClr val="0860AD"/>
                </a:solidFill>
                <a:latin typeface="inherit"/>
                <a:hlinkClick r:id="rId3" tooltip="View the list of inspectors"/>
              </a:rPr>
              <a:t>independent inspector</a:t>
            </a:r>
            <a:r>
              <a:rPr lang="en-US" b="1">
                <a:solidFill>
                  <a:srgbClr val="0860AD"/>
                </a:solidFill>
                <a:latin typeface="inherit"/>
              </a:rPr>
              <a:t>s who</a:t>
            </a:r>
            <a:r>
              <a:rPr lang="en-US">
                <a:solidFill>
                  <a:srgbClr val="444444"/>
                </a:solidFill>
                <a:latin typeface="Fira Sans" panose="020B0503050000020004" pitchFamily="34" charset="0"/>
              </a:rPr>
              <a:t> inspect each project prior to certification</a:t>
            </a:r>
          </a:p>
          <a:p>
            <a:pPr defTabSz="966529">
              <a:spcBef>
                <a:spcPct val="0"/>
              </a:spcBef>
              <a:defRPr/>
            </a:pPr>
            <a:endParaRPr lang="en-US">
              <a:solidFill>
                <a:srgbClr val="444444"/>
              </a:solidFill>
              <a:latin typeface="Fira Sans" panose="020B0503050000020004" pitchFamily="34" charset="0"/>
              <a:ea typeface="Calibri" panose="020F0502020204030204" pitchFamily="34" charset="0"/>
              <a:cs typeface="Times New Roman" panose="02020603050405020304" pitchFamily="18" charset="0"/>
            </a:endParaRPr>
          </a:p>
          <a:p>
            <a:pPr defTabSz="966529">
              <a:spcBef>
                <a:spcPct val="0"/>
              </a:spcBef>
              <a:defRPr/>
            </a:pPr>
            <a:r>
              <a:rPr lang="en-US">
                <a:solidFill>
                  <a:srgbClr val="414042"/>
                </a:solidFill>
                <a:latin typeface="OpenSans Regular"/>
              </a:rPr>
              <a:t>The main component of being a </a:t>
            </a:r>
            <a:r>
              <a:rPr lang="en-US" b="1">
                <a:solidFill>
                  <a:srgbClr val="414042"/>
                </a:solidFill>
                <a:latin typeface="OpenSans Regular"/>
              </a:rPr>
              <a:t>Water CHAMP</a:t>
            </a:r>
            <a:r>
              <a:rPr lang="en-US">
                <a:solidFill>
                  <a:srgbClr val="414042"/>
                </a:solidFill>
                <a:latin typeface="OpenSans Regular"/>
              </a:rPr>
              <a:t> property is implementing a towel and linen reuse program. </a:t>
            </a:r>
            <a:endParaRPr lang="en-US" sz="900">
              <a:latin typeface="Calibri" panose="020F0502020204030204" pitchFamily="34" charset="0"/>
              <a:ea typeface="Calibri" panose="020F0502020204030204" pitchFamily="34" charset="0"/>
              <a:cs typeface="Times New Roman" panose="02020603050405020304" pitchFamily="18" charset="0"/>
            </a:endParaRPr>
          </a:p>
          <a:p>
            <a:endParaRPr lang="en-US" baseline="0"/>
          </a:p>
        </p:txBody>
      </p:sp>
      <p:sp>
        <p:nvSpPr>
          <p:cNvPr id="4" name="Slide Number Placeholder 3">
            <a:extLst>
              <a:ext uri="{FF2B5EF4-FFF2-40B4-BE49-F238E27FC236}">
                <a16:creationId xmlns:a16="http://schemas.microsoft.com/office/drawing/2014/main" id="{5D07AAE4-9FA9-7302-89D2-48D87BB3A597}"/>
              </a:ext>
            </a:extLst>
          </p:cNvPr>
          <p:cNvSpPr>
            <a:spLocks noGrp="1"/>
          </p:cNvSpPr>
          <p:nvPr>
            <p:ph type="sldNum" sz="quarter" idx="10"/>
          </p:nvPr>
        </p:nvSpPr>
        <p:spPr/>
        <p:txBody>
          <a:bodyPr/>
          <a:lstStyle/>
          <a:p>
            <a:fld id="{713040E5-D348-4EF1-8CFB-3CA7C238812A}" type="slidenum">
              <a:rPr lang="en-US" smtClean="0"/>
              <a:t>20</a:t>
            </a:fld>
            <a:endParaRPr lang="en-US"/>
          </a:p>
        </p:txBody>
      </p:sp>
    </p:spTree>
    <p:extLst>
      <p:ext uri="{BB962C8B-B14F-4D97-AF65-F5344CB8AC3E}">
        <p14:creationId xmlns:p14="http://schemas.microsoft.com/office/powerpoint/2010/main" val="3145267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044CF-C3FC-46BD-6AEB-F49BA5F88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46010-244A-4AD4-6BD7-DA482366F2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2AF623F-5F4D-3A3F-FC06-4EE16DCB37E8}"/>
              </a:ext>
            </a:extLst>
          </p:cNvPr>
          <p:cNvSpPr>
            <a:spLocks noGrp="1"/>
          </p:cNvSpPr>
          <p:nvPr>
            <p:ph type="body" idx="1"/>
          </p:nvPr>
        </p:nvSpPr>
        <p:spPr/>
        <p:txBody>
          <a:bodyPr/>
          <a:lstStyle/>
          <a:p>
            <a:r>
              <a:rPr lang="en-US"/>
              <a:t>So here we are now: Middle of the 2025 Water Year Dry Season, which started in October and will last until May 2026; so a few more months…  and already looking forward to 2026 Wet Season, right?!                (this is now where I thought I would be last year)</a:t>
            </a:r>
          </a:p>
        </p:txBody>
      </p:sp>
      <p:sp>
        <p:nvSpPr>
          <p:cNvPr id="4" name="Slide Number Placeholder 3">
            <a:extLst>
              <a:ext uri="{FF2B5EF4-FFF2-40B4-BE49-F238E27FC236}">
                <a16:creationId xmlns:a16="http://schemas.microsoft.com/office/drawing/2014/main" id="{ECE53164-35DB-F66D-3BA7-245A70D77373}"/>
              </a:ext>
            </a:extLst>
          </p:cNvPr>
          <p:cNvSpPr>
            <a:spLocks noGrp="1"/>
          </p:cNvSpPr>
          <p:nvPr>
            <p:ph type="sldNum" sz="quarter" idx="5"/>
          </p:nvPr>
        </p:nvSpPr>
        <p:spPr/>
        <p:txBody>
          <a:bodyPr/>
          <a:lstStyle/>
          <a:p>
            <a:fld id="{87A03D91-C701-0449-A8B9-A93018079683}" type="slidenum">
              <a:rPr lang="en-US" smtClean="0"/>
              <a:t>2</a:t>
            </a:fld>
            <a:endParaRPr lang="en-US"/>
          </a:p>
        </p:txBody>
      </p:sp>
    </p:spTree>
    <p:extLst>
      <p:ext uri="{BB962C8B-B14F-4D97-AF65-F5344CB8AC3E}">
        <p14:creationId xmlns:p14="http://schemas.microsoft.com/office/powerpoint/2010/main" val="158678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413B-6DB7-BBB4-8AD8-5D0024361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2A0DE-F726-675B-6C31-B1FA19E4B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4C281-CB1F-EBCC-E219-BDDE8CE71C99}"/>
              </a:ext>
            </a:extLst>
          </p:cNvPr>
          <p:cNvSpPr>
            <a:spLocks noGrp="1"/>
          </p:cNvSpPr>
          <p:nvPr>
            <p:ph type="body" idx="1"/>
          </p:nvPr>
        </p:nvSpPr>
        <p:spPr/>
        <p:txBody>
          <a:bodyPr/>
          <a:lstStyle/>
          <a:p>
            <a:pPr eaLnBrk="1" hangingPunct="1">
              <a:spcBef>
                <a:spcPct val="0"/>
              </a:spcBef>
            </a:pPr>
            <a:r>
              <a:rPr lang="en-US" sz="900">
                <a:latin typeface="Calibri" panose="020F0502020204030204" pitchFamily="34" charset="0"/>
                <a:ea typeface="Calibri" panose="020F0502020204030204" pitchFamily="34" charset="0"/>
                <a:cs typeface="Times New Roman" panose="02020603050405020304" pitchFamily="18" charset="0"/>
              </a:rPr>
              <a:t>The District also engages with the community through our social media platforms which have more than 47k followers and the distribution of educational materials </a:t>
            </a:r>
          </a:p>
          <a:p>
            <a:pPr eaLnBrk="1" hangingPunct="1">
              <a:spcBef>
                <a:spcPct val="0"/>
              </a:spcBef>
            </a:pPr>
            <a:endParaRPr lang="en-US" sz="90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r>
              <a:rPr lang="en-US" sz="900">
                <a:latin typeface="Calibri" panose="020F0502020204030204" pitchFamily="34" charset="0"/>
                <a:ea typeface="Calibri" panose="020F0502020204030204" pitchFamily="34" charset="0"/>
                <a:cs typeface="Times New Roman" panose="02020603050405020304" pitchFamily="18" charset="0"/>
              </a:rPr>
              <a:t>Recently, we worked with the communications group to update our conservation webpage.</a:t>
            </a:r>
          </a:p>
          <a:p>
            <a:pPr eaLnBrk="1" hangingPunct="1">
              <a:spcBef>
                <a:spcPct val="0"/>
              </a:spcBef>
            </a:pPr>
            <a:endParaRPr lang="en-US" altLang="en-US" sz="900">
              <a:latin typeface="Calibri" panose="020F0502020204030204" pitchFamily="34" charset="0"/>
              <a:cs typeface="Times New Roman" panose="02020603050405020304" pitchFamily="18" charset="0"/>
            </a:endParaRPr>
          </a:p>
          <a:p>
            <a:pPr eaLnBrk="1" hangingPunct="1">
              <a:spcBef>
                <a:spcPct val="0"/>
              </a:spcBef>
            </a:pPr>
            <a:r>
              <a:rPr lang="en-US" altLang="en-US" sz="900">
                <a:latin typeface="Calibri" panose="020F0502020204030204" pitchFamily="34" charset="0"/>
                <a:cs typeface="Times New Roman" panose="02020603050405020304" pitchFamily="18" charset="0"/>
              </a:rPr>
              <a:t>Our quarterly Conservation Coordinators Meetings provide the opportunity for conservation officers across the district to share knowledge and advances in water conservation.  </a:t>
            </a:r>
            <a:endParaRPr lang="en-US" altLang="en-US" sz="900"/>
          </a:p>
          <a:p>
            <a:pPr defTabSz="966529">
              <a:spcBef>
                <a:spcPct val="0"/>
              </a:spcBef>
              <a:defRPr/>
            </a:pPr>
            <a:endParaRPr lang="en-US">
              <a:solidFill>
                <a:srgbClr val="444444"/>
              </a:solidFill>
              <a:latin typeface="Fira Sans" panose="020B0503050000020004" pitchFamily="34" charset="0"/>
              <a:ea typeface="Calibri" panose="020F0502020204030204" pitchFamily="34" charset="0"/>
              <a:cs typeface="Times New Roman" panose="02020603050405020304" pitchFamily="18" charset="0"/>
            </a:endParaRPr>
          </a:p>
          <a:p>
            <a:pPr defTabSz="966529">
              <a:spcBef>
                <a:spcPct val="0"/>
              </a:spcBef>
              <a:defRPr/>
            </a:pPr>
            <a:r>
              <a:rPr lang="en-US">
                <a:solidFill>
                  <a:srgbClr val="414042"/>
                </a:solidFill>
                <a:latin typeface="OpenSans Regular"/>
              </a:rPr>
              <a:t>The main component of being a </a:t>
            </a:r>
            <a:r>
              <a:rPr lang="en-US" b="1">
                <a:solidFill>
                  <a:srgbClr val="414042"/>
                </a:solidFill>
                <a:latin typeface="OpenSans Regular"/>
              </a:rPr>
              <a:t>Water CHAMP</a:t>
            </a:r>
            <a:r>
              <a:rPr lang="en-US">
                <a:solidFill>
                  <a:srgbClr val="414042"/>
                </a:solidFill>
                <a:latin typeface="OpenSans Regular"/>
              </a:rPr>
              <a:t> property is implementing a towel and linen reuse program. </a:t>
            </a:r>
            <a:endParaRPr lang="en-US" sz="900">
              <a:latin typeface="Calibri" panose="020F0502020204030204" pitchFamily="34" charset="0"/>
              <a:ea typeface="Calibri" panose="020F0502020204030204" pitchFamily="34" charset="0"/>
              <a:cs typeface="Times New Roman" panose="02020603050405020304" pitchFamily="18" charset="0"/>
            </a:endParaRPr>
          </a:p>
          <a:p>
            <a:endParaRPr lang="en-US" baseline="0"/>
          </a:p>
        </p:txBody>
      </p:sp>
      <p:sp>
        <p:nvSpPr>
          <p:cNvPr id="4" name="Slide Number Placeholder 3">
            <a:extLst>
              <a:ext uri="{FF2B5EF4-FFF2-40B4-BE49-F238E27FC236}">
                <a16:creationId xmlns:a16="http://schemas.microsoft.com/office/drawing/2014/main" id="{9EAB4BBA-706B-76EC-0099-C0FC126DA504}"/>
              </a:ext>
            </a:extLst>
          </p:cNvPr>
          <p:cNvSpPr>
            <a:spLocks noGrp="1"/>
          </p:cNvSpPr>
          <p:nvPr>
            <p:ph type="sldNum" sz="quarter" idx="10"/>
          </p:nvPr>
        </p:nvSpPr>
        <p:spPr/>
        <p:txBody>
          <a:bodyPr/>
          <a:lstStyle/>
          <a:p>
            <a:fld id="{713040E5-D348-4EF1-8CFB-3CA7C238812A}" type="slidenum">
              <a:rPr lang="en-US" smtClean="0"/>
              <a:t>21</a:t>
            </a:fld>
            <a:endParaRPr lang="en-US"/>
          </a:p>
        </p:txBody>
      </p:sp>
    </p:spTree>
    <p:extLst>
      <p:ext uri="{BB962C8B-B14F-4D97-AF65-F5344CB8AC3E}">
        <p14:creationId xmlns:p14="http://schemas.microsoft.com/office/powerpoint/2010/main" val="4270854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F51E8-C469-D8B7-9FF8-6DF2AB59C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1B8C2-F23C-E28F-33F8-31D21D852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7F6BE-AE19-B98E-AA27-0D4D1A9225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4C3AB4-8969-9516-FE24-6B0B0E576ACE}"/>
              </a:ext>
            </a:extLst>
          </p:cNvPr>
          <p:cNvSpPr>
            <a:spLocks noGrp="1"/>
          </p:cNvSpPr>
          <p:nvPr>
            <p:ph type="sldNum" sz="quarter" idx="5"/>
          </p:nvPr>
        </p:nvSpPr>
        <p:spPr/>
        <p:txBody>
          <a:bodyPr/>
          <a:lstStyle/>
          <a:p>
            <a:fld id="{87A03D91-C701-0449-A8B9-A93018079683}" type="slidenum">
              <a:rPr lang="en-US" smtClean="0"/>
              <a:t>22</a:t>
            </a:fld>
            <a:endParaRPr lang="en-US"/>
          </a:p>
        </p:txBody>
      </p:sp>
    </p:spTree>
    <p:extLst>
      <p:ext uri="{BB962C8B-B14F-4D97-AF65-F5344CB8AC3E}">
        <p14:creationId xmlns:p14="http://schemas.microsoft.com/office/powerpoint/2010/main" val="440007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F5293-2FF1-C41B-B859-47FA3782F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DDF52B-B77E-5018-3C01-7A2CB45052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AC6D7-FF57-ABE3-FA42-4E85C32510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CA9F22-61B4-242D-6A27-E1B96E18229C}"/>
              </a:ext>
            </a:extLst>
          </p:cNvPr>
          <p:cNvSpPr>
            <a:spLocks noGrp="1"/>
          </p:cNvSpPr>
          <p:nvPr>
            <p:ph type="sldNum" sz="quarter" idx="5"/>
          </p:nvPr>
        </p:nvSpPr>
        <p:spPr/>
        <p:txBody>
          <a:bodyPr/>
          <a:lstStyle/>
          <a:p>
            <a:fld id="{87A03D91-C701-0449-A8B9-A93018079683}" type="slidenum">
              <a:rPr lang="en-US" smtClean="0"/>
              <a:t>23</a:t>
            </a:fld>
            <a:endParaRPr lang="en-US"/>
          </a:p>
        </p:txBody>
      </p:sp>
    </p:spTree>
    <p:extLst>
      <p:ext uri="{BB962C8B-B14F-4D97-AF65-F5344CB8AC3E}">
        <p14:creationId xmlns:p14="http://schemas.microsoft.com/office/powerpoint/2010/main" val="2230688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33F41-123C-648E-A599-6AA6DF850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292EA-4AB0-69D0-AEA7-848A5ABE0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2FD1A-00AA-BA2B-EE1C-82ADB8AAC3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EB04A1-4F25-F6AE-1699-B81A0312E11F}"/>
              </a:ext>
            </a:extLst>
          </p:cNvPr>
          <p:cNvSpPr>
            <a:spLocks noGrp="1"/>
          </p:cNvSpPr>
          <p:nvPr>
            <p:ph type="sldNum" sz="quarter" idx="5"/>
          </p:nvPr>
        </p:nvSpPr>
        <p:spPr/>
        <p:txBody>
          <a:bodyPr/>
          <a:lstStyle/>
          <a:p>
            <a:fld id="{87A03D91-C701-0449-A8B9-A93018079683}" type="slidenum">
              <a:rPr lang="en-US" smtClean="0"/>
              <a:t>24</a:t>
            </a:fld>
            <a:endParaRPr lang="en-US"/>
          </a:p>
        </p:txBody>
      </p:sp>
    </p:spTree>
    <p:extLst>
      <p:ext uri="{BB962C8B-B14F-4D97-AF65-F5344CB8AC3E}">
        <p14:creationId xmlns:p14="http://schemas.microsoft.com/office/powerpoint/2010/main" val="378070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A03D91-C701-0449-A8B9-A93018079683}" type="slidenum">
              <a:rPr lang="en-US" smtClean="0"/>
              <a:t>26</a:t>
            </a:fld>
            <a:endParaRPr lang="en-US"/>
          </a:p>
        </p:txBody>
      </p:sp>
    </p:spTree>
    <p:extLst>
      <p:ext uri="{BB962C8B-B14F-4D97-AF65-F5344CB8AC3E}">
        <p14:creationId xmlns:p14="http://schemas.microsoft.com/office/powerpoint/2010/main" val="121477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81215-93B9-547A-EDCE-4B0D69BDD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F0F96-FF61-3002-D75C-049DA3DA5D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778828-F674-4F7C-13EE-2D470A442CB0}"/>
              </a:ext>
            </a:extLst>
          </p:cNvPr>
          <p:cNvSpPr>
            <a:spLocks noGrp="1"/>
          </p:cNvSpPr>
          <p:nvPr>
            <p:ph type="body" idx="1"/>
          </p:nvPr>
        </p:nvSpPr>
        <p:spPr/>
        <p:txBody>
          <a:bodyPr/>
          <a:lstStyle/>
          <a:p>
            <a:pPr defTabSz="948507">
              <a:defRPr/>
            </a:pPr>
            <a:r>
              <a:rPr lang="en-US">
                <a:solidFill>
                  <a:srgbClr val="00599C"/>
                </a:solidFill>
                <a:latin typeface="Arial"/>
                <a:cs typeface="Arial"/>
              </a:rPr>
              <a:t>With regards to the status of Rainfall, we are in a drier than normal dry season </a:t>
            </a:r>
          </a:p>
          <a:p>
            <a:endParaRPr lang="en-US"/>
          </a:p>
        </p:txBody>
      </p:sp>
      <p:sp>
        <p:nvSpPr>
          <p:cNvPr id="4" name="Slide Number Placeholder 3">
            <a:extLst>
              <a:ext uri="{FF2B5EF4-FFF2-40B4-BE49-F238E27FC236}">
                <a16:creationId xmlns:a16="http://schemas.microsoft.com/office/drawing/2014/main" id="{CC8992B8-E1C5-DAF1-784A-79083DD84014}"/>
              </a:ext>
            </a:extLst>
          </p:cNvPr>
          <p:cNvSpPr>
            <a:spLocks noGrp="1"/>
          </p:cNvSpPr>
          <p:nvPr>
            <p:ph type="sldNum" sz="quarter" idx="5"/>
          </p:nvPr>
        </p:nvSpPr>
        <p:spPr/>
        <p:txBody>
          <a:bodyPr/>
          <a:lstStyle/>
          <a:p>
            <a:fld id="{87A03D91-C701-0449-A8B9-A93018079683}" type="slidenum">
              <a:rPr lang="en-US" smtClean="0"/>
              <a:t>3</a:t>
            </a:fld>
            <a:endParaRPr lang="en-US"/>
          </a:p>
        </p:txBody>
      </p:sp>
    </p:spTree>
    <p:extLst>
      <p:ext uri="{BB962C8B-B14F-4D97-AF65-F5344CB8AC3E}">
        <p14:creationId xmlns:p14="http://schemas.microsoft.com/office/powerpoint/2010/main" val="91237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regards to GW Levels, noticing that 95% of our public water supply comes from groundwater – here is a map showing the location of our sentinel wells where we continuously monitor water levels.</a:t>
            </a:r>
          </a:p>
          <a:p>
            <a:endParaRPr lang="en-US"/>
          </a:p>
          <a:p>
            <a:r>
              <a:rPr lang="en-US"/>
              <a:t>Similarly to rainfall, this map shows a statistical comparison of current water levels compared to historical for this time of the year and wells in orange and red are in more critical conditions with levels below 25% and 10% of the time respectively, and declining, as expected for this time of the year.</a:t>
            </a:r>
          </a:p>
        </p:txBody>
      </p:sp>
      <p:sp>
        <p:nvSpPr>
          <p:cNvPr id="4" name="Slide Number Placeholder 3"/>
          <p:cNvSpPr>
            <a:spLocks noGrp="1"/>
          </p:cNvSpPr>
          <p:nvPr>
            <p:ph type="sldNum" sz="quarter" idx="5"/>
          </p:nvPr>
        </p:nvSpPr>
        <p:spPr/>
        <p:txBody>
          <a:bodyPr/>
          <a:lstStyle/>
          <a:p>
            <a:fld id="{52DF5B64-90EC-40FB-B170-89476642D028}" type="slidenum">
              <a:rPr lang="en-US" smtClean="0"/>
              <a:t>4</a:t>
            </a:fld>
            <a:endParaRPr lang="en-US"/>
          </a:p>
        </p:txBody>
      </p:sp>
    </p:spTree>
    <p:extLst>
      <p:ext uri="{BB962C8B-B14F-4D97-AF65-F5344CB8AC3E}">
        <p14:creationId xmlns:p14="http://schemas.microsoft.com/office/powerpoint/2010/main" val="144698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continue to look at LWC and </a:t>
            </a:r>
            <a:r>
              <a:rPr lang="en-US" err="1"/>
              <a:t>Istokpoga</a:t>
            </a:r>
            <a:r>
              <a:rPr lang="en-US"/>
              <a:t> regions for condition updates and also assessing the forecast conditions – which will be covered by Todd next</a:t>
            </a:r>
          </a:p>
        </p:txBody>
      </p:sp>
      <p:sp>
        <p:nvSpPr>
          <p:cNvPr id="4" name="Slide Number Placeholder 3"/>
          <p:cNvSpPr>
            <a:spLocks noGrp="1"/>
          </p:cNvSpPr>
          <p:nvPr>
            <p:ph type="sldNum" sz="quarter" idx="5"/>
          </p:nvPr>
        </p:nvSpPr>
        <p:spPr/>
        <p:txBody>
          <a:bodyPr/>
          <a:lstStyle/>
          <a:p>
            <a:fld id="{87A03D91-C701-0449-A8B9-A93018079683}" type="slidenum">
              <a:rPr lang="en-US" smtClean="0"/>
              <a:t>5</a:t>
            </a:fld>
            <a:endParaRPr lang="en-US"/>
          </a:p>
        </p:txBody>
      </p:sp>
    </p:spTree>
    <p:extLst>
      <p:ext uri="{BB962C8B-B14F-4D97-AF65-F5344CB8AC3E}">
        <p14:creationId xmlns:p14="http://schemas.microsoft.com/office/powerpoint/2010/main" val="254914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years DEVIATION</a:t>
            </a:r>
          </a:p>
          <a:p>
            <a:endParaRPr lang="en-US"/>
          </a:p>
          <a:p>
            <a:endParaRPr lang="en-US"/>
          </a:p>
          <a:p>
            <a:r>
              <a:rPr lang="en-US"/>
              <a:t>Initiated Coordination with Seminole Tribe</a:t>
            </a:r>
          </a:p>
        </p:txBody>
      </p:sp>
      <p:sp>
        <p:nvSpPr>
          <p:cNvPr id="4" name="Slide Number Placeholder 3"/>
          <p:cNvSpPr>
            <a:spLocks noGrp="1"/>
          </p:cNvSpPr>
          <p:nvPr>
            <p:ph type="sldNum" sz="quarter" idx="5"/>
          </p:nvPr>
        </p:nvSpPr>
        <p:spPr/>
        <p:txBody>
          <a:bodyPr/>
          <a:lstStyle/>
          <a:p>
            <a:pPr>
              <a:defRPr/>
            </a:pPr>
            <a:fld id="{396892B2-FB9D-46C9-855D-9B190C618559}" type="slidenum">
              <a:rPr lang="en-US" altLang="en-US" smtClean="0"/>
              <a:pPr>
                <a:defRPr/>
              </a:pPr>
              <a:t>7</a:t>
            </a:fld>
            <a:endParaRPr lang="en-US" altLang="en-US"/>
          </a:p>
        </p:txBody>
      </p:sp>
    </p:spTree>
    <p:extLst>
      <p:ext uri="{BB962C8B-B14F-4D97-AF65-F5344CB8AC3E}">
        <p14:creationId xmlns:p14="http://schemas.microsoft.com/office/powerpoint/2010/main" val="1587955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S68 Headwater – base of the position analysis</a:t>
            </a:r>
          </a:p>
          <a:p>
            <a:r>
              <a:rPr lang="en-US"/>
              <a:t>Heading for the  - a little lower than the lake –(current conditions) – if we open the structure, we would see local drawdown…. If we look at only one structure, you could get different rating.</a:t>
            </a:r>
          </a:p>
        </p:txBody>
      </p:sp>
      <p:sp>
        <p:nvSpPr>
          <p:cNvPr id="4" name="Slide Number Placeholder 3"/>
          <p:cNvSpPr>
            <a:spLocks noGrp="1"/>
          </p:cNvSpPr>
          <p:nvPr>
            <p:ph type="sldNum" sz="quarter" idx="5"/>
          </p:nvPr>
        </p:nvSpPr>
        <p:spPr/>
        <p:txBody>
          <a:bodyPr/>
          <a:lstStyle/>
          <a:p>
            <a:fld id="{87A03D91-C701-0449-A8B9-A93018079683}" type="slidenum">
              <a:rPr lang="en-US" smtClean="0"/>
              <a:t>8</a:t>
            </a:fld>
            <a:endParaRPr lang="en-US"/>
          </a:p>
        </p:txBody>
      </p:sp>
    </p:spTree>
    <p:extLst>
      <p:ext uri="{BB962C8B-B14F-4D97-AF65-F5344CB8AC3E}">
        <p14:creationId xmlns:p14="http://schemas.microsoft.com/office/powerpoint/2010/main" val="3263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A03D91-C701-0449-A8B9-A93018079683}" type="slidenum">
              <a:rPr lang="en-US" smtClean="0"/>
              <a:t>9</a:t>
            </a:fld>
            <a:endParaRPr lang="en-US"/>
          </a:p>
        </p:txBody>
      </p:sp>
    </p:spTree>
    <p:extLst>
      <p:ext uri="{BB962C8B-B14F-4D97-AF65-F5344CB8AC3E}">
        <p14:creationId xmlns:p14="http://schemas.microsoft.com/office/powerpoint/2010/main" val="209108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AC107-8CA5-0983-D7E4-8E8B850AF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7E67F-FB12-F5AC-065E-C16BA643F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22848-EACA-81E9-2308-A0DC5347B374}"/>
              </a:ext>
            </a:extLst>
          </p:cNvPr>
          <p:cNvSpPr>
            <a:spLocks noGrp="1"/>
          </p:cNvSpPr>
          <p:nvPr>
            <p:ph type="body" idx="1"/>
          </p:nvPr>
        </p:nvSpPr>
        <p:spPr/>
        <p:txBody>
          <a:bodyPr/>
          <a:lstStyle/>
          <a:p>
            <a:r>
              <a:rPr lang="en-US"/>
              <a:t>I just wanted to let you know that we had a very productive meeting with the Bonita Springs Utility Executive Director Andy Koebel and his Director of Operations Don Woodruff.  They are very understanding of our concerns regarding the water levels of the Lower Tamiami Aquifer and have agreed to shift some of their water production away from their coastal wells and to rely more on their alternative water sources.</a:t>
            </a:r>
          </a:p>
          <a:p>
            <a:r>
              <a:rPr lang="en-US"/>
              <a:t> </a:t>
            </a:r>
          </a:p>
          <a:p>
            <a:r>
              <a:rPr lang="en-US"/>
              <a:t>I also wanted to make you aware that effective February 1, Lee County’s dry season irrigation rule went into effect that reduces irrigation to 1-day a week in unincorporated Lee County.  Hopefully we will see that reduction in demand, along with the changes in operations by the Utility help to stabilize the aquifer water levels in south Lee County.</a:t>
            </a:r>
          </a:p>
          <a:p>
            <a:r>
              <a:rPr lang="en-US"/>
              <a:t> </a:t>
            </a:r>
          </a:p>
          <a:p>
            <a:r>
              <a:rPr lang="en-US"/>
              <a:t>And it might be nice when discussing the water shortage at the GB meeting to acknowledge the efforts of the County and Utility in addressing the current conditions.</a:t>
            </a:r>
          </a:p>
          <a:p>
            <a:endParaRPr lang="en-US"/>
          </a:p>
        </p:txBody>
      </p:sp>
      <p:sp>
        <p:nvSpPr>
          <p:cNvPr id="4" name="Slide Number Placeholder 3">
            <a:extLst>
              <a:ext uri="{FF2B5EF4-FFF2-40B4-BE49-F238E27FC236}">
                <a16:creationId xmlns:a16="http://schemas.microsoft.com/office/drawing/2014/main" id="{C0829881-20BD-CF73-A414-BD76D6F0A962}"/>
              </a:ext>
            </a:extLst>
          </p:cNvPr>
          <p:cNvSpPr>
            <a:spLocks noGrp="1"/>
          </p:cNvSpPr>
          <p:nvPr>
            <p:ph type="sldNum" sz="quarter" idx="5"/>
          </p:nvPr>
        </p:nvSpPr>
        <p:spPr/>
        <p:txBody>
          <a:bodyPr/>
          <a:lstStyle/>
          <a:p>
            <a:pPr>
              <a:defRPr/>
            </a:pPr>
            <a:fld id="{396892B2-FB9D-46C9-855D-9B190C618559}" type="slidenum">
              <a:rPr lang="en-US" altLang="en-US" smtClean="0"/>
              <a:pPr>
                <a:defRPr/>
              </a:pPr>
              <a:t>10</a:t>
            </a:fld>
            <a:endParaRPr lang="en-US" altLang="en-US"/>
          </a:p>
        </p:txBody>
      </p:sp>
    </p:spTree>
    <p:extLst>
      <p:ext uri="{BB962C8B-B14F-4D97-AF65-F5344CB8AC3E}">
        <p14:creationId xmlns:p14="http://schemas.microsoft.com/office/powerpoint/2010/main" val="369408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0655-7CE0-A44E-8702-57BE63F1D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0D29B8-550A-BE47-9C90-BF722D263C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23E2B8-F2B5-A044-A03E-91BF1628E875}"/>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5" name="Footer Placeholder 4">
            <a:extLst>
              <a:ext uri="{FF2B5EF4-FFF2-40B4-BE49-F238E27FC236}">
                <a16:creationId xmlns:a16="http://schemas.microsoft.com/office/drawing/2014/main" id="{1BCF6207-5C22-2141-AF96-F86066CC0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022CB-A48F-9E4E-852F-DF2F99B43FC2}"/>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2685439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732E-48C2-FD4B-A0D4-D2A00024ED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B7B080-C723-354F-9BF4-C807A11F55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6D95A-66AF-8E4E-AFA4-2B9783E655CC}"/>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5" name="Footer Placeholder 4">
            <a:extLst>
              <a:ext uri="{FF2B5EF4-FFF2-40B4-BE49-F238E27FC236}">
                <a16:creationId xmlns:a16="http://schemas.microsoft.com/office/drawing/2014/main" id="{5A2A53A4-FEA5-6747-9F76-51E502BFE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2C114-2DD4-FD4F-8E77-27A4900C8578}"/>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360883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2C852-1568-6444-BB61-43C6576DAA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B19F3-AF66-DD47-9A37-67CEA77DBB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D578C-9DDC-F345-BE15-ABD1A53D393A}"/>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5" name="Footer Placeholder 4">
            <a:extLst>
              <a:ext uri="{FF2B5EF4-FFF2-40B4-BE49-F238E27FC236}">
                <a16:creationId xmlns:a16="http://schemas.microsoft.com/office/drawing/2014/main" id="{9E318742-54B6-8945-A6DF-1AB529DA7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40558-5DA3-6F49-B057-1DCCD0139F5E}"/>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272912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A831-CB5E-F94E-AE6A-E33F2E041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153F2-D5E0-1448-A6DA-7C9922E533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4C978-A9C3-F64E-805B-76F2FF239F24}"/>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5" name="Footer Placeholder 4">
            <a:extLst>
              <a:ext uri="{FF2B5EF4-FFF2-40B4-BE49-F238E27FC236}">
                <a16:creationId xmlns:a16="http://schemas.microsoft.com/office/drawing/2014/main" id="{F0F99FF4-FCEB-1B48-B749-BED15EAE4B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69DA1-15CB-5A4E-8CBD-50792245E541}"/>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87737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1329-E59C-584F-84EC-ADBB5327ED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1CE76E-DEF4-4041-847F-43298874AB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5C2E4F-E683-6841-972A-3305678F35AD}"/>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5" name="Footer Placeholder 4">
            <a:extLst>
              <a:ext uri="{FF2B5EF4-FFF2-40B4-BE49-F238E27FC236}">
                <a16:creationId xmlns:a16="http://schemas.microsoft.com/office/drawing/2014/main" id="{78FD87A6-5CEF-B944-9463-FA01A5C3B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D81E2-8326-A444-BA6D-A9C1C8137AB4}"/>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1905958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0E88-2488-E948-BCD7-161B1E35A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AABFB8-5046-7F46-A1D5-9ED4A0CC80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8D11C-FFBC-6B4A-B850-F5493DFFA9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B9F2C-8C98-B341-8FBD-FA1F808F4645}"/>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6" name="Footer Placeholder 5">
            <a:extLst>
              <a:ext uri="{FF2B5EF4-FFF2-40B4-BE49-F238E27FC236}">
                <a16:creationId xmlns:a16="http://schemas.microsoft.com/office/drawing/2014/main" id="{8665ABCB-CAC7-5D4B-A996-C0A260696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23325-DE31-A648-9CFA-EFC8FB278651}"/>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3318833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EDE2C-5E9B-9044-9C15-3659964ED3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76A73C-07C5-0740-B26F-FB51F36A22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77E4F-41F6-A54B-A005-7EAFDE9F66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851EE8-A026-6544-820F-ED22A702FF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8522BB-7608-5A41-8AB6-DE6E28DB67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1E7369-FC72-CB44-A098-B940D4F9217E}"/>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8" name="Footer Placeholder 7">
            <a:extLst>
              <a:ext uri="{FF2B5EF4-FFF2-40B4-BE49-F238E27FC236}">
                <a16:creationId xmlns:a16="http://schemas.microsoft.com/office/drawing/2014/main" id="{A28BBCA1-5C62-CA40-B963-89F235AE04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298FE8-EB94-1B46-A9C3-7991A99FA7C1}"/>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3939648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0C59-90AA-3C41-B800-A7547E8327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C838E3-9D01-A54D-AD0D-72AA18276866}"/>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4" name="Footer Placeholder 3">
            <a:extLst>
              <a:ext uri="{FF2B5EF4-FFF2-40B4-BE49-F238E27FC236}">
                <a16:creationId xmlns:a16="http://schemas.microsoft.com/office/drawing/2014/main" id="{5F0DD486-34AC-4A46-B8A6-1131380C9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71AAE3-D271-6146-8B68-5790D914283D}"/>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29897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9B224F-770A-7F40-99C3-745608243F42}"/>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3" name="Footer Placeholder 2">
            <a:extLst>
              <a:ext uri="{FF2B5EF4-FFF2-40B4-BE49-F238E27FC236}">
                <a16:creationId xmlns:a16="http://schemas.microsoft.com/office/drawing/2014/main" id="{69FF27C8-D542-F244-8300-92C85516F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D07D5-0191-744F-A1F4-49F0FC751527}"/>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121607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5EF9-285B-8846-9248-CEC05E5140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A26DD3-EA1E-E64D-B619-99E1E6545C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192EA3-7CF8-C143-8991-F6A164FE0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FE351-1C2B-EA47-B795-B4D483BB38F9}"/>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6" name="Footer Placeholder 5">
            <a:extLst>
              <a:ext uri="{FF2B5EF4-FFF2-40B4-BE49-F238E27FC236}">
                <a16:creationId xmlns:a16="http://schemas.microsoft.com/office/drawing/2014/main" id="{0C21D067-EE78-6044-9CAD-6B6E7249A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7DC95-6DCB-434E-B0F5-69A14BC257F0}"/>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1118833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F026-10FF-4148-8909-3ABFC90F2E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7C121-92F1-5A46-9BEF-94AF1ABDC4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FF2DF0-78CE-E947-BFF4-944E6217C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E234D8-46CD-E64D-85C6-7300F4F37271}"/>
              </a:ext>
            </a:extLst>
          </p:cNvPr>
          <p:cNvSpPr>
            <a:spLocks noGrp="1"/>
          </p:cNvSpPr>
          <p:nvPr>
            <p:ph type="dt" sz="half" idx="10"/>
          </p:nvPr>
        </p:nvSpPr>
        <p:spPr/>
        <p:txBody>
          <a:bodyPr/>
          <a:lstStyle/>
          <a:p>
            <a:fld id="{A7C71DE5-C58D-4D4D-83E3-C1141F397A3B}" type="datetimeFigureOut">
              <a:rPr lang="en-US" smtClean="0"/>
              <a:t>4/13/2026</a:t>
            </a:fld>
            <a:endParaRPr lang="en-US"/>
          </a:p>
        </p:txBody>
      </p:sp>
      <p:sp>
        <p:nvSpPr>
          <p:cNvPr id="6" name="Footer Placeholder 5">
            <a:extLst>
              <a:ext uri="{FF2B5EF4-FFF2-40B4-BE49-F238E27FC236}">
                <a16:creationId xmlns:a16="http://schemas.microsoft.com/office/drawing/2014/main" id="{CF8E5D8E-814B-C844-A708-87BF4EB44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2FC6E-1DAD-A943-9290-81DA626EB39B}"/>
              </a:ext>
            </a:extLst>
          </p:cNvPr>
          <p:cNvSpPr>
            <a:spLocks noGrp="1"/>
          </p:cNvSpPr>
          <p:nvPr>
            <p:ph type="sldNum" sz="quarter" idx="12"/>
          </p:nvPr>
        </p:nvSpPr>
        <p:spPr/>
        <p:txBody>
          <a:bodyPr/>
          <a:lstStyle/>
          <a:p>
            <a:fld id="{C020F70C-4BE6-7345-8781-A4CDA74B13A7}" type="slidenum">
              <a:rPr lang="en-US" smtClean="0"/>
              <a:t>‹#›</a:t>
            </a:fld>
            <a:endParaRPr lang="en-US"/>
          </a:p>
        </p:txBody>
      </p:sp>
    </p:spTree>
    <p:extLst>
      <p:ext uri="{BB962C8B-B14F-4D97-AF65-F5344CB8AC3E}">
        <p14:creationId xmlns:p14="http://schemas.microsoft.com/office/powerpoint/2010/main" val="245140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FB3E36-5EB4-AD49-ED75-0FA4F2DB2B40}"/>
              </a:ext>
            </a:extLst>
          </p:cNvPr>
          <p:cNvSpPr/>
          <p:nvPr userDrawn="1"/>
        </p:nvSpPr>
        <p:spPr>
          <a:xfrm>
            <a:off x="0" y="6685006"/>
            <a:ext cx="12192000" cy="185351"/>
          </a:xfrm>
          <a:prstGeom prst="rect">
            <a:avLst/>
          </a:prstGeom>
          <a:solidFill>
            <a:srgbClr val="005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sky with clouds&#10;&#10;AI-generated content may be incorrect.">
            <a:extLst>
              <a:ext uri="{FF2B5EF4-FFF2-40B4-BE49-F238E27FC236}">
                <a16:creationId xmlns:a16="http://schemas.microsoft.com/office/drawing/2014/main" id="{E8B61E09-7F0C-E9CE-8740-FE2A1239C3D8}"/>
              </a:ext>
            </a:extLst>
          </p:cNvPr>
          <p:cNvPicPr>
            <a:picLocks noChangeAspect="1"/>
          </p:cNvPicPr>
          <p:nvPr userDrawn="1"/>
        </p:nvPicPr>
        <p:blipFill>
          <a:blip r:embed="rId13"/>
          <a:stretch>
            <a:fillRect/>
          </a:stretch>
        </p:blipFill>
        <p:spPr>
          <a:xfrm>
            <a:off x="0" y="27159"/>
            <a:ext cx="12192000" cy="6658650"/>
          </a:xfrm>
          <a:prstGeom prst="rect">
            <a:avLst/>
          </a:prstGeom>
        </p:spPr>
      </p:pic>
      <p:sp>
        <p:nvSpPr>
          <p:cNvPr id="13" name="Rectangle 12">
            <a:extLst>
              <a:ext uri="{FF2B5EF4-FFF2-40B4-BE49-F238E27FC236}">
                <a16:creationId xmlns:a16="http://schemas.microsoft.com/office/drawing/2014/main" id="{28C5750D-ED86-753A-F594-1ACB55C80C15}"/>
              </a:ext>
            </a:extLst>
          </p:cNvPr>
          <p:cNvSpPr/>
          <p:nvPr userDrawn="1"/>
        </p:nvSpPr>
        <p:spPr>
          <a:xfrm>
            <a:off x="0" y="-27873"/>
            <a:ext cx="12192000" cy="54229"/>
          </a:xfrm>
          <a:prstGeom prst="rect">
            <a:avLst/>
          </a:prstGeom>
          <a:solidFill>
            <a:srgbClr val="005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A856D87-2ABB-17D4-25D5-902A0F062348}"/>
              </a:ext>
            </a:extLst>
          </p:cNvPr>
          <p:cNvPicPr>
            <a:picLocks noChangeAspect="1"/>
          </p:cNvPicPr>
          <p:nvPr userDrawn="1"/>
        </p:nvPicPr>
        <p:blipFill>
          <a:blip r:embed="rId14"/>
          <a:stretch>
            <a:fillRect/>
          </a:stretch>
        </p:blipFill>
        <p:spPr>
          <a:xfrm>
            <a:off x="11512806" y="6203886"/>
            <a:ext cx="545844" cy="545844"/>
          </a:xfrm>
          <a:prstGeom prst="rect">
            <a:avLst/>
          </a:prstGeom>
        </p:spPr>
      </p:pic>
      <p:sp>
        <p:nvSpPr>
          <p:cNvPr id="2" name="Title Placeholder 1">
            <a:extLst>
              <a:ext uri="{FF2B5EF4-FFF2-40B4-BE49-F238E27FC236}">
                <a16:creationId xmlns:a16="http://schemas.microsoft.com/office/drawing/2014/main" id="{04A8486E-0E99-D347-B9A3-55DAFC2F5B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A21FD9-2752-E440-ADC7-BB2959860B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ABF2C-8BF1-0D41-B29C-ED2311B1FB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C71DE5-C58D-4D4D-83E3-C1141F397A3B}" type="datetimeFigureOut">
              <a:rPr lang="en-US" smtClean="0"/>
              <a:t>4/13/2026</a:t>
            </a:fld>
            <a:endParaRPr lang="en-US"/>
          </a:p>
        </p:txBody>
      </p:sp>
      <p:sp>
        <p:nvSpPr>
          <p:cNvPr id="5" name="Footer Placeholder 4">
            <a:extLst>
              <a:ext uri="{FF2B5EF4-FFF2-40B4-BE49-F238E27FC236}">
                <a16:creationId xmlns:a16="http://schemas.microsoft.com/office/drawing/2014/main" id="{EDD823F6-6FB4-5049-B055-05F2E6A3D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1033F2-843B-774D-BA76-35FDCFF457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0F70C-4BE6-7345-8781-A4CDA74B13A7}" type="slidenum">
              <a:rPr lang="en-US" smtClean="0"/>
              <a:t>‹#›</a:t>
            </a:fld>
            <a:endParaRPr lang="en-US"/>
          </a:p>
        </p:txBody>
      </p:sp>
    </p:spTree>
    <p:extLst>
      <p:ext uri="{BB962C8B-B14F-4D97-AF65-F5344CB8AC3E}">
        <p14:creationId xmlns:p14="http://schemas.microsoft.com/office/powerpoint/2010/main" val="2756261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microsoft.com/office/2018/10/relationships/comments" Target="../comments/modernComment_347_72F3EF1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8A_AE37728.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141.232.84.171/netpub/server.np?original=80764&amp;site=dpiphotodb&amp;catalog=catalog&amp;download" TargetMode="External"/><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141.232.84.171/netpub/server.np?original=80768&amp;site=dpiphotodb&amp;catalog=catalog&amp;download" TargetMode="External"/><Relationship Id="rId5" Type="http://schemas.openxmlformats.org/officeDocument/2006/relationships/image" Target="../media/image40.jpeg"/><Relationship Id="rId10" Type="http://schemas.openxmlformats.org/officeDocument/2006/relationships/image" Target="../media/image44.jpeg"/><Relationship Id="rId4" Type="http://schemas.openxmlformats.org/officeDocument/2006/relationships/image" Target="../media/image39.jpeg"/><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94_EEFA8344.xm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95_367F8F98.xm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196_1E6B532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190_33C1749B.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png"/><Relationship Id="rId7" Type="http://schemas.openxmlformats.org/officeDocument/2006/relationships/slide" Target="slide2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0.png"/><Relationship Id="rId4" Type="http://schemas.openxmlformats.org/officeDocument/2006/relationships/slide" Target="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24E_0.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0.png"/><Relationship Id="rId3" Type="http://schemas.microsoft.com/office/2018/10/relationships/comments" Target="../comments/modernComment_11F_D92A0867.xml"/><Relationship Id="rId7" Type="http://schemas.openxmlformats.org/officeDocument/2006/relationships/slide" Target="slide23.xml"/><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20.png"/><Relationship Id="rId5" Type="http://schemas.openxmlformats.org/officeDocument/2006/relationships/image" Target="../media/image2.png"/><Relationship Id="rId10" Type="http://schemas.openxmlformats.org/officeDocument/2006/relationships/slide" Target="slide24.xml"/><Relationship Id="rId4" Type="http://schemas.openxmlformats.org/officeDocument/2006/relationships/image" Target="../media/image18.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6E45DCB-6E21-4746-9942-808D93DE8437}"/>
              </a:ext>
            </a:extLst>
          </p:cNvPr>
          <p:cNvPicPr>
            <a:picLocks noChangeAspect="1"/>
          </p:cNvPicPr>
          <p:nvPr/>
        </p:nvPicPr>
        <p:blipFill>
          <a:blip r:embed="rId3"/>
          <a:stretch>
            <a:fillRect/>
          </a:stretch>
        </p:blipFill>
        <p:spPr>
          <a:xfrm>
            <a:off x="-5440" y="0"/>
            <a:ext cx="12197440" cy="1550152"/>
          </a:xfrm>
          <a:prstGeom prst="rect">
            <a:avLst/>
          </a:prstGeom>
          <a:effectLst>
            <a:outerShdw blurRad="127000" dist="38100" dir="5400000" algn="t" rotWithShape="0">
              <a:prstClr val="black">
                <a:alpha val="50000"/>
              </a:prstClr>
            </a:outerShdw>
          </a:effectLst>
        </p:spPr>
      </p:pic>
      <p:sp>
        <p:nvSpPr>
          <p:cNvPr id="6" name="Title 1">
            <a:extLst>
              <a:ext uri="{FF2B5EF4-FFF2-40B4-BE49-F238E27FC236}">
                <a16:creationId xmlns:a16="http://schemas.microsoft.com/office/drawing/2014/main" id="{18F8449F-1509-4D4E-91FE-92D0532B06C2}"/>
              </a:ext>
            </a:extLst>
          </p:cNvPr>
          <p:cNvSpPr txBox="1">
            <a:spLocks/>
          </p:cNvSpPr>
          <p:nvPr/>
        </p:nvSpPr>
        <p:spPr>
          <a:xfrm>
            <a:off x="-5440" y="1450181"/>
            <a:ext cx="12180406" cy="10196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a:solidFill>
                  <a:srgbClr val="00599C"/>
                </a:solidFill>
                <a:latin typeface="Book Antiqua"/>
                <a:ea typeface="Cambria Math"/>
              </a:rPr>
              <a:t>Water Supply Conditions and Water Conservation</a:t>
            </a:r>
          </a:p>
        </p:txBody>
      </p:sp>
      <p:sp>
        <p:nvSpPr>
          <p:cNvPr id="18" name="Rectangle 17">
            <a:extLst>
              <a:ext uri="{FF2B5EF4-FFF2-40B4-BE49-F238E27FC236}">
                <a16:creationId xmlns:a16="http://schemas.microsoft.com/office/drawing/2014/main" id="{B2E59837-184A-0C46-A858-359C8BF3FFE5}"/>
              </a:ext>
            </a:extLst>
          </p:cNvPr>
          <p:cNvSpPr/>
          <p:nvPr/>
        </p:nvSpPr>
        <p:spPr>
          <a:xfrm>
            <a:off x="-5440" y="5474744"/>
            <a:ext cx="12197440" cy="140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EF6D96-19B4-0142-B309-787FAC34890A}"/>
              </a:ext>
            </a:extLst>
          </p:cNvPr>
          <p:cNvSpPr/>
          <p:nvPr/>
        </p:nvSpPr>
        <p:spPr>
          <a:xfrm>
            <a:off x="0" y="5355971"/>
            <a:ext cx="12192000" cy="120904"/>
          </a:xfrm>
          <a:prstGeom prst="rect">
            <a:avLst/>
          </a:prstGeom>
          <a:solidFill>
            <a:srgbClr val="005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34B166-FBB9-9FAD-1C33-B839800F04C7}"/>
              </a:ext>
            </a:extLst>
          </p:cNvPr>
          <p:cNvSpPr txBox="1"/>
          <p:nvPr/>
        </p:nvSpPr>
        <p:spPr>
          <a:xfrm>
            <a:off x="2295728" y="5417745"/>
            <a:ext cx="7321685" cy="1477328"/>
          </a:xfrm>
          <a:prstGeom prst="rect">
            <a:avLst/>
          </a:prstGeom>
          <a:noFill/>
        </p:spPr>
        <p:txBody>
          <a:bodyPr wrap="square" lIns="91440" tIns="45720" rIns="91440" bIns="45720" rtlCol="0" anchor="t">
            <a:spAutoFit/>
          </a:bodyPr>
          <a:lstStyle/>
          <a:p>
            <a:pPr algn="ctr"/>
            <a:r>
              <a:rPr lang="en-US" b="1">
                <a:solidFill>
                  <a:srgbClr val="00599C"/>
                </a:solidFill>
                <a:latin typeface="Book Antiqua"/>
              </a:rPr>
              <a:t>PRESENTED BY: </a:t>
            </a:r>
          </a:p>
          <a:p>
            <a:pPr algn="ctr"/>
            <a:r>
              <a:rPr lang="en-US">
                <a:latin typeface="Book Antiqua"/>
              </a:rPr>
              <a:t>Tom Colios</a:t>
            </a:r>
          </a:p>
          <a:p>
            <a:pPr algn="ctr"/>
            <a:r>
              <a:rPr lang="en-US">
                <a:latin typeface="Book Antiqua"/>
              </a:rPr>
              <a:t>South Florida Water Management District</a:t>
            </a:r>
          </a:p>
          <a:p>
            <a:pPr algn="ctr"/>
            <a:r>
              <a:rPr lang="en-US">
                <a:latin typeface="Book Antiqua"/>
              </a:rPr>
              <a:t>SEFLUC</a:t>
            </a:r>
          </a:p>
          <a:p>
            <a:pPr algn="ctr"/>
            <a:r>
              <a:rPr lang="en-US">
                <a:latin typeface="Book Antiqua"/>
              </a:rPr>
              <a:t>April 13, 2026</a:t>
            </a:r>
          </a:p>
        </p:txBody>
      </p:sp>
      <p:pic>
        <p:nvPicPr>
          <p:cNvPr id="4" name="Picture 3">
            <a:extLst>
              <a:ext uri="{FF2B5EF4-FFF2-40B4-BE49-F238E27FC236}">
                <a16:creationId xmlns:a16="http://schemas.microsoft.com/office/drawing/2014/main" id="{5C802DFA-3BB8-441A-C114-5F52FA22C6B7}"/>
              </a:ext>
            </a:extLst>
          </p:cNvPr>
          <p:cNvPicPr>
            <a:picLocks noChangeAspect="1"/>
          </p:cNvPicPr>
          <p:nvPr/>
        </p:nvPicPr>
        <p:blipFill>
          <a:blip r:embed="rId4"/>
          <a:stretch>
            <a:fillRect/>
          </a:stretch>
        </p:blipFill>
        <p:spPr>
          <a:xfrm>
            <a:off x="7948266" y="2822700"/>
            <a:ext cx="3121152" cy="2075309"/>
          </a:xfrm>
          <a:prstGeom prst="rect">
            <a:avLst/>
          </a:prstGeom>
          <a:ln w="38100" cap="sq">
            <a:solidFill>
              <a:srgbClr val="00599C"/>
            </a:solidFill>
            <a:prstDash val="solid"/>
            <a:miter lim="800000"/>
          </a:ln>
          <a:effectLst/>
        </p:spPr>
        <p:style>
          <a:lnRef idx="3">
            <a:schemeClr val="lt1"/>
          </a:lnRef>
          <a:fillRef idx="1">
            <a:schemeClr val="accent3"/>
          </a:fillRef>
          <a:effectRef idx="1">
            <a:schemeClr val="accent3"/>
          </a:effectRef>
          <a:fontRef idx="minor">
            <a:schemeClr val="lt1"/>
          </a:fontRef>
        </p:style>
      </p:pic>
      <p:sp>
        <p:nvSpPr>
          <p:cNvPr id="9" name="AutoShape 4" descr="Best Water-Saving Appliances and Faucets for Your Home">
            <a:extLst>
              <a:ext uri="{FF2B5EF4-FFF2-40B4-BE49-F238E27FC236}">
                <a16:creationId xmlns:a16="http://schemas.microsoft.com/office/drawing/2014/main" id="{9D887FCF-2683-E58E-364F-87BCD3EB39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86CB85A5-BAFB-0AFD-9DA2-5027113686BC}"/>
              </a:ext>
            </a:extLst>
          </p:cNvPr>
          <p:cNvPicPr>
            <a:picLocks noChangeAspect="1"/>
          </p:cNvPicPr>
          <p:nvPr/>
        </p:nvPicPr>
        <p:blipFill>
          <a:blip r:embed="rId5"/>
          <a:srcRect l="8540"/>
          <a:stretch>
            <a:fillRect/>
          </a:stretch>
        </p:blipFill>
        <p:spPr>
          <a:xfrm>
            <a:off x="1117141" y="2822321"/>
            <a:ext cx="3121152" cy="2075688"/>
          </a:xfrm>
          <a:prstGeom prst="rect">
            <a:avLst/>
          </a:prstGeom>
          <a:ln w="38100" cap="sq">
            <a:solidFill>
              <a:srgbClr val="00599C"/>
            </a:solidFill>
            <a:prstDash val="solid"/>
            <a:miter lim="800000"/>
          </a:ln>
          <a:effectLst/>
        </p:spPr>
      </p:pic>
      <p:pic>
        <p:nvPicPr>
          <p:cNvPr id="10" name="Picture 9" descr="A pond with a fountain in it&#10;&#10;AI-generated content may be incorrect.">
            <a:extLst>
              <a:ext uri="{FF2B5EF4-FFF2-40B4-BE49-F238E27FC236}">
                <a16:creationId xmlns:a16="http://schemas.microsoft.com/office/drawing/2014/main" id="{D429C482-C7A4-959A-F861-33048A6C9AB8}"/>
              </a:ext>
            </a:extLst>
          </p:cNvPr>
          <p:cNvPicPr>
            <a:picLocks noChangeAspect="1"/>
          </p:cNvPicPr>
          <p:nvPr/>
        </p:nvPicPr>
        <p:blipFill>
          <a:blip r:embed="rId6"/>
          <a:srcRect l="2995" t="3394" r="2177" b="1164"/>
          <a:stretch>
            <a:fillRect/>
          </a:stretch>
        </p:blipFill>
        <p:spPr>
          <a:xfrm>
            <a:off x="4541918" y="2815388"/>
            <a:ext cx="3093603" cy="2082621"/>
          </a:xfrm>
          <a:prstGeom prst="rect">
            <a:avLst/>
          </a:prstGeom>
          <a:ln w="38100">
            <a:solidFill>
              <a:srgbClr val="00599C"/>
            </a:solidFill>
          </a:ln>
        </p:spPr>
      </p:pic>
    </p:spTree>
    <p:extLst>
      <p:ext uri="{BB962C8B-B14F-4D97-AF65-F5344CB8AC3E}">
        <p14:creationId xmlns:p14="http://schemas.microsoft.com/office/powerpoint/2010/main" val="145475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0ABAC-A41D-D73A-14CC-749EA8F5183B}"/>
            </a:ext>
          </a:extLst>
        </p:cNvPr>
        <p:cNvGrpSpPr/>
        <p:nvPr/>
      </p:nvGrpSpPr>
      <p:grpSpPr>
        <a:xfrm>
          <a:off x="0" y="0"/>
          <a:ext cx="0" cy="0"/>
          <a:chOff x="0" y="0"/>
          <a:chExt cx="0" cy="0"/>
        </a:xfrm>
      </p:grpSpPr>
      <p:sp>
        <p:nvSpPr>
          <p:cNvPr id="13314" name="Rectangle 2">
            <a:extLst>
              <a:ext uri="{FF2B5EF4-FFF2-40B4-BE49-F238E27FC236}">
                <a16:creationId xmlns:a16="http://schemas.microsoft.com/office/drawing/2014/main" id="{6D9C1AF6-DE5D-EA5A-323F-F88C10234505}"/>
              </a:ext>
            </a:extLst>
          </p:cNvPr>
          <p:cNvSpPr>
            <a:spLocks noGrp="1" noChangeArrowheads="1"/>
          </p:cNvSpPr>
          <p:nvPr>
            <p:ph type="title"/>
          </p:nvPr>
        </p:nvSpPr>
        <p:spPr>
          <a:xfrm>
            <a:off x="48610" y="91597"/>
            <a:ext cx="9823300" cy="564322"/>
          </a:xfrm>
          <a:noFill/>
        </p:spPr>
        <p:txBody>
          <a:bodyPr wrap="square" lIns="91440" tIns="45720" rIns="91440" bIns="45720" rtlCol="0" anchor="t">
            <a:spAutoFit/>
          </a:bodyPr>
          <a:lstStyle/>
          <a:p>
            <a:r>
              <a:rPr lang="en-US" altLang="en-US" sz="3400">
                <a:solidFill>
                  <a:srgbClr val="00599C"/>
                </a:solidFill>
                <a:latin typeface="Book Antiqua"/>
                <a:ea typeface="+mn-ea"/>
                <a:cs typeface="+mn-cs"/>
              </a:rPr>
              <a:t>Lower Tamiami Aquifer, Lee and Collier Counties </a:t>
            </a:r>
          </a:p>
        </p:txBody>
      </p:sp>
      <p:sp>
        <p:nvSpPr>
          <p:cNvPr id="90115" name="Rectangle 3">
            <a:extLst>
              <a:ext uri="{FF2B5EF4-FFF2-40B4-BE49-F238E27FC236}">
                <a16:creationId xmlns:a16="http://schemas.microsoft.com/office/drawing/2014/main" id="{30322CBB-A2DA-AAB1-80E2-B48458FF4339}"/>
              </a:ext>
            </a:extLst>
          </p:cNvPr>
          <p:cNvSpPr>
            <a:spLocks noGrp="1" noChangeArrowheads="1"/>
          </p:cNvSpPr>
          <p:nvPr>
            <p:ph type="body" idx="1"/>
          </p:nvPr>
        </p:nvSpPr>
        <p:spPr>
          <a:xfrm>
            <a:off x="6629400" y="1371600"/>
            <a:ext cx="4038600" cy="5486400"/>
          </a:xfrm>
        </p:spPr>
        <p:txBody>
          <a:bodyPr/>
          <a:lstStyle/>
          <a:p>
            <a:pPr marL="0" indent="0">
              <a:buNone/>
              <a:defRPr/>
            </a:pPr>
            <a:endParaRPr lang="en-US" altLang="en-US" sz="1800">
              <a:latin typeface="Arial Black" pitchFamily="34" charset="0"/>
            </a:endParaRPr>
          </a:p>
          <a:p>
            <a:pPr marL="0" indent="0">
              <a:buNone/>
              <a:defRPr/>
            </a:pPr>
            <a:br>
              <a:rPr lang="en-US" altLang="en-US" sz="1800"/>
            </a:br>
            <a:endParaRPr lang="en-US" altLang="en-US" sz="2400">
              <a:solidFill>
                <a:srgbClr val="322100"/>
              </a:solidFill>
            </a:endParaRPr>
          </a:p>
        </p:txBody>
      </p:sp>
      <p:pic>
        <p:nvPicPr>
          <p:cNvPr id="4" name="Picture 3">
            <a:extLst>
              <a:ext uri="{FF2B5EF4-FFF2-40B4-BE49-F238E27FC236}">
                <a16:creationId xmlns:a16="http://schemas.microsoft.com/office/drawing/2014/main" id="{2D061D59-09EE-BFC5-A7B9-E92559E3DDF0}"/>
              </a:ext>
            </a:extLst>
          </p:cNvPr>
          <p:cNvPicPr>
            <a:picLocks noChangeAspect="1"/>
          </p:cNvPicPr>
          <p:nvPr/>
        </p:nvPicPr>
        <p:blipFill>
          <a:blip r:embed="rId4"/>
          <a:stretch>
            <a:fillRect/>
          </a:stretch>
        </p:blipFill>
        <p:spPr>
          <a:xfrm>
            <a:off x="11511270" y="6202350"/>
            <a:ext cx="545844" cy="545844"/>
          </a:xfrm>
          <a:prstGeom prst="rect">
            <a:avLst/>
          </a:prstGeom>
        </p:spPr>
      </p:pic>
      <p:sp>
        <p:nvSpPr>
          <p:cNvPr id="3" name="TextBox 2">
            <a:extLst>
              <a:ext uri="{FF2B5EF4-FFF2-40B4-BE49-F238E27FC236}">
                <a16:creationId xmlns:a16="http://schemas.microsoft.com/office/drawing/2014/main" id="{52561A7A-83A3-774B-F9C6-DEB2F2EAA077}"/>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10</a:t>
            </a:fld>
            <a:endParaRPr lang="en-US" b="1">
              <a:solidFill>
                <a:srgbClr val="FFFFFF"/>
              </a:solidFill>
            </a:endParaRPr>
          </a:p>
        </p:txBody>
      </p:sp>
      <p:sp>
        <p:nvSpPr>
          <p:cNvPr id="5" name="TextBox 4">
            <a:extLst>
              <a:ext uri="{FF2B5EF4-FFF2-40B4-BE49-F238E27FC236}">
                <a16:creationId xmlns:a16="http://schemas.microsoft.com/office/drawing/2014/main" id="{30B0564E-E7E9-DBF8-F967-F1D0D41C9CC3}"/>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7" name="Picture 6">
            <a:extLst>
              <a:ext uri="{FF2B5EF4-FFF2-40B4-BE49-F238E27FC236}">
                <a16:creationId xmlns:a16="http://schemas.microsoft.com/office/drawing/2014/main" id="{A701C5D1-931D-0BF9-7D19-4EF4C2070FD1}"/>
              </a:ext>
            </a:extLst>
          </p:cNvPr>
          <p:cNvPicPr>
            <a:picLocks noChangeAspect="1"/>
          </p:cNvPicPr>
          <p:nvPr/>
        </p:nvPicPr>
        <p:blipFill>
          <a:blip r:embed="rId5"/>
          <a:srcRect/>
          <a:stretch/>
        </p:blipFill>
        <p:spPr>
          <a:xfrm>
            <a:off x="86300" y="921479"/>
            <a:ext cx="4481741" cy="5163907"/>
          </a:xfrm>
          <a:prstGeom prst="rect">
            <a:avLst/>
          </a:prstGeom>
          <a:ln w="12700">
            <a:solidFill>
              <a:schemeClr val="tx1"/>
            </a:solidFill>
          </a:ln>
        </p:spPr>
      </p:pic>
      <p:sp>
        <p:nvSpPr>
          <p:cNvPr id="6" name="Oval 5">
            <a:extLst>
              <a:ext uri="{FF2B5EF4-FFF2-40B4-BE49-F238E27FC236}">
                <a16:creationId xmlns:a16="http://schemas.microsoft.com/office/drawing/2014/main" id="{4735A66B-C322-E2F0-1321-704B13DABFC5}"/>
              </a:ext>
            </a:extLst>
          </p:cNvPr>
          <p:cNvSpPr/>
          <p:nvPr/>
        </p:nvSpPr>
        <p:spPr>
          <a:xfrm>
            <a:off x="1597794" y="3025902"/>
            <a:ext cx="355600" cy="246743"/>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88E492-4913-C43A-6C38-D582E159DC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99902" y="1038214"/>
            <a:ext cx="7360940" cy="4600586"/>
          </a:xfrm>
          <a:prstGeom prst="rect">
            <a:avLst/>
          </a:prstGeom>
        </p:spPr>
      </p:pic>
    </p:spTree>
    <p:extLst>
      <p:ext uri="{BB962C8B-B14F-4D97-AF65-F5344CB8AC3E}">
        <p14:creationId xmlns:p14="http://schemas.microsoft.com/office/powerpoint/2010/main" val="1928589079"/>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05FABFD-2CFF-CAF4-303A-504BCFDC2E48}"/>
              </a:ext>
            </a:extLst>
          </p:cNvPr>
          <p:cNvSpPr txBox="1">
            <a:spLocks noChangeArrowheads="1"/>
          </p:cNvSpPr>
          <p:nvPr/>
        </p:nvSpPr>
        <p:spPr>
          <a:xfrm>
            <a:off x="-5532" y="91597"/>
            <a:ext cx="9823300" cy="564322"/>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400">
                <a:solidFill>
                  <a:srgbClr val="00599C"/>
                </a:solidFill>
                <a:latin typeface="Book Antiqua"/>
                <a:ea typeface="+mn-ea"/>
                <a:cs typeface="+mn-cs"/>
              </a:rPr>
              <a:t>Lower Tamiami Aquifer, Lee and Collier Counties </a:t>
            </a:r>
          </a:p>
        </p:txBody>
      </p:sp>
      <p:sp>
        <p:nvSpPr>
          <p:cNvPr id="2" name="TextBox 1">
            <a:extLst>
              <a:ext uri="{FF2B5EF4-FFF2-40B4-BE49-F238E27FC236}">
                <a16:creationId xmlns:a16="http://schemas.microsoft.com/office/drawing/2014/main" id="{B1C449C4-4AF0-5FC0-B124-C0B4C47A06DF}"/>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11</a:t>
            </a:fld>
            <a:endParaRPr lang="en-US" b="1">
              <a:solidFill>
                <a:srgbClr val="FFFFFF"/>
              </a:solidFill>
            </a:endParaRPr>
          </a:p>
        </p:txBody>
      </p:sp>
      <p:sp>
        <p:nvSpPr>
          <p:cNvPr id="3" name="TextBox 2">
            <a:extLst>
              <a:ext uri="{FF2B5EF4-FFF2-40B4-BE49-F238E27FC236}">
                <a16:creationId xmlns:a16="http://schemas.microsoft.com/office/drawing/2014/main" id="{7073B6BA-763D-8F46-3C0D-A051D8547A92}"/>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8" name="Picture 7" descr="Map&#10;&#10;AI-generated content may be incorrect.">
            <a:extLst>
              <a:ext uri="{FF2B5EF4-FFF2-40B4-BE49-F238E27FC236}">
                <a16:creationId xmlns:a16="http://schemas.microsoft.com/office/drawing/2014/main" id="{AA7B0FAB-3BB0-9219-4B28-BEED8083BD31}"/>
              </a:ext>
            </a:extLst>
          </p:cNvPr>
          <p:cNvPicPr>
            <a:picLocks noChangeAspect="1"/>
          </p:cNvPicPr>
          <p:nvPr/>
        </p:nvPicPr>
        <p:blipFill>
          <a:blip r:embed="rId4"/>
          <a:stretch>
            <a:fillRect/>
          </a:stretch>
        </p:blipFill>
        <p:spPr>
          <a:xfrm>
            <a:off x="116389" y="655919"/>
            <a:ext cx="5164272" cy="5922866"/>
          </a:xfrm>
          <a:prstGeom prst="rect">
            <a:avLst/>
          </a:prstGeom>
        </p:spPr>
      </p:pic>
      <p:pic>
        <p:nvPicPr>
          <p:cNvPr id="12" name="Picture 11" descr="Chart, bar chart&#10;&#10;AI-generated content may be incorrect.">
            <a:extLst>
              <a:ext uri="{FF2B5EF4-FFF2-40B4-BE49-F238E27FC236}">
                <a16:creationId xmlns:a16="http://schemas.microsoft.com/office/drawing/2014/main" id="{C6C0B45F-B7F6-2F94-4312-22E8DAF0A88A}"/>
              </a:ext>
            </a:extLst>
          </p:cNvPr>
          <p:cNvPicPr>
            <a:picLocks noChangeAspect="1"/>
          </p:cNvPicPr>
          <p:nvPr/>
        </p:nvPicPr>
        <p:blipFill>
          <a:blip r:embed="rId5"/>
          <a:stretch>
            <a:fillRect/>
          </a:stretch>
        </p:blipFill>
        <p:spPr>
          <a:xfrm>
            <a:off x="5402581" y="1295400"/>
            <a:ext cx="6643109" cy="4202429"/>
          </a:xfrm>
          <a:prstGeom prst="rect">
            <a:avLst/>
          </a:prstGeom>
        </p:spPr>
      </p:pic>
    </p:spTree>
    <p:extLst>
      <p:ext uri="{BB962C8B-B14F-4D97-AF65-F5344CB8AC3E}">
        <p14:creationId xmlns:p14="http://schemas.microsoft.com/office/powerpoint/2010/main" val="18267933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BD2C2-BBA9-EA9A-BFB7-BE9580AE81E6}"/>
            </a:ext>
          </a:extLst>
        </p:cNvPr>
        <p:cNvGrpSpPr/>
        <p:nvPr/>
      </p:nvGrpSpPr>
      <p:grpSpPr>
        <a:xfrm>
          <a:off x="0" y="0"/>
          <a:ext cx="0" cy="0"/>
          <a:chOff x="0" y="0"/>
          <a:chExt cx="0" cy="0"/>
        </a:xfrm>
      </p:grpSpPr>
      <p:pic>
        <p:nvPicPr>
          <p:cNvPr id="2" name="Picture 1" descr="A blue sky with clouds&#10;&#10;AI-generated content may be incorrect.">
            <a:extLst>
              <a:ext uri="{FF2B5EF4-FFF2-40B4-BE49-F238E27FC236}">
                <a16:creationId xmlns:a16="http://schemas.microsoft.com/office/drawing/2014/main" id="{E45D97FF-3DF3-51CB-1404-F95E5B021377}"/>
              </a:ext>
            </a:extLst>
          </p:cNvPr>
          <p:cNvPicPr>
            <a:picLocks noChangeAspect="1"/>
          </p:cNvPicPr>
          <p:nvPr/>
        </p:nvPicPr>
        <p:blipFill>
          <a:blip r:embed="rId3"/>
          <a:stretch>
            <a:fillRect/>
          </a:stretch>
        </p:blipFill>
        <p:spPr>
          <a:xfrm>
            <a:off x="0" y="27159"/>
            <a:ext cx="12192000" cy="6658650"/>
          </a:xfrm>
          <a:prstGeom prst="rect">
            <a:avLst/>
          </a:prstGeom>
        </p:spPr>
      </p:pic>
      <p:pic>
        <p:nvPicPr>
          <p:cNvPr id="3" name="Picture 1">
            <a:extLst>
              <a:ext uri="{FF2B5EF4-FFF2-40B4-BE49-F238E27FC236}">
                <a16:creationId xmlns:a16="http://schemas.microsoft.com/office/drawing/2014/main" id="{6493B4BB-8E43-0B57-79C2-AF52FF5E5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582" y="1409509"/>
            <a:ext cx="813435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002A7BB-2EB9-4AB4-7179-1AEB027ADA43}"/>
              </a:ext>
            </a:extLst>
          </p:cNvPr>
          <p:cNvSpPr/>
          <p:nvPr/>
        </p:nvSpPr>
        <p:spPr>
          <a:xfrm>
            <a:off x="0" y="6685006"/>
            <a:ext cx="12192000" cy="185351"/>
          </a:xfrm>
          <a:prstGeom prst="rect">
            <a:avLst/>
          </a:prstGeom>
          <a:solidFill>
            <a:srgbClr val="005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35B4D4-83D1-046A-A1D1-3D96D6B8E27A}"/>
              </a:ext>
            </a:extLst>
          </p:cNvPr>
          <p:cNvSpPr txBox="1"/>
          <p:nvPr/>
        </p:nvSpPr>
        <p:spPr>
          <a:xfrm>
            <a:off x="40491" y="-26824"/>
            <a:ext cx="12062012" cy="1323439"/>
          </a:xfrm>
          <a:prstGeom prst="rect">
            <a:avLst/>
          </a:prstGeom>
          <a:noFill/>
        </p:spPr>
        <p:txBody>
          <a:bodyPr wrap="square" lIns="91440" tIns="45720" rIns="91440" bIns="45720" rtlCol="0" anchor="t">
            <a:spAutoFit/>
          </a:bodyPr>
          <a:lstStyle/>
          <a:p>
            <a:r>
              <a:rPr lang="en-US" sz="4000">
                <a:solidFill>
                  <a:srgbClr val="00599C"/>
                </a:solidFill>
                <a:latin typeface="Book Antiqua"/>
              </a:rPr>
              <a:t>Status of Water Restrictions in Cape Coral and Lehigh Acres</a:t>
            </a:r>
            <a:endParaRPr lang="en-US"/>
          </a:p>
        </p:txBody>
      </p:sp>
      <p:sp>
        <p:nvSpPr>
          <p:cNvPr id="21" name="Rectangle 20">
            <a:extLst>
              <a:ext uri="{FF2B5EF4-FFF2-40B4-BE49-F238E27FC236}">
                <a16:creationId xmlns:a16="http://schemas.microsoft.com/office/drawing/2014/main" id="{CA5F0EDF-6157-3535-2744-A6583624D275}"/>
              </a:ext>
            </a:extLst>
          </p:cNvPr>
          <p:cNvSpPr/>
          <p:nvPr/>
        </p:nvSpPr>
        <p:spPr>
          <a:xfrm>
            <a:off x="0" y="-27873"/>
            <a:ext cx="12192000" cy="54229"/>
          </a:xfrm>
          <a:prstGeom prst="rect">
            <a:avLst/>
          </a:prstGeom>
          <a:solidFill>
            <a:srgbClr val="005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F5EBBC3-13F4-7FE1-56E9-1E88E57759C8}"/>
              </a:ext>
            </a:extLst>
          </p:cNvPr>
          <p:cNvPicPr>
            <a:picLocks noChangeAspect="1"/>
          </p:cNvPicPr>
          <p:nvPr/>
        </p:nvPicPr>
        <p:blipFill>
          <a:blip r:embed="rId5"/>
          <a:stretch>
            <a:fillRect/>
          </a:stretch>
        </p:blipFill>
        <p:spPr>
          <a:xfrm>
            <a:off x="11512806" y="6203886"/>
            <a:ext cx="545844" cy="545844"/>
          </a:xfrm>
          <a:prstGeom prst="rect">
            <a:avLst/>
          </a:prstGeom>
        </p:spPr>
      </p:pic>
      <p:sp>
        <p:nvSpPr>
          <p:cNvPr id="6" name="TextBox 5">
            <a:extLst>
              <a:ext uri="{FF2B5EF4-FFF2-40B4-BE49-F238E27FC236}">
                <a16:creationId xmlns:a16="http://schemas.microsoft.com/office/drawing/2014/main" id="{1A908021-43C6-176E-8750-ED88F23E3491}"/>
              </a:ext>
            </a:extLst>
          </p:cNvPr>
          <p:cNvSpPr txBox="1"/>
          <p:nvPr/>
        </p:nvSpPr>
        <p:spPr>
          <a:xfrm>
            <a:off x="256033" y="1480724"/>
            <a:ext cx="3452938" cy="498598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endParaRPr lang="en-US" sz="2200">
              <a:solidFill>
                <a:srgbClr val="00599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a:solidFill>
                  <a:srgbClr val="00599C"/>
                </a:solidFill>
                <a:latin typeface="Arial" panose="020B0604020202020204" pitchFamily="34" charset="0"/>
                <a:cs typeface="Arial" panose="020B0604020202020204" pitchFamily="34" charset="0"/>
              </a:rPr>
              <a:t>Phase III Restrictions Since November 2023</a:t>
            </a:r>
            <a:endParaRPr lang="en-US" sz="2200">
              <a:solidFill>
                <a:srgbClr val="00599C"/>
              </a:solidFill>
              <a:latin typeface="Arial" panose="020B0604020202020204" pitchFamily="34" charset="0"/>
              <a:ea typeface="Calibri"/>
              <a:cs typeface="Arial" panose="020B0604020202020204" pitchFamily="34" charset="0"/>
            </a:endParaRPr>
          </a:p>
          <a:p>
            <a:pPr marL="342900" indent="-342900">
              <a:buFont typeface="Arial" panose="020B0604020202020204" pitchFamily="34" charset="0"/>
              <a:buChar char="•"/>
            </a:pPr>
            <a:endParaRPr lang="en-US" sz="800">
              <a:solidFill>
                <a:srgbClr val="00599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a:solidFill>
                  <a:srgbClr val="00599C"/>
                </a:solidFill>
                <a:latin typeface="Arial" panose="020B0604020202020204" pitchFamily="34" charset="0"/>
                <a:cs typeface="Arial" panose="020B0604020202020204" pitchFamily="34" charset="0"/>
              </a:rPr>
              <a:t>Phase IV Restrictions Since May 2025 </a:t>
            </a:r>
            <a:endParaRPr lang="en-US" sz="2200">
              <a:solidFill>
                <a:srgbClr val="00599C"/>
              </a:solidFill>
              <a:latin typeface="Arial" panose="020B0604020202020204" pitchFamily="34" charset="0"/>
              <a:ea typeface="Calibri"/>
              <a:cs typeface="Arial" panose="020B0604020202020204" pitchFamily="34" charset="0"/>
            </a:endParaRPr>
          </a:p>
          <a:p>
            <a:pPr marL="342900" indent="-342900">
              <a:buFont typeface="Arial" panose="020B0604020202020204" pitchFamily="34" charset="0"/>
              <a:buChar char="•"/>
            </a:pPr>
            <a:endParaRPr lang="en-US" sz="800">
              <a:solidFill>
                <a:srgbClr val="00599C"/>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a:solidFill>
                  <a:srgbClr val="00599C"/>
                </a:solidFill>
                <a:latin typeface="Arial" panose="020B0604020202020204" pitchFamily="34" charset="0"/>
                <a:cs typeface="Arial" panose="020B0604020202020204" pitchFamily="34" charset="0"/>
              </a:rPr>
              <a:t>Aquifer Levels at </a:t>
            </a:r>
            <a:r>
              <a:rPr lang="en-US" sz="2200" b="1">
                <a:solidFill>
                  <a:srgbClr val="00599C"/>
                </a:solidFill>
                <a:latin typeface="Arial" panose="020B0604020202020204" pitchFamily="34" charset="0"/>
                <a:cs typeface="Arial" panose="020B0604020202020204" pitchFamily="34" charset="0"/>
              </a:rPr>
              <a:t>Mid-Hawthorn</a:t>
            </a:r>
            <a:r>
              <a:rPr lang="en-US" sz="2200">
                <a:solidFill>
                  <a:srgbClr val="00599C"/>
                </a:solidFill>
                <a:latin typeface="Arial" panose="020B0604020202020204" pitchFamily="34" charset="0"/>
                <a:cs typeface="Arial" panose="020B0604020202020204" pitchFamily="34" charset="0"/>
              </a:rPr>
              <a:t> reached back above MDL on Feb 28</a:t>
            </a:r>
            <a:endParaRPr lang="en-US" sz="800">
              <a:solidFill>
                <a:srgbClr val="00599C"/>
              </a:solidFill>
              <a:latin typeface="Arial" panose="020B0604020202020204" pitchFamily="34" charset="0"/>
              <a:ea typeface="Calibri"/>
              <a:cs typeface="Arial" panose="020B0604020202020204" pitchFamily="34" charset="0"/>
            </a:endParaRPr>
          </a:p>
          <a:p>
            <a:pPr marL="342900" indent="-342900">
              <a:buFont typeface="Arial" panose="020B0604020202020204" pitchFamily="34" charset="0"/>
              <a:buChar char="•"/>
            </a:pPr>
            <a:endParaRPr lang="en-US" sz="800">
              <a:solidFill>
                <a:srgbClr val="00599C"/>
              </a:solidFill>
              <a:latin typeface="Arial" panose="020B0604020202020204" pitchFamily="34" charset="0"/>
              <a:ea typeface="Calibri"/>
              <a:cs typeface="Arial" panose="020B0604020202020204" pitchFamily="34" charset="0"/>
            </a:endParaRPr>
          </a:p>
          <a:p>
            <a:pPr marL="342900" indent="-342900">
              <a:buFont typeface="Arial" panose="020B0604020202020204" pitchFamily="34" charset="0"/>
              <a:buChar char="•"/>
            </a:pPr>
            <a:r>
              <a:rPr lang="en-US" sz="2200">
                <a:solidFill>
                  <a:srgbClr val="00599C"/>
                </a:solidFill>
                <a:latin typeface="Arial" panose="020B0604020202020204" pitchFamily="34" charset="0"/>
                <a:ea typeface="Calibri"/>
                <a:cs typeface="Arial" panose="020B0604020202020204" pitchFamily="34" charset="0"/>
              </a:rPr>
              <a:t>Upcoming Rule Making Public Workshop for Mid-Hawthorn and Sandstone Aquifers</a:t>
            </a:r>
          </a:p>
        </p:txBody>
      </p:sp>
      <p:sp>
        <p:nvSpPr>
          <p:cNvPr id="4" name="TextBox 3">
            <a:extLst>
              <a:ext uri="{FF2B5EF4-FFF2-40B4-BE49-F238E27FC236}">
                <a16:creationId xmlns:a16="http://schemas.microsoft.com/office/drawing/2014/main" id="{45A90921-C5A2-DE98-CD23-CF68B1347DE4}"/>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12</a:t>
            </a:fld>
            <a:endParaRPr lang="en-US" b="1">
              <a:solidFill>
                <a:srgbClr val="FFFFFF"/>
              </a:solidFill>
            </a:endParaRPr>
          </a:p>
        </p:txBody>
      </p:sp>
      <p:sp>
        <p:nvSpPr>
          <p:cNvPr id="5" name="TextBox 4">
            <a:extLst>
              <a:ext uri="{FF2B5EF4-FFF2-40B4-BE49-F238E27FC236}">
                <a16:creationId xmlns:a16="http://schemas.microsoft.com/office/drawing/2014/main" id="{B098A458-DF09-84EA-1C2C-1055427C7357}"/>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cxnSp>
        <p:nvCxnSpPr>
          <p:cNvPr id="10" name="Straight Connector 9">
            <a:extLst>
              <a:ext uri="{FF2B5EF4-FFF2-40B4-BE49-F238E27FC236}">
                <a16:creationId xmlns:a16="http://schemas.microsoft.com/office/drawing/2014/main" id="{DF350C19-5302-D3FF-7F6B-62094A1C4466}"/>
              </a:ext>
            </a:extLst>
          </p:cNvPr>
          <p:cNvCxnSpPr>
            <a:cxnSpLocks/>
          </p:cNvCxnSpPr>
          <p:nvPr/>
        </p:nvCxnSpPr>
        <p:spPr>
          <a:xfrm>
            <a:off x="10756444" y="1633591"/>
            <a:ext cx="0" cy="2969231"/>
          </a:xfrm>
          <a:prstGeom prst="line">
            <a:avLst/>
          </a:prstGeom>
          <a:ln w="28575">
            <a:solidFill>
              <a:srgbClr val="7030A0"/>
            </a:solidFill>
          </a:ln>
        </p:spPr>
        <p:style>
          <a:lnRef idx="1">
            <a:schemeClr val="accent4"/>
          </a:lnRef>
          <a:fillRef idx="0">
            <a:schemeClr val="accent4"/>
          </a:fillRef>
          <a:effectRef idx="0">
            <a:schemeClr val="accent4"/>
          </a:effectRef>
          <a:fontRef idx="minor">
            <a:schemeClr val="tx1"/>
          </a:fontRef>
        </p:style>
      </p:cxnSp>
      <p:sp>
        <p:nvSpPr>
          <p:cNvPr id="13" name="TextBox 12">
            <a:extLst>
              <a:ext uri="{FF2B5EF4-FFF2-40B4-BE49-F238E27FC236}">
                <a16:creationId xmlns:a16="http://schemas.microsoft.com/office/drawing/2014/main" id="{2BB8BD72-1368-BB76-B5FE-E55893232497}"/>
              </a:ext>
            </a:extLst>
          </p:cNvPr>
          <p:cNvSpPr txBox="1"/>
          <p:nvPr/>
        </p:nvSpPr>
        <p:spPr>
          <a:xfrm>
            <a:off x="10705074" y="1371238"/>
            <a:ext cx="1097296" cy="830997"/>
          </a:xfrm>
          <a:prstGeom prst="rect">
            <a:avLst/>
          </a:prstGeom>
          <a:noFill/>
        </p:spPr>
        <p:txBody>
          <a:bodyPr wrap="square" rtlCol="0">
            <a:spAutoFit/>
          </a:bodyPr>
          <a:lstStyle/>
          <a:p>
            <a:pPr algn="ctr"/>
            <a:r>
              <a:rPr lang="en-US" sz="1600" b="1">
                <a:solidFill>
                  <a:srgbClr val="7030A0"/>
                </a:solidFill>
              </a:rPr>
              <a:t>Above MDL since Feb 28</a:t>
            </a:r>
          </a:p>
        </p:txBody>
      </p:sp>
    </p:spTree>
    <p:extLst>
      <p:ext uri="{BB962C8B-B14F-4D97-AF65-F5344CB8AC3E}">
        <p14:creationId xmlns:p14="http://schemas.microsoft.com/office/powerpoint/2010/main" val="68230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377E-AFAF-D9F3-848F-08466F2C2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B16F4-C062-FBA0-C4A4-6A86FF15128C}"/>
              </a:ext>
            </a:extLst>
          </p:cNvPr>
          <p:cNvSpPr>
            <a:spLocks noGrp="1"/>
          </p:cNvSpPr>
          <p:nvPr>
            <p:ph type="title"/>
          </p:nvPr>
        </p:nvSpPr>
        <p:spPr>
          <a:xfrm>
            <a:off x="-30080" y="2331"/>
            <a:ext cx="11714060" cy="1090683"/>
          </a:xfrm>
          <a:noFill/>
        </p:spPr>
        <p:txBody>
          <a:bodyPr wrap="square" lIns="91440" tIns="45720" rIns="91440" bIns="45720" rtlCol="0" anchor="t">
            <a:spAutoFit/>
          </a:bodyPr>
          <a:lstStyle/>
          <a:p>
            <a:r>
              <a:rPr lang="en-US" sz="3600">
                <a:solidFill>
                  <a:srgbClr val="00599C"/>
                </a:solidFill>
                <a:latin typeface="Book Antiqua"/>
                <a:ea typeface="+mn-ea"/>
                <a:cs typeface="+mn-cs"/>
              </a:rPr>
              <a:t>Joint Action: Enhanced Monitoring and                                    Water Conservation Outreach</a:t>
            </a:r>
          </a:p>
        </p:txBody>
      </p:sp>
      <p:sp>
        <p:nvSpPr>
          <p:cNvPr id="3" name="Content Placeholder 2">
            <a:extLst>
              <a:ext uri="{FF2B5EF4-FFF2-40B4-BE49-F238E27FC236}">
                <a16:creationId xmlns:a16="http://schemas.microsoft.com/office/drawing/2014/main" id="{E64EDA09-D49A-F75D-C304-98D84A554D94}"/>
              </a:ext>
            </a:extLst>
          </p:cNvPr>
          <p:cNvSpPr>
            <a:spLocks noGrp="1"/>
          </p:cNvSpPr>
          <p:nvPr>
            <p:ph idx="1"/>
          </p:nvPr>
        </p:nvSpPr>
        <p:spPr>
          <a:xfrm>
            <a:off x="67212" y="1236991"/>
            <a:ext cx="7436971" cy="5553828"/>
          </a:xfrm>
          <a:noFill/>
        </p:spPr>
        <p:txBody>
          <a:bodyPr vert="horz" wrap="square" lIns="91440" tIns="45720" rIns="91440" bIns="45720" rtlCol="0" anchor="t">
            <a:spAutoFit/>
          </a:bodyPr>
          <a:lstStyle/>
          <a:p>
            <a:r>
              <a:rPr lang="en-US" sz="2000">
                <a:solidFill>
                  <a:srgbClr val="00599C"/>
                </a:solidFill>
                <a:latin typeface="Arial"/>
                <a:ea typeface="+mn-lt"/>
                <a:cs typeface="Arial"/>
              </a:rPr>
              <a:t>Bi-weekly calls hosted by SFWMD with Water Users and Water Utilities within Warning Areas</a:t>
            </a:r>
          </a:p>
          <a:p>
            <a:endParaRPr lang="en-US" sz="200">
              <a:solidFill>
                <a:srgbClr val="00599C"/>
              </a:solidFill>
              <a:latin typeface="Arial"/>
              <a:ea typeface="+mn-lt"/>
              <a:cs typeface="Arial"/>
            </a:endParaRPr>
          </a:p>
          <a:p>
            <a:r>
              <a:rPr lang="en-US" sz="2000">
                <a:solidFill>
                  <a:srgbClr val="00599C"/>
                </a:solidFill>
                <a:latin typeface="Arial"/>
                <a:ea typeface="+mn-lt"/>
                <a:cs typeface="Arial"/>
              </a:rPr>
              <a:t>Optimization of Wellfield Operations</a:t>
            </a:r>
          </a:p>
          <a:p>
            <a:endParaRPr lang="en-US" sz="300">
              <a:solidFill>
                <a:srgbClr val="00599C"/>
              </a:solidFill>
              <a:latin typeface="Arial"/>
              <a:ea typeface="+mn-lt"/>
              <a:cs typeface="Arial"/>
            </a:endParaRPr>
          </a:p>
          <a:p>
            <a:r>
              <a:rPr lang="en-US" sz="2000">
                <a:solidFill>
                  <a:srgbClr val="00599C"/>
                </a:solidFill>
                <a:latin typeface="Arial"/>
                <a:ea typeface="+mn-lt"/>
                <a:cs typeface="Arial"/>
              </a:rPr>
              <a:t>Weekly water level and Chloride concentration data  being shared by Water Utilities and main Water Users</a:t>
            </a:r>
          </a:p>
          <a:p>
            <a:endParaRPr lang="en-US" sz="300">
              <a:solidFill>
                <a:srgbClr val="00599C"/>
              </a:solidFill>
              <a:latin typeface="Arial"/>
              <a:ea typeface="+mn-lt"/>
              <a:cs typeface="Arial"/>
            </a:endParaRPr>
          </a:p>
          <a:p>
            <a:r>
              <a:rPr lang="en-US" sz="2000">
                <a:solidFill>
                  <a:srgbClr val="00599C"/>
                </a:solidFill>
                <a:latin typeface="Arial"/>
                <a:ea typeface="+mn-lt"/>
                <a:cs typeface="Arial"/>
              </a:rPr>
              <a:t>Water Conservation Messaging and Public Outreach </a:t>
            </a:r>
          </a:p>
          <a:p>
            <a:endParaRPr lang="en-US" sz="300">
              <a:solidFill>
                <a:srgbClr val="00599C"/>
              </a:solidFill>
              <a:latin typeface="Arial"/>
              <a:ea typeface="+mn-lt"/>
              <a:cs typeface="Arial"/>
            </a:endParaRPr>
          </a:p>
          <a:p>
            <a:r>
              <a:rPr lang="en-US" sz="2000">
                <a:solidFill>
                  <a:srgbClr val="00599C"/>
                </a:solidFill>
                <a:latin typeface="Arial"/>
                <a:ea typeface="+mn-lt"/>
                <a:cs typeface="Arial"/>
              </a:rPr>
              <a:t>Thanks to Miami-Dade Water and Sewer Department, FPL, City of Homestead Utilities, Florida Keys Aqueduct Authority, Florida City, FDACS, Bonita Springs Utilities, Lee County, Collier County, City of Naples, Florida Utility Solutions, Resource Conservation Systems, City of Marco Island, City of Everglades, City of Okeechobee, Okeechobee County, Glades County, Highlands County, Spring Lake Improvement District and Friends of Lake </a:t>
            </a:r>
            <a:r>
              <a:rPr lang="en-US" sz="2000" err="1">
                <a:solidFill>
                  <a:srgbClr val="00599C"/>
                </a:solidFill>
                <a:latin typeface="Arial"/>
                <a:ea typeface="+mn-lt"/>
                <a:cs typeface="Arial"/>
              </a:rPr>
              <a:t>Istokpoga</a:t>
            </a:r>
            <a:r>
              <a:rPr lang="en-US" sz="2000">
                <a:solidFill>
                  <a:srgbClr val="00599C"/>
                </a:solidFill>
                <a:latin typeface="Arial"/>
                <a:ea typeface="+mn-lt"/>
                <a:cs typeface="Arial"/>
              </a:rPr>
              <a:t>.</a:t>
            </a:r>
          </a:p>
          <a:p>
            <a:endParaRPr lang="en-US" sz="2000">
              <a:solidFill>
                <a:srgbClr val="00599C"/>
              </a:solidFill>
              <a:latin typeface="Arial"/>
              <a:ea typeface="+mn-lt"/>
              <a:cs typeface="Arial"/>
            </a:endParaRPr>
          </a:p>
        </p:txBody>
      </p:sp>
      <p:sp>
        <p:nvSpPr>
          <p:cNvPr id="4" name="TextBox 3">
            <a:extLst>
              <a:ext uri="{FF2B5EF4-FFF2-40B4-BE49-F238E27FC236}">
                <a16:creationId xmlns:a16="http://schemas.microsoft.com/office/drawing/2014/main" id="{11F4464B-458D-B556-C94C-0F5766422AC6}"/>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13</a:t>
            </a:fld>
            <a:endParaRPr lang="en-US" b="1">
              <a:solidFill>
                <a:srgbClr val="FFFFFF"/>
              </a:solidFill>
            </a:endParaRPr>
          </a:p>
        </p:txBody>
      </p:sp>
      <p:pic>
        <p:nvPicPr>
          <p:cNvPr id="7" name="Picture 6" descr="Graphical user interface, text&#10;&#10;AI-generated content may be incorrect.">
            <a:extLst>
              <a:ext uri="{FF2B5EF4-FFF2-40B4-BE49-F238E27FC236}">
                <a16:creationId xmlns:a16="http://schemas.microsoft.com/office/drawing/2014/main" id="{D03BCCDD-A39D-9FC7-DC9F-06B538F63643}"/>
              </a:ext>
            </a:extLst>
          </p:cNvPr>
          <p:cNvPicPr>
            <a:picLocks noChangeAspect="1"/>
          </p:cNvPicPr>
          <p:nvPr/>
        </p:nvPicPr>
        <p:blipFill>
          <a:blip r:embed="rId3"/>
          <a:srcRect l="21952" t="12758" r="21890" b="10502"/>
          <a:stretch>
            <a:fillRect/>
          </a:stretch>
        </p:blipFill>
        <p:spPr>
          <a:xfrm>
            <a:off x="7620394" y="594416"/>
            <a:ext cx="3942934" cy="2401722"/>
          </a:xfrm>
          <a:prstGeom prst="rect">
            <a:avLst/>
          </a:prstGeom>
        </p:spPr>
      </p:pic>
      <p:pic>
        <p:nvPicPr>
          <p:cNvPr id="10" name="Picture 9" descr="Graphical user interface, website&#10;&#10;AI-generated content may be incorrect.">
            <a:extLst>
              <a:ext uri="{FF2B5EF4-FFF2-40B4-BE49-F238E27FC236}">
                <a16:creationId xmlns:a16="http://schemas.microsoft.com/office/drawing/2014/main" id="{099C836B-9588-6FDD-C6CA-5141ED02B7E6}"/>
              </a:ext>
            </a:extLst>
          </p:cNvPr>
          <p:cNvPicPr>
            <a:picLocks noChangeAspect="1"/>
          </p:cNvPicPr>
          <p:nvPr/>
        </p:nvPicPr>
        <p:blipFill>
          <a:blip r:embed="rId4"/>
          <a:srcRect l="26524" t="17272" r="26463" b="1063"/>
          <a:stretch>
            <a:fillRect/>
          </a:stretch>
        </p:blipFill>
        <p:spPr>
          <a:xfrm>
            <a:off x="7620394" y="3077564"/>
            <a:ext cx="3942934" cy="3053090"/>
          </a:xfrm>
          <a:prstGeom prst="rect">
            <a:avLst/>
          </a:prstGeom>
        </p:spPr>
      </p:pic>
    </p:spTree>
    <p:extLst>
      <p:ext uri="{BB962C8B-B14F-4D97-AF65-F5344CB8AC3E}">
        <p14:creationId xmlns:p14="http://schemas.microsoft.com/office/powerpoint/2010/main" val="3240611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DBB1C-11DC-92D4-444C-93D165C57E0C}"/>
              </a:ext>
            </a:extLst>
          </p:cNvPr>
          <p:cNvPicPr>
            <a:picLocks noChangeAspect="1"/>
          </p:cNvPicPr>
          <p:nvPr/>
        </p:nvPicPr>
        <p:blipFill>
          <a:blip r:embed="rId3"/>
          <a:stretch>
            <a:fillRect/>
          </a:stretch>
        </p:blipFill>
        <p:spPr>
          <a:xfrm>
            <a:off x="8425418" y="3333012"/>
            <a:ext cx="3712738" cy="1040467"/>
          </a:xfrm>
          <a:prstGeom prst="rect">
            <a:avLst/>
          </a:prstGeom>
          <a:solidFill>
            <a:schemeClr val="tx1"/>
          </a:solidFill>
          <a:ln w="9525">
            <a:solidFill>
              <a:schemeClr val="tx1"/>
            </a:solidFill>
            <a:miter lim="800000"/>
            <a:headEnd/>
            <a:tailEnd/>
          </a:ln>
          <a:effectLst/>
        </p:spPr>
      </p:pic>
      <p:pic>
        <p:nvPicPr>
          <p:cNvPr id="12" name="Picture 11" descr="A picture containing grass, tree, outdoor&#10;&#10;AI-generated content may be incorrect.">
            <a:extLst>
              <a:ext uri="{FF2B5EF4-FFF2-40B4-BE49-F238E27FC236}">
                <a16:creationId xmlns:a16="http://schemas.microsoft.com/office/drawing/2014/main" id="{DE33E910-0432-99A9-3316-E4B6C2C8FBC9}"/>
              </a:ext>
            </a:extLst>
          </p:cNvPr>
          <p:cNvPicPr>
            <a:picLocks noChangeAspect="1"/>
          </p:cNvPicPr>
          <p:nvPr/>
        </p:nvPicPr>
        <p:blipFill>
          <a:blip r:embed="rId4"/>
          <a:srcRect b="9738"/>
          <a:stretch>
            <a:fillRect/>
          </a:stretch>
        </p:blipFill>
        <p:spPr>
          <a:xfrm>
            <a:off x="5711008" y="737849"/>
            <a:ext cx="2623143" cy="3635630"/>
          </a:xfrm>
          <a:prstGeom prst="rect">
            <a:avLst/>
          </a:prstGeom>
          <a:solidFill>
            <a:schemeClr val="tx1"/>
          </a:solidFill>
          <a:ln w="9525">
            <a:solidFill>
              <a:schemeClr val="tx1"/>
            </a:solidFill>
            <a:miter lim="800000"/>
            <a:headEnd/>
            <a:tailEnd/>
          </a:ln>
          <a:effectLst/>
        </p:spPr>
      </p:pic>
      <p:pic>
        <p:nvPicPr>
          <p:cNvPr id="7" name="Picture 4">
            <a:extLst>
              <a:ext uri="{FF2B5EF4-FFF2-40B4-BE49-F238E27FC236}">
                <a16:creationId xmlns:a16="http://schemas.microsoft.com/office/drawing/2014/main" id="{2DF9B54E-C2E0-59AA-A66F-DD833EDDF5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14386"/>
          <a:stretch>
            <a:fillRect/>
          </a:stretch>
        </p:blipFill>
        <p:spPr bwMode="auto">
          <a:xfrm>
            <a:off x="8420197" y="737849"/>
            <a:ext cx="3723975" cy="2498646"/>
          </a:xfrm>
          <a:prstGeom prst="rect">
            <a:avLst/>
          </a:prstGeom>
          <a:solidFill>
            <a:schemeClr val="tx1"/>
          </a:solidFill>
          <a:ln w="9525">
            <a:solidFill>
              <a:schemeClr val="tx1"/>
            </a:solidFill>
            <a:miter lim="800000"/>
            <a:headEnd/>
            <a:tailEnd/>
          </a:ln>
          <a:effectLst/>
        </p:spPr>
      </p:pic>
      <p:sp>
        <p:nvSpPr>
          <p:cNvPr id="15362" name="Rectangle 2"/>
          <p:cNvSpPr>
            <a:spLocks noGrp="1" noChangeArrowheads="1"/>
          </p:cNvSpPr>
          <p:nvPr>
            <p:ph type="title"/>
          </p:nvPr>
        </p:nvSpPr>
        <p:spPr>
          <a:xfrm>
            <a:off x="176461" y="90236"/>
            <a:ext cx="8242710" cy="647613"/>
          </a:xfrm>
          <a:noFill/>
        </p:spPr>
        <p:txBody>
          <a:bodyPr wrap="square" lIns="91440" tIns="45720" rIns="91440" bIns="45720" rtlCol="0" anchor="t">
            <a:spAutoFit/>
          </a:bodyPr>
          <a:lstStyle/>
          <a:p>
            <a:r>
              <a:rPr lang="en-US" sz="4000">
                <a:solidFill>
                  <a:srgbClr val="00599C"/>
                </a:solidFill>
                <a:latin typeface="Book Antiqua"/>
                <a:ea typeface="+mn-ea"/>
                <a:cs typeface="+mn-cs"/>
              </a:rPr>
              <a:t>Encouraging Water Conservation</a:t>
            </a:r>
          </a:p>
        </p:txBody>
      </p:sp>
      <p:pic>
        <p:nvPicPr>
          <p:cNvPr id="3" name="Picture 2">
            <a:extLst>
              <a:ext uri="{FF2B5EF4-FFF2-40B4-BE49-F238E27FC236}">
                <a16:creationId xmlns:a16="http://schemas.microsoft.com/office/drawing/2014/main" id="{974AAFC9-A730-77F7-3830-C9052B6ABF9D}"/>
              </a:ext>
            </a:extLst>
          </p:cNvPr>
          <p:cNvPicPr>
            <a:picLocks noChangeAspect="1"/>
          </p:cNvPicPr>
          <p:nvPr/>
        </p:nvPicPr>
        <p:blipFill>
          <a:blip r:embed="rId6"/>
          <a:srcRect l="2997" t="13258" r="5344" b="23858"/>
          <a:stretch>
            <a:fillRect/>
          </a:stretch>
        </p:blipFill>
        <p:spPr>
          <a:xfrm>
            <a:off x="89763" y="4469996"/>
            <a:ext cx="11406411" cy="2114649"/>
          </a:xfrm>
          <a:prstGeom prst="rect">
            <a:avLst/>
          </a:prstGeom>
          <a:solidFill>
            <a:schemeClr val="tx1"/>
          </a:solidFill>
          <a:ln w="9525">
            <a:solidFill>
              <a:schemeClr val="tx1"/>
            </a:solidFill>
            <a:miter lim="800000"/>
            <a:headEnd/>
            <a:tailEnd/>
          </a:ln>
          <a:effectLst/>
        </p:spPr>
      </p:pic>
      <p:pic>
        <p:nvPicPr>
          <p:cNvPr id="5" name="Picture 4" descr="A sign in a garden&#10;&#10;Description automatically generated">
            <a:extLst>
              <a:ext uri="{FF2B5EF4-FFF2-40B4-BE49-F238E27FC236}">
                <a16:creationId xmlns:a16="http://schemas.microsoft.com/office/drawing/2014/main" id="{2134B88A-E514-6221-6D65-E52AB2482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68" y="737849"/>
            <a:ext cx="5503441" cy="3635630"/>
          </a:xfrm>
          <a:prstGeom prst="rect">
            <a:avLst/>
          </a:prstGeom>
          <a:solidFill>
            <a:schemeClr val="tx1"/>
          </a:solidFill>
          <a:ln w="9525">
            <a:solidFill>
              <a:schemeClr val="tx1"/>
            </a:solidFill>
            <a:miter lim="800000"/>
            <a:headEnd/>
            <a:tailEnd/>
          </a:ln>
          <a:effectLst/>
        </p:spPr>
      </p:pic>
      <p:sp>
        <p:nvSpPr>
          <p:cNvPr id="2" name="TextBox 1">
            <a:extLst>
              <a:ext uri="{FF2B5EF4-FFF2-40B4-BE49-F238E27FC236}">
                <a16:creationId xmlns:a16="http://schemas.microsoft.com/office/drawing/2014/main" id="{15123C81-1181-5DB2-4074-46E003F151F3}"/>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14</a:t>
            </a:fld>
            <a:endParaRPr lang="en-US" b="1">
              <a:solidFill>
                <a:srgbClr val="FFFFFF"/>
              </a:solidFill>
            </a:endParaRPr>
          </a:p>
        </p:txBody>
      </p:sp>
      <p:sp>
        <p:nvSpPr>
          <p:cNvPr id="8" name="TextBox 7">
            <a:extLst>
              <a:ext uri="{FF2B5EF4-FFF2-40B4-BE49-F238E27FC236}">
                <a16:creationId xmlns:a16="http://schemas.microsoft.com/office/drawing/2014/main" id="{11172C3A-404F-9C8F-E264-6D9BDAF4F625}"/>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spTree>
    <p:extLst>
      <p:ext uri="{BB962C8B-B14F-4D97-AF65-F5344CB8AC3E}">
        <p14:creationId xmlns:p14="http://schemas.microsoft.com/office/powerpoint/2010/main" val="317216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D8D5E-34B6-2394-0E08-44EC17172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C19AB-D91E-CF33-8158-0A27CEA873C0}"/>
              </a:ext>
            </a:extLst>
          </p:cNvPr>
          <p:cNvSpPr>
            <a:spLocks noGrp="1"/>
          </p:cNvSpPr>
          <p:nvPr>
            <p:ph type="title"/>
          </p:nvPr>
        </p:nvSpPr>
        <p:spPr>
          <a:xfrm>
            <a:off x="1" y="82132"/>
            <a:ext cx="8351518" cy="647613"/>
          </a:xfrm>
          <a:noFill/>
        </p:spPr>
        <p:txBody>
          <a:bodyPr wrap="square" lIns="91440" tIns="45720" rIns="91440" bIns="45720" rtlCol="0" anchor="t">
            <a:spAutoFit/>
          </a:bodyPr>
          <a:lstStyle/>
          <a:p>
            <a:r>
              <a:rPr lang="en-US" sz="4000">
                <a:solidFill>
                  <a:srgbClr val="00599C"/>
                </a:solidFill>
                <a:latin typeface="Book Antiqua"/>
                <a:ea typeface="+mn-ea"/>
                <a:cs typeface="+mn-cs"/>
              </a:rPr>
              <a:t>April is Water Conservation Month</a:t>
            </a:r>
          </a:p>
        </p:txBody>
      </p:sp>
      <p:sp>
        <p:nvSpPr>
          <p:cNvPr id="3" name="Content Placeholder 2">
            <a:extLst>
              <a:ext uri="{FF2B5EF4-FFF2-40B4-BE49-F238E27FC236}">
                <a16:creationId xmlns:a16="http://schemas.microsoft.com/office/drawing/2014/main" id="{C42EE838-4B44-75EA-75A3-0E54A44E3616}"/>
              </a:ext>
            </a:extLst>
          </p:cNvPr>
          <p:cNvSpPr>
            <a:spLocks noGrp="1"/>
          </p:cNvSpPr>
          <p:nvPr>
            <p:ph idx="1"/>
          </p:nvPr>
        </p:nvSpPr>
        <p:spPr>
          <a:xfrm>
            <a:off x="0" y="983892"/>
            <a:ext cx="5337995" cy="4168321"/>
          </a:xfrm>
          <a:noFill/>
        </p:spPr>
        <p:txBody>
          <a:bodyPr vert="horz" wrap="square" lIns="91440" tIns="45720" rIns="91440" bIns="45720" rtlCol="0" anchor="t">
            <a:spAutoFit/>
          </a:bodyPr>
          <a:lstStyle/>
          <a:p>
            <a:r>
              <a:rPr lang="en-US" sz="2400">
                <a:solidFill>
                  <a:srgbClr val="00599C"/>
                </a:solidFill>
                <a:latin typeface="Arial" panose="020B0604020202020204" pitchFamily="34" charset="0"/>
                <a:cs typeface="Arial" panose="020B0604020202020204" pitchFamily="34" charset="0"/>
              </a:rPr>
              <a:t>Established in 1998, Statewide</a:t>
            </a:r>
            <a:endParaRPr lang="en-US" sz="2000">
              <a:solidFill>
                <a:srgbClr val="00599C"/>
              </a:solidFill>
              <a:latin typeface="Arial" panose="020B0604020202020204" pitchFamily="34" charset="0"/>
              <a:ea typeface="Calibri"/>
              <a:cs typeface="Arial" panose="020B0604020202020204" pitchFamily="34" charset="0"/>
            </a:endParaRPr>
          </a:p>
          <a:p>
            <a:endParaRPr lang="en-US" sz="1600">
              <a:solidFill>
                <a:srgbClr val="00599C"/>
              </a:solidFill>
              <a:latin typeface="Arial" panose="020B0604020202020204" pitchFamily="34" charset="0"/>
              <a:cs typeface="Arial" panose="020B0604020202020204" pitchFamily="34" charset="0"/>
            </a:endParaRPr>
          </a:p>
          <a:p>
            <a:r>
              <a:rPr lang="en-US" sz="2400">
                <a:solidFill>
                  <a:srgbClr val="00599C"/>
                </a:solidFill>
                <a:latin typeface="Arial" panose="020B0604020202020204" pitchFamily="34" charset="0"/>
                <a:cs typeface="Arial" panose="020B0604020202020204" pitchFamily="34" charset="0"/>
              </a:rPr>
              <a:t>Collaboration between American Water Works Association, Water Management District, </a:t>
            </a:r>
            <a:br>
              <a:rPr lang="en-US" sz="2400">
                <a:solidFill>
                  <a:srgbClr val="00599C"/>
                </a:solidFill>
                <a:latin typeface="Arial" panose="020B0604020202020204" pitchFamily="34" charset="0"/>
                <a:cs typeface="Arial" panose="020B0604020202020204" pitchFamily="34" charset="0"/>
              </a:rPr>
            </a:br>
            <a:r>
              <a:rPr lang="en-US" sz="2400">
                <a:solidFill>
                  <a:srgbClr val="00599C"/>
                </a:solidFill>
                <a:latin typeface="Arial" panose="020B0604020202020204" pitchFamily="34" charset="0"/>
                <a:cs typeface="Arial" panose="020B0604020202020204" pitchFamily="34" charset="0"/>
              </a:rPr>
              <a:t>and the Florida Department </a:t>
            </a:r>
            <a:br>
              <a:rPr lang="en-US" sz="2400">
                <a:solidFill>
                  <a:srgbClr val="00599C"/>
                </a:solidFill>
                <a:latin typeface="Arial" panose="020B0604020202020204" pitchFamily="34" charset="0"/>
                <a:cs typeface="Arial" panose="020B0604020202020204" pitchFamily="34" charset="0"/>
              </a:rPr>
            </a:br>
            <a:r>
              <a:rPr lang="en-US" sz="2400">
                <a:solidFill>
                  <a:srgbClr val="00599C"/>
                </a:solidFill>
                <a:latin typeface="Arial" panose="020B0604020202020204" pitchFamily="34" charset="0"/>
                <a:cs typeface="Arial" panose="020B0604020202020204" pitchFamily="34" charset="0"/>
              </a:rPr>
              <a:t>of Environmental Protection</a:t>
            </a:r>
          </a:p>
          <a:p>
            <a:endParaRPr lang="en-US" sz="1400">
              <a:solidFill>
                <a:srgbClr val="00599C"/>
              </a:solidFill>
              <a:latin typeface="Arial" panose="020B0604020202020204" pitchFamily="34" charset="0"/>
              <a:ea typeface="Calibri"/>
              <a:cs typeface="Arial" panose="020B0604020202020204" pitchFamily="34" charset="0"/>
            </a:endParaRPr>
          </a:p>
          <a:p>
            <a:r>
              <a:rPr lang="en-US" sz="2400">
                <a:solidFill>
                  <a:srgbClr val="00599C"/>
                </a:solidFill>
                <a:latin typeface="Arial" panose="020B0604020202020204" pitchFamily="34" charset="0"/>
                <a:ea typeface="Calibri"/>
                <a:cs typeface="Arial" panose="020B0604020202020204" pitchFamily="34" charset="0"/>
              </a:rPr>
              <a:t>Intended to raise public awareness about water conservation</a:t>
            </a:r>
          </a:p>
          <a:p>
            <a:pPr marL="285750" indent="-285750">
              <a:buFont typeface="Wingdings" panose="05000000000000000000" pitchFamily="2" charset="2"/>
              <a:buChar char="Ø"/>
            </a:pPr>
            <a:endParaRPr lang="en-US" sz="2000">
              <a:solidFill>
                <a:srgbClr val="00599C"/>
              </a:solidFill>
            </a:endParaRPr>
          </a:p>
        </p:txBody>
      </p:sp>
      <p:sp>
        <p:nvSpPr>
          <p:cNvPr id="7" name="TextBox 6">
            <a:extLst>
              <a:ext uri="{FF2B5EF4-FFF2-40B4-BE49-F238E27FC236}">
                <a16:creationId xmlns:a16="http://schemas.microsoft.com/office/drawing/2014/main" id="{CC7A40E2-2345-0A72-4B38-BB1E43DB2D34}"/>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15</a:t>
            </a:fld>
            <a:endParaRPr lang="en-US" b="1">
              <a:solidFill>
                <a:srgbClr val="FFFFFF"/>
              </a:solidFill>
            </a:endParaRPr>
          </a:p>
        </p:txBody>
      </p:sp>
      <p:sp>
        <p:nvSpPr>
          <p:cNvPr id="8" name="TextBox 7">
            <a:extLst>
              <a:ext uri="{FF2B5EF4-FFF2-40B4-BE49-F238E27FC236}">
                <a16:creationId xmlns:a16="http://schemas.microsoft.com/office/drawing/2014/main" id="{6760BA17-EF37-49F3-7126-36F68064CC20}"/>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6" name="Picture 5">
            <a:extLst>
              <a:ext uri="{FF2B5EF4-FFF2-40B4-BE49-F238E27FC236}">
                <a16:creationId xmlns:a16="http://schemas.microsoft.com/office/drawing/2014/main" id="{222B0D10-B4B9-6CF6-443B-B64309C3C254}"/>
              </a:ext>
            </a:extLst>
          </p:cNvPr>
          <p:cNvPicPr>
            <a:picLocks noChangeAspect="1"/>
          </p:cNvPicPr>
          <p:nvPr/>
        </p:nvPicPr>
        <p:blipFill>
          <a:blip r:embed="rId3"/>
          <a:stretch>
            <a:fillRect/>
          </a:stretch>
        </p:blipFill>
        <p:spPr>
          <a:xfrm>
            <a:off x="6026331" y="3154442"/>
            <a:ext cx="2233459" cy="3439828"/>
          </a:xfrm>
          <a:prstGeom prst="rect">
            <a:avLst/>
          </a:prstGeom>
          <a:ln/>
        </p:spPr>
        <p:style>
          <a:lnRef idx="3">
            <a:schemeClr val="lt1"/>
          </a:lnRef>
          <a:fillRef idx="1">
            <a:schemeClr val="accent3"/>
          </a:fillRef>
          <a:effectRef idx="1">
            <a:schemeClr val="accent3"/>
          </a:effectRef>
          <a:fontRef idx="minor">
            <a:schemeClr val="lt1"/>
          </a:fontRef>
        </p:style>
      </p:pic>
      <p:pic>
        <p:nvPicPr>
          <p:cNvPr id="9" name="Picture 8">
            <a:extLst>
              <a:ext uri="{FF2B5EF4-FFF2-40B4-BE49-F238E27FC236}">
                <a16:creationId xmlns:a16="http://schemas.microsoft.com/office/drawing/2014/main" id="{AB6C491D-4810-425B-EBD4-F02EB6A0CB5B}"/>
              </a:ext>
            </a:extLst>
          </p:cNvPr>
          <p:cNvPicPr>
            <a:picLocks noChangeAspect="1"/>
          </p:cNvPicPr>
          <p:nvPr/>
        </p:nvPicPr>
        <p:blipFill>
          <a:blip r:embed="rId4"/>
          <a:stretch>
            <a:fillRect/>
          </a:stretch>
        </p:blipFill>
        <p:spPr>
          <a:xfrm>
            <a:off x="5081231" y="925708"/>
            <a:ext cx="3214175" cy="2142345"/>
          </a:xfrm>
          <a:prstGeom prst="rect">
            <a:avLst/>
          </a:prstGeom>
          <a:ln/>
        </p:spPr>
        <p:style>
          <a:lnRef idx="3">
            <a:schemeClr val="lt1"/>
          </a:lnRef>
          <a:fillRef idx="1">
            <a:schemeClr val="accent3"/>
          </a:fillRef>
          <a:effectRef idx="1">
            <a:schemeClr val="accent3"/>
          </a:effectRef>
          <a:fontRef idx="minor">
            <a:schemeClr val="lt1"/>
          </a:fontRef>
        </p:style>
      </p:pic>
      <p:pic>
        <p:nvPicPr>
          <p:cNvPr id="10" name="Picture 9">
            <a:extLst>
              <a:ext uri="{FF2B5EF4-FFF2-40B4-BE49-F238E27FC236}">
                <a16:creationId xmlns:a16="http://schemas.microsoft.com/office/drawing/2014/main" id="{E863E55C-373D-0051-4E25-6D5261A6AE17}"/>
              </a:ext>
            </a:extLst>
          </p:cNvPr>
          <p:cNvPicPr>
            <a:picLocks noChangeAspect="1"/>
          </p:cNvPicPr>
          <p:nvPr/>
        </p:nvPicPr>
        <p:blipFill>
          <a:blip r:embed="rId5"/>
          <a:stretch>
            <a:fillRect/>
          </a:stretch>
        </p:blipFill>
        <p:spPr>
          <a:xfrm>
            <a:off x="8347364" y="919691"/>
            <a:ext cx="3678199" cy="5664921"/>
          </a:xfrm>
          <a:prstGeom prst="rect">
            <a:avLst/>
          </a:prstGeom>
        </p:spPr>
        <p:style>
          <a:lnRef idx="3">
            <a:schemeClr val="lt1"/>
          </a:lnRef>
          <a:fillRef idx="1">
            <a:schemeClr val="accent3"/>
          </a:fillRef>
          <a:effectRef idx="1">
            <a:schemeClr val="accent3"/>
          </a:effectRef>
          <a:fontRef idx="minor">
            <a:schemeClr val="lt1"/>
          </a:fontRef>
        </p:style>
      </p:pic>
      <p:pic>
        <p:nvPicPr>
          <p:cNvPr id="4" name="Picture 3">
            <a:extLst>
              <a:ext uri="{FF2B5EF4-FFF2-40B4-BE49-F238E27FC236}">
                <a16:creationId xmlns:a16="http://schemas.microsoft.com/office/drawing/2014/main" id="{3A7F107B-36C8-F932-82C9-2FA791D6EB5F}"/>
              </a:ext>
            </a:extLst>
          </p:cNvPr>
          <p:cNvPicPr>
            <a:picLocks noChangeAspect="1"/>
          </p:cNvPicPr>
          <p:nvPr/>
        </p:nvPicPr>
        <p:blipFill>
          <a:blip r:embed="rId6"/>
          <a:stretch>
            <a:fillRect/>
          </a:stretch>
        </p:blipFill>
        <p:spPr>
          <a:xfrm>
            <a:off x="209357" y="5108900"/>
            <a:ext cx="5676060" cy="1419015"/>
          </a:xfrm>
          <a:prstGeom prst="rect">
            <a:avLst/>
          </a:prstGeom>
        </p:spPr>
      </p:pic>
    </p:spTree>
    <p:extLst>
      <p:ext uri="{BB962C8B-B14F-4D97-AF65-F5344CB8AC3E}">
        <p14:creationId xmlns:p14="http://schemas.microsoft.com/office/powerpoint/2010/main" val="178829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A9D2-1E10-6BE3-CCB6-C1610A4DC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7A1A6-36DA-D469-E250-D8B21AB110E5}"/>
              </a:ext>
            </a:extLst>
          </p:cNvPr>
          <p:cNvSpPr>
            <a:spLocks noGrp="1"/>
          </p:cNvSpPr>
          <p:nvPr>
            <p:ph type="title"/>
          </p:nvPr>
        </p:nvSpPr>
        <p:spPr>
          <a:xfrm>
            <a:off x="838199" y="365125"/>
            <a:ext cx="11254563" cy="647613"/>
          </a:xfrm>
          <a:noFill/>
        </p:spPr>
        <p:txBody>
          <a:bodyPr wrap="square" lIns="91440" tIns="45720" rIns="91440" bIns="45720" rtlCol="0" anchor="t">
            <a:spAutoFit/>
          </a:bodyPr>
          <a:lstStyle/>
          <a:p>
            <a:r>
              <a:rPr lang="en-US" sz="4000">
                <a:solidFill>
                  <a:srgbClr val="00599C"/>
                </a:solidFill>
                <a:latin typeface="Book Antiqua"/>
                <a:ea typeface="+mn-ea"/>
                <a:cs typeface="+mn-cs"/>
              </a:rPr>
              <a:t>Districtwide Population Growth and Demands</a:t>
            </a:r>
          </a:p>
        </p:txBody>
      </p:sp>
      <p:sp>
        <p:nvSpPr>
          <p:cNvPr id="7" name="TextBox 6">
            <a:extLst>
              <a:ext uri="{FF2B5EF4-FFF2-40B4-BE49-F238E27FC236}">
                <a16:creationId xmlns:a16="http://schemas.microsoft.com/office/drawing/2014/main" id="{04EFCD84-EF3A-DC38-0E84-983281550F33}"/>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16</a:t>
            </a:fld>
            <a:endParaRPr lang="en-US" b="1">
              <a:solidFill>
                <a:srgbClr val="FFFFFF"/>
              </a:solidFill>
            </a:endParaRPr>
          </a:p>
        </p:txBody>
      </p:sp>
      <p:sp>
        <p:nvSpPr>
          <p:cNvPr id="8" name="TextBox 7">
            <a:extLst>
              <a:ext uri="{FF2B5EF4-FFF2-40B4-BE49-F238E27FC236}">
                <a16:creationId xmlns:a16="http://schemas.microsoft.com/office/drawing/2014/main" id="{5221E096-0B5A-7A2A-714E-17F3074AE8D8}"/>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13" name="Content Placeholder 9">
            <a:extLst>
              <a:ext uri="{FF2B5EF4-FFF2-40B4-BE49-F238E27FC236}">
                <a16:creationId xmlns:a16="http://schemas.microsoft.com/office/drawing/2014/main" id="{096FC821-236E-F24E-9145-2B55808951E2}"/>
              </a:ext>
            </a:extLst>
          </p:cNvPr>
          <p:cNvPicPr>
            <a:picLocks noGrp="1" noChangeAspect="1"/>
          </p:cNvPicPr>
          <p:nvPr>
            <p:ph sz="half" idx="1"/>
          </p:nvPr>
        </p:nvPicPr>
        <p:blipFill>
          <a:blip r:embed="rId3"/>
          <a:stretch>
            <a:fillRect/>
          </a:stretch>
        </p:blipFill>
        <p:spPr>
          <a:xfrm>
            <a:off x="838199" y="1834303"/>
            <a:ext cx="5181600" cy="2412416"/>
          </a:xfrm>
          <a:prstGeom prst="rect">
            <a:avLst/>
          </a:prstGeom>
        </p:spPr>
      </p:pic>
      <p:pic>
        <p:nvPicPr>
          <p:cNvPr id="14" name="Content Placeholder 13">
            <a:extLst>
              <a:ext uri="{FF2B5EF4-FFF2-40B4-BE49-F238E27FC236}">
                <a16:creationId xmlns:a16="http://schemas.microsoft.com/office/drawing/2014/main" id="{355F624E-7927-90D0-A205-DAF8F5B1B0B4}"/>
              </a:ext>
            </a:extLst>
          </p:cNvPr>
          <p:cNvPicPr>
            <a:picLocks noGrp="1" noChangeAspect="1"/>
          </p:cNvPicPr>
          <p:nvPr>
            <p:ph sz="half" idx="2"/>
          </p:nvPr>
        </p:nvPicPr>
        <p:blipFill>
          <a:blip r:embed="rId4"/>
          <a:stretch>
            <a:fillRect/>
          </a:stretch>
        </p:blipFill>
        <p:spPr>
          <a:xfrm>
            <a:off x="6172203" y="1365369"/>
            <a:ext cx="5181600" cy="3350283"/>
          </a:xfrm>
          <a:prstGeom prst="rect">
            <a:avLst/>
          </a:prstGeom>
        </p:spPr>
      </p:pic>
      <p:sp>
        <p:nvSpPr>
          <p:cNvPr id="15" name="TextBox 14">
            <a:extLst>
              <a:ext uri="{FF2B5EF4-FFF2-40B4-BE49-F238E27FC236}">
                <a16:creationId xmlns:a16="http://schemas.microsoft.com/office/drawing/2014/main" id="{B3F65B32-5E64-2E16-18CC-4C61BB7EE8B3}"/>
              </a:ext>
            </a:extLst>
          </p:cNvPr>
          <p:cNvSpPr txBox="1"/>
          <p:nvPr/>
        </p:nvSpPr>
        <p:spPr>
          <a:xfrm>
            <a:off x="838196" y="4326139"/>
            <a:ext cx="51815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latin typeface="Calibri" panose="020F0502020204030204" pitchFamily="34" charset="0"/>
                <a:ea typeface="Calibri" panose="020F0502020204030204" pitchFamily="34" charset="0"/>
                <a:cs typeface="Calibri" panose="020F0502020204030204" pitchFamily="34" charset="0"/>
              </a:rPr>
              <a:t>Data obtained form the University of Florida </a:t>
            </a:r>
          </a:p>
          <a:p>
            <a:pPr algn="ctr"/>
            <a:r>
              <a:rPr lang="en-US" sz="1200" b="1">
                <a:latin typeface="Calibri" panose="020F0502020204030204" pitchFamily="34" charset="0"/>
                <a:ea typeface="Calibri" panose="020F0502020204030204" pitchFamily="34" charset="0"/>
                <a:cs typeface="Calibri" panose="020F0502020204030204" pitchFamily="34" charset="0"/>
              </a:rPr>
              <a:t>Bureau of Economic and Business Research (BEBR)</a:t>
            </a:r>
          </a:p>
        </p:txBody>
      </p:sp>
      <p:sp>
        <p:nvSpPr>
          <p:cNvPr id="16" name="TextBox 15">
            <a:extLst>
              <a:ext uri="{FF2B5EF4-FFF2-40B4-BE49-F238E27FC236}">
                <a16:creationId xmlns:a16="http://schemas.microsoft.com/office/drawing/2014/main" id="{AE8F2A30-986E-560F-8EDB-FC7772A23EB9}"/>
              </a:ext>
            </a:extLst>
          </p:cNvPr>
          <p:cNvSpPr txBox="1"/>
          <p:nvPr/>
        </p:nvSpPr>
        <p:spPr>
          <a:xfrm>
            <a:off x="975129" y="5057795"/>
            <a:ext cx="9908462" cy="954107"/>
          </a:xfrm>
          <a:prstGeom prst="rect">
            <a:avLst/>
          </a:prstGeom>
          <a:noFill/>
        </p:spPr>
        <p:txBody>
          <a:bodyPr wrap="square" rtlCol="0">
            <a:spAutoFit/>
          </a:bodyPr>
          <a:lstStyle/>
          <a:p>
            <a:r>
              <a:rPr lang="en-US" sz="2800">
                <a:solidFill>
                  <a:srgbClr val="00599C"/>
                </a:solidFill>
              </a:rPr>
              <a:t>Water supply demands are projected to increase by 500 million gallons per day from 2020 to 2045</a:t>
            </a:r>
          </a:p>
        </p:txBody>
      </p:sp>
    </p:spTree>
    <p:extLst>
      <p:ext uri="{BB962C8B-B14F-4D97-AF65-F5344CB8AC3E}">
        <p14:creationId xmlns:p14="http://schemas.microsoft.com/office/powerpoint/2010/main" val="1944352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06B9B-E602-5FE0-DC07-8C2AFAC31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1D653-4AAD-5B44-D3A5-2A7EAA908831}"/>
              </a:ext>
            </a:extLst>
          </p:cNvPr>
          <p:cNvSpPr>
            <a:spLocks noGrp="1"/>
          </p:cNvSpPr>
          <p:nvPr>
            <p:ph type="title"/>
          </p:nvPr>
        </p:nvSpPr>
        <p:spPr>
          <a:xfrm>
            <a:off x="100361" y="365125"/>
            <a:ext cx="11998712" cy="1090683"/>
          </a:xfrm>
          <a:noFill/>
        </p:spPr>
        <p:txBody>
          <a:bodyPr wrap="square" lIns="91440" tIns="45720" rIns="91440" bIns="45720" rtlCol="0" anchor="t">
            <a:spAutoFit/>
          </a:bodyPr>
          <a:lstStyle/>
          <a:p>
            <a:pPr algn="ctr"/>
            <a:r>
              <a:rPr lang="en-US" sz="3600">
                <a:solidFill>
                  <a:srgbClr val="00599C"/>
                </a:solidFill>
                <a:latin typeface="Book Antiqua"/>
                <a:ea typeface="+mn-ea"/>
                <a:cs typeface="+mn-cs"/>
              </a:rPr>
              <a:t>Water Conservation Role in Meeting Future Demands </a:t>
            </a:r>
            <a:r>
              <a:rPr lang="en-US" sz="3600" i="1">
                <a:solidFill>
                  <a:srgbClr val="00599C"/>
                </a:solidFill>
                <a:latin typeface="Book Antiqua"/>
                <a:ea typeface="+mn-ea"/>
                <a:cs typeface="+mn-cs"/>
              </a:rPr>
              <a:t>Public, Local Governments and District Partnership</a:t>
            </a:r>
          </a:p>
        </p:txBody>
      </p:sp>
      <p:sp>
        <p:nvSpPr>
          <p:cNvPr id="3" name="Text Placeholder 2">
            <a:extLst>
              <a:ext uri="{FF2B5EF4-FFF2-40B4-BE49-F238E27FC236}">
                <a16:creationId xmlns:a16="http://schemas.microsoft.com/office/drawing/2014/main" id="{D224E991-7FF3-B418-B9F5-AB48E595671F}"/>
              </a:ext>
            </a:extLst>
          </p:cNvPr>
          <p:cNvSpPr>
            <a:spLocks noGrp="1"/>
          </p:cNvSpPr>
          <p:nvPr>
            <p:ph type="body" idx="1"/>
          </p:nvPr>
        </p:nvSpPr>
        <p:spPr/>
        <p:txBody>
          <a:bodyPr/>
          <a:lstStyle/>
          <a:p>
            <a:pPr algn="ctr"/>
            <a:r>
              <a:rPr lang="en-US">
                <a:solidFill>
                  <a:srgbClr val="00599C"/>
                </a:solidFill>
              </a:rPr>
              <a:t>Expand or add new alternative supply sources (increasing capacity)</a:t>
            </a:r>
          </a:p>
        </p:txBody>
      </p:sp>
      <p:sp>
        <p:nvSpPr>
          <p:cNvPr id="5" name="Text Placeholder 4">
            <a:extLst>
              <a:ext uri="{FF2B5EF4-FFF2-40B4-BE49-F238E27FC236}">
                <a16:creationId xmlns:a16="http://schemas.microsoft.com/office/drawing/2014/main" id="{83A76E8A-505B-5BA5-3097-B174647F44CF}"/>
              </a:ext>
            </a:extLst>
          </p:cNvPr>
          <p:cNvSpPr>
            <a:spLocks noGrp="1"/>
          </p:cNvSpPr>
          <p:nvPr>
            <p:ph type="body" sz="quarter" idx="3"/>
          </p:nvPr>
        </p:nvSpPr>
        <p:spPr/>
        <p:txBody>
          <a:bodyPr/>
          <a:lstStyle/>
          <a:p>
            <a:pPr algn="ctr"/>
            <a:r>
              <a:rPr lang="en-US">
                <a:solidFill>
                  <a:srgbClr val="00599C"/>
                </a:solidFill>
              </a:rPr>
              <a:t>Decrease demands through water conservation</a:t>
            </a:r>
          </a:p>
        </p:txBody>
      </p:sp>
      <p:sp>
        <p:nvSpPr>
          <p:cNvPr id="7" name="TextBox 6">
            <a:extLst>
              <a:ext uri="{FF2B5EF4-FFF2-40B4-BE49-F238E27FC236}">
                <a16:creationId xmlns:a16="http://schemas.microsoft.com/office/drawing/2014/main" id="{98E6C991-0861-D2D2-FDC9-20B550A50A35}"/>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17</a:t>
            </a:fld>
            <a:endParaRPr lang="en-US" b="1">
              <a:solidFill>
                <a:srgbClr val="FFFFFF"/>
              </a:solidFill>
            </a:endParaRPr>
          </a:p>
        </p:txBody>
      </p:sp>
      <p:sp>
        <p:nvSpPr>
          <p:cNvPr id="8" name="TextBox 7">
            <a:extLst>
              <a:ext uri="{FF2B5EF4-FFF2-40B4-BE49-F238E27FC236}">
                <a16:creationId xmlns:a16="http://schemas.microsoft.com/office/drawing/2014/main" id="{A843057F-74B2-59E5-3FA3-BFC9F49256BD}"/>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grpSp>
        <p:nvGrpSpPr>
          <p:cNvPr id="9" name="Group 8">
            <a:extLst>
              <a:ext uri="{FF2B5EF4-FFF2-40B4-BE49-F238E27FC236}">
                <a16:creationId xmlns:a16="http://schemas.microsoft.com/office/drawing/2014/main" id="{2588E43F-C732-D291-3BE5-7259C7E2AEA8}"/>
              </a:ext>
            </a:extLst>
          </p:cNvPr>
          <p:cNvGrpSpPr>
            <a:grpSpLocks/>
          </p:cNvGrpSpPr>
          <p:nvPr/>
        </p:nvGrpSpPr>
        <p:grpSpPr bwMode="auto">
          <a:xfrm>
            <a:off x="1595679" y="2701443"/>
            <a:ext cx="3713313" cy="3306762"/>
            <a:chOff x="5197147" y="1970646"/>
            <a:chExt cx="3712566" cy="3305764"/>
          </a:xfrm>
        </p:grpSpPr>
        <p:pic>
          <p:nvPicPr>
            <p:cNvPr id="10" name="Picture 8" descr="thumbnail">
              <a:hlinkClick r:id="rId3"/>
              <a:extLst>
                <a:ext uri="{FF2B5EF4-FFF2-40B4-BE49-F238E27FC236}">
                  <a16:creationId xmlns:a16="http://schemas.microsoft.com/office/drawing/2014/main" id="{5A24765B-62A8-B02D-5153-9A6DD7B13663}"/>
                </a:ext>
              </a:extLst>
            </p:cNvPr>
            <p:cNvPicPr>
              <a:picLocks noChangeAspect="1" noChangeArrowheads="1"/>
            </p:cNvPicPr>
            <p:nvPr/>
          </p:nvPicPr>
          <p:blipFill>
            <a:blip r:embed="rId4"/>
            <a:srcRect l="4511"/>
            <a:stretch>
              <a:fillRect/>
            </a:stretch>
          </p:blipFill>
          <p:spPr bwMode="auto">
            <a:xfrm>
              <a:off x="6979701" y="1970646"/>
              <a:ext cx="1930012" cy="1553693"/>
            </a:xfrm>
            <a:prstGeom prst="rect">
              <a:avLst/>
            </a:prstGeom>
            <a:ln w="28575">
              <a:solidFill>
                <a:schemeClr val="bg1"/>
              </a:solidFill>
              <a:miter lim="800000"/>
              <a:headEnd/>
              <a:tailEnd/>
            </a:ln>
            <a:effectLst>
              <a:outerShdw blurRad="190500" algn="tl" rotWithShape="0">
                <a:srgbClr val="000000">
                  <a:alpha val="70000"/>
                </a:srgbClr>
              </a:outerShdw>
            </a:effectLst>
          </p:spPr>
        </p:pic>
        <p:pic>
          <p:nvPicPr>
            <p:cNvPr id="13" name="Picture 2">
              <a:extLst>
                <a:ext uri="{FF2B5EF4-FFF2-40B4-BE49-F238E27FC236}">
                  <a16:creationId xmlns:a16="http://schemas.microsoft.com/office/drawing/2014/main" id="{C73E3A0B-5DA2-21BA-7214-AD85AE3EB7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197147" y="2603867"/>
              <a:ext cx="1465269" cy="1626697"/>
            </a:xfrm>
            <a:prstGeom prst="rect">
              <a:avLst/>
            </a:prstGeom>
            <a:ln w="28575">
              <a:solidFill>
                <a:schemeClr val="bg1"/>
              </a:solidFill>
              <a:miter lim="800000"/>
              <a:headEnd/>
              <a:tailEnd/>
            </a:ln>
            <a:effectLst>
              <a:outerShdw blurRad="190500" algn="tl" rotWithShape="0">
                <a:srgbClr val="000000">
                  <a:alpha val="70000"/>
                </a:srgbClr>
              </a:outerShdw>
            </a:effectLst>
          </p:spPr>
        </p:pic>
        <p:pic>
          <p:nvPicPr>
            <p:cNvPr id="14" name="Picture 13" descr="thumbnail">
              <a:hlinkClick r:id="rId6"/>
              <a:extLst>
                <a:ext uri="{FF2B5EF4-FFF2-40B4-BE49-F238E27FC236}">
                  <a16:creationId xmlns:a16="http://schemas.microsoft.com/office/drawing/2014/main" id="{861ECB08-0BB6-B769-6F38-596ED74B3F8C}"/>
                </a:ext>
              </a:extLst>
            </p:cNvPr>
            <p:cNvPicPr>
              <a:picLocks noChangeAspect="1" noChangeArrowheads="1"/>
            </p:cNvPicPr>
            <p:nvPr/>
          </p:nvPicPr>
          <p:blipFill>
            <a:blip r:embed="rId7"/>
            <a:srcRect l="8991" b="9985"/>
            <a:stretch>
              <a:fillRect/>
            </a:stretch>
          </p:blipFill>
          <p:spPr bwMode="auto">
            <a:xfrm>
              <a:off x="6454345" y="3746522"/>
              <a:ext cx="2276017" cy="1529888"/>
            </a:xfrm>
            <a:prstGeom prst="rect">
              <a:avLst/>
            </a:prstGeom>
            <a:ln w="28575">
              <a:solidFill>
                <a:schemeClr val="bg1"/>
              </a:solidFill>
              <a:miter lim="800000"/>
              <a:headEnd/>
              <a:tailEnd/>
            </a:ln>
            <a:effectLst>
              <a:outerShdw blurRad="190500" algn="tl" rotWithShape="0">
                <a:srgbClr val="000000">
                  <a:alpha val="70000"/>
                </a:srgbClr>
              </a:outerShdw>
            </a:effectLst>
          </p:spPr>
        </p:pic>
      </p:grpSp>
      <p:pic>
        <p:nvPicPr>
          <p:cNvPr id="15" name="Picture 14" descr="A picture containing text, grass&#10;&#10;Description automatically generated">
            <a:extLst>
              <a:ext uri="{FF2B5EF4-FFF2-40B4-BE49-F238E27FC236}">
                <a16:creationId xmlns:a16="http://schemas.microsoft.com/office/drawing/2014/main" id="{8E0EB7E3-D3C5-2CF9-B5BD-68B7605A7E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9468" y="2701443"/>
            <a:ext cx="2295755" cy="1530350"/>
          </a:xfrm>
          <a:prstGeom prst="rect">
            <a:avLst/>
          </a:prstGeom>
          <a:ln w="25400">
            <a:solidFill>
              <a:schemeClr val="bg1"/>
            </a:solidFill>
          </a:ln>
          <a:effectLst>
            <a:outerShdw blurRad="50800" dist="38100" dir="2700000" algn="tl" rotWithShape="0">
              <a:prstClr val="black">
                <a:alpha val="40000"/>
              </a:prstClr>
            </a:outerShdw>
          </a:effectLst>
        </p:spPr>
      </p:pic>
      <p:pic>
        <p:nvPicPr>
          <p:cNvPr id="16" name="Picture 15" descr="A picture containing person, holding, hand&#10;&#10;Description automatically generated">
            <a:extLst>
              <a:ext uri="{FF2B5EF4-FFF2-40B4-BE49-F238E27FC236}">
                <a16:creationId xmlns:a16="http://schemas.microsoft.com/office/drawing/2014/main" id="{5244CD64-4E66-BCB2-57C1-F6663E841C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4956" y="3092244"/>
            <a:ext cx="2125486" cy="1530350"/>
          </a:xfrm>
          <a:prstGeom prst="rect">
            <a:avLst/>
          </a:prstGeom>
          <a:ln w="15875">
            <a:solidFill>
              <a:schemeClr val="bg1"/>
            </a:solidFill>
          </a:ln>
          <a:effectLst>
            <a:outerShdw blurRad="50800" dist="38100" dir="2700000" algn="tl" rotWithShape="0">
              <a:prstClr val="black">
                <a:alpha val="40000"/>
              </a:prstClr>
            </a:outerShdw>
          </a:effectLst>
        </p:spPr>
      </p:pic>
      <p:pic>
        <p:nvPicPr>
          <p:cNvPr id="17" name="Picture 16" descr="A garden in front of a house&#10;&#10;Description automatically generated with medium confidence">
            <a:extLst>
              <a:ext uri="{FF2B5EF4-FFF2-40B4-BE49-F238E27FC236}">
                <a16:creationId xmlns:a16="http://schemas.microsoft.com/office/drawing/2014/main" id="{AD78EB13-A840-BB16-6000-FF2EE62C49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8886" y="4356810"/>
            <a:ext cx="2256935" cy="1520786"/>
          </a:xfrm>
          <a:prstGeom prst="rect">
            <a:avLst/>
          </a:prstGeom>
          <a:ln w="15875">
            <a:solidFill>
              <a:schemeClr val="bg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72B2CED1-7103-F9FF-9998-8BF23E55D1E0}"/>
              </a:ext>
            </a:extLst>
          </p:cNvPr>
          <p:cNvSpPr txBox="1"/>
          <p:nvPr/>
        </p:nvSpPr>
        <p:spPr>
          <a:xfrm>
            <a:off x="5583069" y="3183559"/>
            <a:ext cx="1061509" cy="646331"/>
          </a:xfrm>
          <a:prstGeom prst="rect">
            <a:avLst/>
          </a:prstGeom>
          <a:noFill/>
        </p:spPr>
        <p:txBody>
          <a:bodyPr wrap="none" rtlCol="0">
            <a:spAutoFit/>
          </a:bodyPr>
          <a:lstStyle/>
          <a:p>
            <a:r>
              <a:rPr lang="en-US" sz="3600" b="1">
                <a:solidFill>
                  <a:srgbClr val="00B0F0"/>
                </a:solidFill>
              </a:rPr>
              <a:t>AND</a:t>
            </a:r>
          </a:p>
        </p:txBody>
      </p:sp>
    </p:spTree>
    <p:extLst>
      <p:ext uri="{BB962C8B-B14F-4D97-AF65-F5344CB8AC3E}">
        <p14:creationId xmlns:p14="http://schemas.microsoft.com/office/powerpoint/2010/main" val="3647248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4C1682A-8E68-F531-D255-267C2173FCEB}"/>
              </a:ext>
            </a:extLst>
          </p:cNvPr>
          <p:cNvSpPr txBox="1">
            <a:spLocks noChangeArrowheads="1"/>
          </p:cNvSpPr>
          <p:nvPr/>
        </p:nvSpPr>
        <p:spPr>
          <a:xfrm>
            <a:off x="211037" y="91597"/>
            <a:ext cx="11719194" cy="647613"/>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a:solidFill>
                  <a:srgbClr val="00599C"/>
                </a:solidFill>
                <a:latin typeface="Book Antiqua"/>
                <a:ea typeface="+mn-ea"/>
                <a:cs typeface="+mn-cs"/>
              </a:rPr>
              <a:t>Simple Steps to Save Water</a:t>
            </a:r>
          </a:p>
        </p:txBody>
      </p:sp>
      <p:grpSp>
        <p:nvGrpSpPr>
          <p:cNvPr id="2" name="Group 1">
            <a:extLst>
              <a:ext uri="{FF2B5EF4-FFF2-40B4-BE49-F238E27FC236}">
                <a16:creationId xmlns:a16="http://schemas.microsoft.com/office/drawing/2014/main" id="{2344D7B2-84AA-4F5C-25ED-987840300726}"/>
              </a:ext>
            </a:extLst>
          </p:cNvPr>
          <p:cNvGrpSpPr/>
          <p:nvPr/>
        </p:nvGrpSpPr>
        <p:grpSpPr>
          <a:xfrm>
            <a:off x="5824328" y="2164149"/>
            <a:ext cx="6305843" cy="3878511"/>
            <a:chOff x="5875020" y="739209"/>
            <a:chExt cx="6214403" cy="3775845"/>
          </a:xfrm>
        </p:grpSpPr>
        <p:pic>
          <p:nvPicPr>
            <p:cNvPr id="5" name="Picture 4">
              <a:extLst>
                <a:ext uri="{FF2B5EF4-FFF2-40B4-BE49-F238E27FC236}">
                  <a16:creationId xmlns:a16="http://schemas.microsoft.com/office/drawing/2014/main" id="{77934DE6-D150-2C2C-F1B7-6CAED8C2CFFA}"/>
                </a:ext>
              </a:extLst>
            </p:cNvPr>
            <p:cNvPicPr>
              <a:picLocks noChangeAspect="1"/>
            </p:cNvPicPr>
            <p:nvPr/>
          </p:nvPicPr>
          <p:blipFill>
            <a:blip r:embed="rId3"/>
            <a:srcRect l="4824" t="18103" r="3632" b="39088"/>
            <a:stretch>
              <a:fillRect/>
            </a:stretch>
          </p:blipFill>
          <p:spPr>
            <a:xfrm>
              <a:off x="5875020" y="739209"/>
              <a:ext cx="6214403" cy="3775845"/>
            </a:xfrm>
            <a:prstGeom prst="rect">
              <a:avLst/>
            </a:prstGeom>
          </p:spPr>
        </p:pic>
        <p:sp>
          <p:nvSpPr>
            <p:cNvPr id="7" name="Rectangle 6">
              <a:extLst>
                <a:ext uri="{FF2B5EF4-FFF2-40B4-BE49-F238E27FC236}">
                  <a16:creationId xmlns:a16="http://schemas.microsoft.com/office/drawing/2014/main" id="{F979F4E5-909C-60AA-2DAB-21BB1D845445}"/>
                </a:ext>
              </a:extLst>
            </p:cNvPr>
            <p:cNvSpPr/>
            <p:nvPr/>
          </p:nvSpPr>
          <p:spPr>
            <a:xfrm>
              <a:off x="5897880" y="4230893"/>
              <a:ext cx="1893347" cy="276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2045474F-A51B-565E-B03C-09F206FE5A13}"/>
              </a:ext>
            </a:extLst>
          </p:cNvPr>
          <p:cNvGrpSpPr/>
          <p:nvPr/>
        </p:nvGrpSpPr>
        <p:grpSpPr>
          <a:xfrm>
            <a:off x="61176" y="736226"/>
            <a:ext cx="5703794" cy="3136126"/>
            <a:chOff x="62305" y="3502004"/>
            <a:chExt cx="5703794" cy="3136126"/>
          </a:xfrm>
        </p:grpSpPr>
        <p:pic>
          <p:nvPicPr>
            <p:cNvPr id="4" name="Picture 3">
              <a:extLst>
                <a:ext uri="{FF2B5EF4-FFF2-40B4-BE49-F238E27FC236}">
                  <a16:creationId xmlns:a16="http://schemas.microsoft.com/office/drawing/2014/main" id="{42849FA6-7F51-CABF-518B-BA7B3FC8D5D1}"/>
                </a:ext>
              </a:extLst>
            </p:cNvPr>
            <p:cNvPicPr>
              <a:picLocks noChangeAspect="1"/>
            </p:cNvPicPr>
            <p:nvPr/>
          </p:nvPicPr>
          <p:blipFill>
            <a:blip r:embed="rId3"/>
            <a:srcRect l="2739" t="58458" r="2094" b="1297"/>
            <a:stretch>
              <a:fillRect/>
            </a:stretch>
          </p:blipFill>
          <p:spPr>
            <a:xfrm>
              <a:off x="62305" y="3504216"/>
              <a:ext cx="5703794" cy="3133914"/>
            </a:xfrm>
            <a:prstGeom prst="rect">
              <a:avLst/>
            </a:prstGeom>
          </p:spPr>
        </p:pic>
        <p:sp>
          <p:nvSpPr>
            <p:cNvPr id="8" name="Rectangle 7">
              <a:extLst>
                <a:ext uri="{FF2B5EF4-FFF2-40B4-BE49-F238E27FC236}">
                  <a16:creationId xmlns:a16="http://schemas.microsoft.com/office/drawing/2014/main" id="{123982B4-0ED0-3046-8727-C99BB9BC7E43}"/>
                </a:ext>
              </a:extLst>
            </p:cNvPr>
            <p:cNvSpPr/>
            <p:nvPr/>
          </p:nvSpPr>
          <p:spPr>
            <a:xfrm>
              <a:off x="3107613" y="3502004"/>
              <a:ext cx="2581838" cy="276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09DF243-1CAE-05CB-C986-B2957523110D}"/>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sp>
        <p:nvSpPr>
          <p:cNvPr id="10" name="TextBox 9">
            <a:extLst>
              <a:ext uri="{FF2B5EF4-FFF2-40B4-BE49-F238E27FC236}">
                <a16:creationId xmlns:a16="http://schemas.microsoft.com/office/drawing/2014/main" id="{4D32D62B-6AFF-2264-479B-914735B3ABC8}"/>
              </a:ext>
            </a:extLst>
          </p:cNvPr>
          <p:cNvSpPr txBox="1"/>
          <p:nvPr/>
        </p:nvSpPr>
        <p:spPr>
          <a:xfrm>
            <a:off x="10986246" y="6584645"/>
            <a:ext cx="634131" cy="369332"/>
          </a:xfrm>
          <a:prstGeom prst="rect">
            <a:avLst/>
          </a:prstGeom>
          <a:noFill/>
        </p:spPr>
        <p:txBody>
          <a:bodyPr wrap="square" rtlCol="0">
            <a:spAutoFit/>
          </a:bodyPr>
          <a:lstStyle/>
          <a:p>
            <a:fld id="{754E75C6-E963-425D-911F-972672B33E1B}" type="slidenum">
              <a:rPr lang="en-US" b="1" smtClean="0">
                <a:solidFill>
                  <a:srgbClr val="FFFFFF"/>
                </a:solidFill>
              </a:rPr>
              <a:t>18</a:t>
            </a:fld>
            <a:endParaRPr lang="en-US" b="1">
              <a:solidFill>
                <a:srgbClr val="FFFFFF"/>
              </a:solidFill>
            </a:endParaRPr>
          </a:p>
        </p:txBody>
      </p:sp>
      <p:sp>
        <p:nvSpPr>
          <p:cNvPr id="11" name="TextBox 10">
            <a:extLst>
              <a:ext uri="{FF2B5EF4-FFF2-40B4-BE49-F238E27FC236}">
                <a16:creationId xmlns:a16="http://schemas.microsoft.com/office/drawing/2014/main" id="{8C7A9A3D-DA0E-48B2-FFC1-1D5821BDB8DF}"/>
              </a:ext>
            </a:extLst>
          </p:cNvPr>
          <p:cNvSpPr txBox="1"/>
          <p:nvPr/>
        </p:nvSpPr>
        <p:spPr>
          <a:xfrm>
            <a:off x="6620803" y="692827"/>
            <a:ext cx="5052473" cy="1200329"/>
          </a:xfrm>
          <a:prstGeom prst="rect">
            <a:avLst/>
          </a:prstGeom>
          <a:noFill/>
        </p:spPr>
        <p:txBody>
          <a:bodyPr wrap="none" rtlCol="0">
            <a:spAutoFit/>
          </a:bodyPr>
          <a:lstStyle/>
          <a:p>
            <a:r>
              <a:rPr lang="en-US" u="sng">
                <a:solidFill>
                  <a:srgbClr val="00599C"/>
                </a:solidFill>
              </a:rPr>
              <a:t>Indoor</a:t>
            </a:r>
          </a:p>
          <a:p>
            <a:pPr marL="285750" indent="-285750">
              <a:buFont typeface="Arial" panose="020B0604020202020204" pitchFamily="34" charset="0"/>
              <a:buChar char="•"/>
            </a:pPr>
            <a:r>
              <a:rPr lang="en-US">
                <a:solidFill>
                  <a:srgbClr val="00599C"/>
                </a:solidFill>
              </a:rPr>
              <a:t>Repair leaks (e.g. running toilet, dripping faucet)</a:t>
            </a:r>
          </a:p>
          <a:p>
            <a:pPr marL="285750" indent="-285750">
              <a:buFont typeface="Arial" panose="020B0604020202020204" pitchFamily="34" charset="0"/>
              <a:buChar char="•"/>
            </a:pPr>
            <a:r>
              <a:rPr lang="en-US">
                <a:solidFill>
                  <a:srgbClr val="00599C"/>
                </a:solidFill>
              </a:rPr>
              <a:t>Replace older, inefficient fixtures and appliances</a:t>
            </a:r>
          </a:p>
          <a:p>
            <a:pPr marL="285750" indent="-285750">
              <a:buFont typeface="Arial" panose="020B0604020202020204" pitchFamily="34" charset="0"/>
              <a:buChar char="•"/>
            </a:pPr>
            <a:r>
              <a:rPr lang="en-US">
                <a:solidFill>
                  <a:srgbClr val="00599C"/>
                </a:solidFill>
              </a:rPr>
              <a:t>Run only full loads of dishes and clothes</a:t>
            </a:r>
          </a:p>
        </p:txBody>
      </p:sp>
      <p:sp>
        <p:nvSpPr>
          <p:cNvPr id="12" name="TextBox 11">
            <a:extLst>
              <a:ext uri="{FF2B5EF4-FFF2-40B4-BE49-F238E27FC236}">
                <a16:creationId xmlns:a16="http://schemas.microsoft.com/office/drawing/2014/main" id="{54954AEA-5C7F-064F-F57B-8DA08DE1CD5A}"/>
              </a:ext>
            </a:extLst>
          </p:cNvPr>
          <p:cNvSpPr txBox="1"/>
          <p:nvPr/>
        </p:nvSpPr>
        <p:spPr>
          <a:xfrm>
            <a:off x="0" y="3932175"/>
            <a:ext cx="5908940" cy="2031325"/>
          </a:xfrm>
          <a:prstGeom prst="rect">
            <a:avLst/>
          </a:prstGeom>
          <a:noFill/>
        </p:spPr>
        <p:txBody>
          <a:bodyPr wrap="square" rtlCol="0">
            <a:spAutoFit/>
          </a:bodyPr>
          <a:lstStyle/>
          <a:p>
            <a:r>
              <a:rPr lang="en-US" u="sng">
                <a:solidFill>
                  <a:srgbClr val="00599C"/>
                </a:solidFill>
              </a:rPr>
              <a:t>Outdoor Water Conservation</a:t>
            </a:r>
          </a:p>
          <a:p>
            <a:pPr marL="285750" indent="-285750">
              <a:buFont typeface="Arial" panose="020B0604020202020204" pitchFamily="34" charset="0"/>
              <a:buChar char="•"/>
            </a:pPr>
            <a:r>
              <a:rPr lang="en-US">
                <a:solidFill>
                  <a:srgbClr val="00599C"/>
                </a:solidFill>
              </a:rPr>
              <a:t>Florida-Friendly </a:t>
            </a:r>
            <a:r>
              <a:rPr lang="en-US" err="1">
                <a:solidFill>
                  <a:srgbClr val="00599C"/>
                </a:solidFill>
              </a:rPr>
              <a:t>Landscaping</a:t>
            </a:r>
            <a:r>
              <a:rPr lang="en-US" baseline="30000" err="1">
                <a:solidFill>
                  <a:srgbClr val="00599C"/>
                </a:solidFill>
              </a:rPr>
              <a:t>TM</a:t>
            </a:r>
            <a:endParaRPr lang="en-US" baseline="30000">
              <a:solidFill>
                <a:srgbClr val="00599C"/>
              </a:solidFill>
            </a:endParaRPr>
          </a:p>
          <a:p>
            <a:pPr marL="285750" indent="-285750">
              <a:buFont typeface="Arial" panose="020B0604020202020204" pitchFamily="34" charset="0"/>
              <a:buChar char="•"/>
            </a:pPr>
            <a:r>
              <a:rPr lang="en-US">
                <a:solidFill>
                  <a:srgbClr val="00599C"/>
                </a:solidFill>
              </a:rPr>
              <a:t>Rain shutoff device – required on all irrigation systems</a:t>
            </a:r>
          </a:p>
          <a:p>
            <a:pPr marL="285750" indent="-285750">
              <a:buFont typeface="Arial" panose="020B0604020202020204" pitchFamily="34" charset="0"/>
              <a:buChar char="•"/>
            </a:pPr>
            <a:r>
              <a:rPr lang="en-US">
                <a:solidFill>
                  <a:srgbClr val="00599C"/>
                </a:solidFill>
              </a:rPr>
              <a:t>Set timer to run only 2 or 3 days per week pursuant to local irrigation ordinance</a:t>
            </a:r>
          </a:p>
          <a:p>
            <a:pPr marL="285750" indent="-285750">
              <a:buFont typeface="Arial" panose="020B0604020202020204" pitchFamily="34" charset="0"/>
              <a:buChar char="•"/>
            </a:pPr>
            <a:r>
              <a:rPr lang="en-US">
                <a:solidFill>
                  <a:srgbClr val="00599C"/>
                </a:solidFill>
              </a:rPr>
              <a:t>No irrigation between 10 am and 4 pm</a:t>
            </a:r>
          </a:p>
          <a:p>
            <a:pPr marL="285750" indent="-285750">
              <a:buFont typeface="Arial" panose="020B0604020202020204" pitchFamily="34" charset="0"/>
              <a:buChar char="•"/>
            </a:pPr>
            <a:r>
              <a:rPr lang="en-US">
                <a:solidFill>
                  <a:srgbClr val="00599C"/>
                </a:solidFill>
              </a:rPr>
              <a:t>Repair leaks and do not irrigate sidewalks or driveways</a:t>
            </a:r>
          </a:p>
        </p:txBody>
      </p:sp>
    </p:spTree>
    <p:extLst>
      <p:ext uri="{BB962C8B-B14F-4D97-AF65-F5344CB8AC3E}">
        <p14:creationId xmlns:p14="http://schemas.microsoft.com/office/powerpoint/2010/main" val="306873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E385-D430-C5F7-F07A-F3B5404B5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23959-F221-3250-3929-319E8E1C2A54}"/>
              </a:ext>
            </a:extLst>
          </p:cNvPr>
          <p:cNvSpPr>
            <a:spLocks noGrp="1"/>
          </p:cNvSpPr>
          <p:nvPr>
            <p:ph type="title"/>
          </p:nvPr>
        </p:nvSpPr>
        <p:spPr>
          <a:xfrm>
            <a:off x="51716" y="16208"/>
            <a:ext cx="8262105" cy="647613"/>
          </a:xfrm>
          <a:noFill/>
        </p:spPr>
        <p:txBody>
          <a:bodyPr wrap="square" lIns="91440" tIns="45720" rIns="91440" bIns="45720" rtlCol="0" anchor="t">
            <a:spAutoFit/>
          </a:bodyPr>
          <a:lstStyle/>
          <a:p>
            <a:r>
              <a:rPr lang="en-US" sz="4000">
                <a:solidFill>
                  <a:srgbClr val="00599C"/>
                </a:solidFill>
                <a:latin typeface="Book Antiqua"/>
                <a:ea typeface="+mn-ea"/>
                <a:cs typeface="+mn-cs"/>
              </a:rPr>
              <a:t>Year-Round Irrigation Ordinances*</a:t>
            </a:r>
          </a:p>
        </p:txBody>
      </p:sp>
      <p:sp>
        <p:nvSpPr>
          <p:cNvPr id="7" name="TextBox 6">
            <a:extLst>
              <a:ext uri="{FF2B5EF4-FFF2-40B4-BE49-F238E27FC236}">
                <a16:creationId xmlns:a16="http://schemas.microsoft.com/office/drawing/2014/main" id="{DB489B2D-BF14-263F-370F-373898C9572A}"/>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19</a:t>
            </a:fld>
            <a:endParaRPr lang="en-US" b="1">
              <a:solidFill>
                <a:srgbClr val="FFFFFF"/>
              </a:solidFill>
            </a:endParaRPr>
          </a:p>
        </p:txBody>
      </p:sp>
      <p:sp>
        <p:nvSpPr>
          <p:cNvPr id="8" name="TextBox 7">
            <a:extLst>
              <a:ext uri="{FF2B5EF4-FFF2-40B4-BE49-F238E27FC236}">
                <a16:creationId xmlns:a16="http://schemas.microsoft.com/office/drawing/2014/main" id="{22A5A363-17D5-388E-1F90-B576F70E9CD7}"/>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graphicFrame>
        <p:nvGraphicFramePr>
          <p:cNvPr id="3" name="Table 2">
            <a:extLst>
              <a:ext uri="{FF2B5EF4-FFF2-40B4-BE49-F238E27FC236}">
                <a16:creationId xmlns:a16="http://schemas.microsoft.com/office/drawing/2014/main" id="{7727914E-2044-7C5C-DC31-384A5C43975E}"/>
              </a:ext>
            </a:extLst>
          </p:cNvPr>
          <p:cNvGraphicFramePr>
            <a:graphicFrameLocks noGrp="1"/>
          </p:cNvGraphicFramePr>
          <p:nvPr>
            <p:extLst>
              <p:ext uri="{D42A27DB-BD31-4B8C-83A1-F6EECF244321}">
                <p14:modId xmlns:p14="http://schemas.microsoft.com/office/powerpoint/2010/main" val="1691419642"/>
              </p:ext>
            </p:extLst>
          </p:nvPr>
        </p:nvGraphicFramePr>
        <p:xfrm>
          <a:off x="662941" y="960120"/>
          <a:ext cx="5050214" cy="1855497"/>
        </p:xfrm>
        <a:graphic>
          <a:graphicData uri="http://schemas.openxmlformats.org/drawingml/2006/table">
            <a:tbl>
              <a:tblPr firstRow="1" firstCol="1" bandRow="1">
                <a:tableStyleId>{69CF1AB2-1976-4502-BF36-3FF5EA218861}</a:tableStyleId>
              </a:tblPr>
              <a:tblGrid>
                <a:gridCol w="4393461">
                  <a:extLst>
                    <a:ext uri="{9D8B030D-6E8A-4147-A177-3AD203B41FA5}">
                      <a16:colId xmlns:a16="http://schemas.microsoft.com/office/drawing/2014/main" val="1675168548"/>
                    </a:ext>
                  </a:extLst>
                </a:gridCol>
                <a:gridCol w="656753">
                  <a:extLst>
                    <a:ext uri="{9D8B030D-6E8A-4147-A177-3AD203B41FA5}">
                      <a16:colId xmlns:a16="http://schemas.microsoft.com/office/drawing/2014/main" val="2324831672"/>
                    </a:ext>
                  </a:extLst>
                </a:gridCol>
              </a:tblGrid>
              <a:tr h="415631">
                <a:tc gridSpan="2">
                  <a:txBody>
                    <a:bodyPr/>
                    <a:lstStyle/>
                    <a:p>
                      <a:pPr algn="ctr">
                        <a:buNone/>
                      </a:pPr>
                      <a:r>
                        <a:rPr lang="en-US" sz="2400" b="1">
                          <a:solidFill>
                            <a:srgbClr val="00599C"/>
                          </a:solidFill>
                          <a:effectLst/>
                        </a:rPr>
                        <a:t>Adoption Status</a:t>
                      </a:r>
                      <a:endParaRPr lang="en-US" sz="2400">
                        <a:solidFill>
                          <a:srgbClr val="00599C"/>
                        </a:solidFill>
                        <a:effectLst/>
                      </a:endParaRPr>
                    </a:p>
                  </a:txBody>
                  <a:tcPr marL="68580" marR="68580" marT="0" marB="0" anchor="ctr"/>
                </a:tc>
                <a:tc hMerge="1">
                  <a:txBody>
                    <a:bodyPr/>
                    <a:lstStyle/>
                    <a:p>
                      <a:endParaRPr lang="en-US"/>
                    </a:p>
                  </a:txBody>
                  <a:tcPr/>
                </a:tc>
                <a:extLst>
                  <a:ext uri="{0D108BD9-81ED-4DB2-BD59-A6C34878D82A}">
                    <a16:rowId xmlns:a16="http://schemas.microsoft.com/office/drawing/2014/main" val="1772741181"/>
                  </a:ext>
                </a:extLst>
              </a:tr>
              <a:tr h="414949">
                <a:tc>
                  <a:txBody>
                    <a:bodyPr/>
                    <a:lstStyle/>
                    <a:p>
                      <a:pPr>
                        <a:buNone/>
                      </a:pPr>
                      <a:r>
                        <a:rPr lang="en-US" sz="1800" b="0">
                          <a:solidFill>
                            <a:srgbClr val="00599C"/>
                          </a:solidFill>
                          <a:effectLst/>
                        </a:rPr>
                        <a:t>Local governments covered by an ordinance</a:t>
                      </a:r>
                      <a:endParaRPr lang="en-US" sz="1600" b="0">
                        <a:solidFill>
                          <a:srgbClr val="00599C"/>
                        </a:solidFill>
                        <a:effectLst/>
                      </a:endParaRPr>
                    </a:p>
                  </a:txBody>
                  <a:tcPr marL="68580" marR="68580" marT="0" marB="0" anchor="ctr"/>
                </a:tc>
                <a:tc>
                  <a:txBody>
                    <a:bodyPr/>
                    <a:lstStyle/>
                    <a:p>
                      <a:pPr algn="ctr">
                        <a:buNone/>
                      </a:pPr>
                      <a:r>
                        <a:rPr lang="en-US" sz="1800">
                          <a:solidFill>
                            <a:srgbClr val="00599C"/>
                          </a:solidFill>
                          <a:effectLst/>
                        </a:rPr>
                        <a:t>127</a:t>
                      </a:r>
                      <a:endParaRPr lang="en-US" sz="1600">
                        <a:solidFill>
                          <a:srgbClr val="00599C"/>
                        </a:solidFill>
                        <a:effectLst/>
                      </a:endParaRPr>
                    </a:p>
                  </a:txBody>
                  <a:tcPr marL="68580" marR="68580" marT="0" marB="0" anchor="ctr"/>
                </a:tc>
                <a:extLst>
                  <a:ext uri="{0D108BD9-81ED-4DB2-BD59-A6C34878D82A}">
                    <a16:rowId xmlns:a16="http://schemas.microsoft.com/office/drawing/2014/main" val="1120965957"/>
                  </a:ext>
                </a:extLst>
              </a:tr>
              <a:tr h="341639">
                <a:tc>
                  <a:txBody>
                    <a:bodyPr/>
                    <a:lstStyle/>
                    <a:p>
                      <a:pPr>
                        <a:buNone/>
                      </a:pPr>
                      <a:r>
                        <a:rPr lang="en-US" sz="1800" b="0">
                          <a:solidFill>
                            <a:srgbClr val="00599C"/>
                          </a:solidFill>
                          <a:effectLst/>
                        </a:rPr>
                        <a:t>Working on adoption</a:t>
                      </a:r>
                      <a:endParaRPr lang="en-US" sz="1600" b="0">
                        <a:solidFill>
                          <a:srgbClr val="00599C"/>
                        </a:solidFill>
                        <a:effectLst/>
                      </a:endParaRPr>
                    </a:p>
                  </a:txBody>
                  <a:tcPr marL="68580" marR="68580" marT="0" marB="0" anchor="ctr"/>
                </a:tc>
                <a:tc>
                  <a:txBody>
                    <a:bodyPr/>
                    <a:lstStyle/>
                    <a:p>
                      <a:pPr algn="ctr">
                        <a:buNone/>
                      </a:pPr>
                      <a:r>
                        <a:rPr lang="en-US" sz="1800">
                          <a:solidFill>
                            <a:srgbClr val="00599C"/>
                          </a:solidFill>
                          <a:effectLst/>
                        </a:rPr>
                        <a:t>6</a:t>
                      </a:r>
                      <a:endParaRPr lang="en-US" sz="1600">
                        <a:solidFill>
                          <a:srgbClr val="00599C"/>
                        </a:solidFill>
                        <a:effectLst/>
                      </a:endParaRPr>
                    </a:p>
                  </a:txBody>
                  <a:tcPr marL="68580" marR="68580" marT="0" marB="0" anchor="ctr"/>
                </a:tc>
                <a:extLst>
                  <a:ext uri="{0D108BD9-81ED-4DB2-BD59-A6C34878D82A}">
                    <a16:rowId xmlns:a16="http://schemas.microsoft.com/office/drawing/2014/main" val="75260911"/>
                  </a:ext>
                </a:extLst>
              </a:tr>
              <a:tr h="341639">
                <a:tc>
                  <a:txBody>
                    <a:bodyPr/>
                    <a:lstStyle/>
                    <a:p>
                      <a:pPr>
                        <a:buNone/>
                      </a:pPr>
                      <a:r>
                        <a:rPr lang="en-US" sz="1800" b="0">
                          <a:solidFill>
                            <a:srgbClr val="00599C"/>
                          </a:solidFill>
                          <a:effectLst/>
                        </a:rPr>
                        <a:t>No ordinance</a:t>
                      </a:r>
                      <a:endParaRPr lang="en-US" sz="1600" b="0">
                        <a:solidFill>
                          <a:srgbClr val="00599C"/>
                        </a:solidFill>
                        <a:effectLst/>
                      </a:endParaRPr>
                    </a:p>
                  </a:txBody>
                  <a:tcPr marL="68580" marR="68580" marT="0" marB="0" anchor="ctr"/>
                </a:tc>
                <a:tc>
                  <a:txBody>
                    <a:bodyPr/>
                    <a:lstStyle/>
                    <a:p>
                      <a:pPr algn="ctr">
                        <a:buNone/>
                      </a:pPr>
                      <a:r>
                        <a:rPr lang="en-US" sz="1800">
                          <a:solidFill>
                            <a:srgbClr val="00599C"/>
                          </a:solidFill>
                          <a:effectLst/>
                        </a:rPr>
                        <a:t>22</a:t>
                      </a:r>
                      <a:endParaRPr lang="en-US" sz="1600">
                        <a:solidFill>
                          <a:srgbClr val="00599C"/>
                        </a:solidFill>
                        <a:effectLst/>
                      </a:endParaRPr>
                    </a:p>
                  </a:txBody>
                  <a:tcPr marL="68580" marR="68580" marT="0" marB="0" anchor="ctr"/>
                </a:tc>
                <a:extLst>
                  <a:ext uri="{0D108BD9-81ED-4DB2-BD59-A6C34878D82A}">
                    <a16:rowId xmlns:a16="http://schemas.microsoft.com/office/drawing/2014/main" val="4143136507"/>
                  </a:ext>
                </a:extLst>
              </a:tr>
              <a:tr h="341639">
                <a:tc>
                  <a:txBody>
                    <a:bodyPr/>
                    <a:lstStyle/>
                    <a:p>
                      <a:pPr>
                        <a:buNone/>
                      </a:pPr>
                      <a:r>
                        <a:rPr lang="en-US" sz="1800" b="1">
                          <a:solidFill>
                            <a:srgbClr val="00599C"/>
                          </a:solidFill>
                          <a:effectLst/>
                        </a:rPr>
                        <a:t>Grand Total</a:t>
                      </a:r>
                      <a:endParaRPr lang="en-US" sz="1600">
                        <a:solidFill>
                          <a:srgbClr val="00599C"/>
                        </a:solidFill>
                        <a:effectLst/>
                      </a:endParaRPr>
                    </a:p>
                  </a:txBody>
                  <a:tcPr marL="68580" marR="68580" marT="0" marB="0" anchor="ctr"/>
                </a:tc>
                <a:tc>
                  <a:txBody>
                    <a:bodyPr/>
                    <a:lstStyle/>
                    <a:p>
                      <a:pPr algn="ctr">
                        <a:buNone/>
                      </a:pPr>
                      <a:r>
                        <a:rPr lang="en-US" sz="1800" b="1">
                          <a:solidFill>
                            <a:srgbClr val="00599C"/>
                          </a:solidFill>
                          <a:effectLst/>
                        </a:rPr>
                        <a:t>155</a:t>
                      </a:r>
                      <a:endParaRPr lang="en-US" sz="1600">
                        <a:solidFill>
                          <a:srgbClr val="00599C"/>
                        </a:solidFill>
                        <a:effectLst/>
                      </a:endParaRPr>
                    </a:p>
                  </a:txBody>
                  <a:tcPr marL="68580" marR="68580" marT="0" marB="0" anchor="ctr"/>
                </a:tc>
                <a:extLst>
                  <a:ext uri="{0D108BD9-81ED-4DB2-BD59-A6C34878D82A}">
                    <a16:rowId xmlns:a16="http://schemas.microsoft.com/office/drawing/2014/main" val="2988959229"/>
                  </a:ext>
                </a:extLst>
              </a:tr>
            </a:tbl>
          </a:graphicData>
        </a:graphic>
      </p:graphicFrame>
      <p:pic>
        <p:nvPicPr>
          <p:cNvPr id="5" name="Picture 4" descr="Map&#10;&#10;AI-generated content may be incorrect.">
            <a:extLst>
              <a:ext uri="{FF2B5EF4-FFF2-40B4-BE49-F238E27FC236}">
                <a16:creationId xmlns:a16="http://schemas.microsoft.com/office/drawing/2014/main" id="{50C7B8EE-624B-F1A0-8E16-937BDA824125}"/>
              </a:ext>
            </a:extLst>
          </p:cNvPr>
          <p:cNvPicPr>
            <a:picLocks noChangeAspect="1"/>
          </p:cNvPicPr>
          <p:nvPr/>
        </p:nvPicPr>
        <p:blipFill>
          <a:blip r:embed="rId4"/>
          <a:stretch>
            <a:fillRect/>
          </a:stretch>
        </p:blipFill>
        <p:spPr>
          <a:xfrm>
            <a:off x="6307599" y="617460"/>
            <a:ext cx="5050214" cy="5806418"/>
          </a:xfrm>
          <a:prstGeom prst="rect">
            <a:avLst/>
          </a:prstGeom>
        </p:spPr>
      </p:pic>
      <p:sp>
        <p:nvSpPr>
          <p:cNvPr id="9" name="TextBox 8">
            <a:extLst>
              <a:ext uri="{FF2B5EF4-FFF2-40B4-BE49-F238E27FC236}">
                <a16:creationId xmlns:a16="http://schemas.microsoft.com/office/drawing/2014/main" id="{D4687788-7426-9B72-F805-0CCFB359F921}"/>
              </a:ext>
            </a:extLst>
          </p:cNvPr>
          <p:cNvSpPr txBox="1"/>
          <p:nvPr/>
        </p:nvSpPr>
        <p:spPr>
          <a:xfrm>
            <a:off x="116732" y="6397972"/>
            <a:ext cx="11958535" cy="338554"/>
          </a:xfrm>
          <a:prstGeom prst="rect">
            <a:avLst/>
          </a:prstGeom>
          <a:noFill/>
        </p:spPr>
        <p:txBody>
          <a:bodyPr wrap="square">
            <a:spAutoFit/>
          </a:bodyPr>
          <a:lstStyle/>
          <a:p>
            <a:pPr>
              <a:lnSpc>
                <a:spcPct val="100000"/>
              </a:lnSpc>
              <a:spcBef>
                <a:spcPts val="600"/>
              </a:spcBef>
              <a:buClr>
                <a:srgbClr val="002392"/>
              </a:buClr>
              <a:buSzPct val="80000"/>
            </a:pPr>
            <a:r>
              <a:rPr lang="en-US" altLang="en-US" sz="1600">
                <a:solidFill>
                  <a:srgbClr val="00599C"/>
                </a:solidFill>
                <a:latin typeface="Calibri" panose="020F0502020204030204" pitchFamily="34" charset="0"/>
                <a:cs typeface="Calibri" panose="020F0502020204030204" pitchFamily="34" charset="0"/>
              </a:rPr>
              <a:t>*Chapter 40E-24, F.A.C, restricts irrigation to 2 or 3 days per week and prohibits irrigation between 10 AM and 4 PM </a:t>
            </a:r>
          </a:p>
        </p:txBody>
      </p:sp>
      <p:pic>
        <p:nvPicPr>
          <p:cNvPr id="10" name="Picture 9">
            <a:extLst>
              <a:ext uri="{FF2B5EF4-FFF2-40B4-BE49-F238E27FC236}">
                <a16:creationId xmlns:a16="http://schemas.microsoft.com/office/drawing/2014/main" id="{B7ED78DA-F1B7-8C62-9CE2-D7141EED4FAD}"/>
              </a:ext>
            </a:extLst>
          </p:cNvPr>
          <p:cNvPicPr>
            <a:picLocks noChangeAspect="1"/>
          </p:cNvPicPr>
          <p:nvPr/>
        </p:nvPicPr>
        <p:blipFill>
          <a:blip r:embed="rId5"/>
          <a:stretch>
            <a:fillRect/>
          </a:stretch>
        </p:blipFill>
        <p:spPr>
          <a:xfrm>
            <a:off x="1013052" y="3136410"/>
            <a:ext cx="4359647" cy="3168755"/>
          </a:xfrm>
          <a:prstGeom prst="rect">
            <a:avLst/>
          </a:prstGeom>
        </p:spPr>
      </p:pic>
    </p:spTree>
    <p:extLst>
      <p:ext uri="{BB962C8B-B14F-4D97-AF65-F5344CB8AC3E}">
        <p14:creationId xmlns:p14="http://schemas.microsoft.com/office/powerpoint/2010/main" val="400939501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575E3-C52E-D651-AA12-24128F985BC5}"/>
            </a:ext>
          </a:extLst>
        </p:cNvPr>
        <p:cNvGrpSpPr/>
        <p:nvPr/>
      </p:nvGrpSpPr>
      <p:grpSpPr>
        <a:xfrm>
          <a:off x="0" y="0"/>
          <a:ext cx="0" cy="0"/>
          <a:chOff x="0" y="0"/>
          <a:chExt cx="0" cy="0"/>
        </a:xfrm>
      </p:grpSpPr>
      <p:pic>
        <p:nvPicPr>
          <p:cNvPr id="2" name="Picture 1" descr="A blue sky with clouds&#10;&#10;AI-generated content may be incorrect.">
            <a:extLst>
              <a:ext uri="{FF2B5EF4-FFF2-40B4-BE49-F238E27FC236}">
                <a16:creationId xmlns:a16="http://schemas.microsoft.com/office/drawing/2014/main" id="{359653FD-5E07-2655-A3C5-51649E9C6B42}"/>
              </a:ext>
            </a:extLst>
          </p:cNvPr>
          <p:cNvPicPr>
            <a:picLocks noChangeAspect="1"/>
          </p:cNvPicPr>
          <p:nvPr/>
        </p:nvPicPr>
        <p:blipFill>
          <a:blip r:embed="rId3"/>
          <a:stretch>
            <a:fillRect/>
          </a:stretch>
        </p:blipFill>
        <p:spPr>
          <a:xfrm>
            <a:off x="0" y="108270"/>
            <a:ext cx="12192000" cy="6604841"/>
          </a:xfrm>
          <a:prstGeom prst="rect">
            <a:avLst/>
          </a:prstGeom>
          <a:noFill/>
        </p:spPr>
      </p:pic>
      <p:sp>
        <p:nvSpPr>
          <p:cNvPr id="9" name="TextBox 8">
            <a:extLst>
              <a:ext uri="{FF2B5EF4-FFF2-40B4-BE49-F238E27FC236}">
                <a16:creationId xmlns:a16="http://schemas.microsoft.com/office/drawing/2014/main" id="{CCABAFDD-AFB5-AC5F-7020-87752FC00C96}"/>
              </a:ext>
            </a:extLst>
          </p:cNvPr>
          <p:cNvSpPr txBox="1"/>
          <p:nvPr/>
        </p:nvSpPr>
        <p:spPr>
          <a:xfrm>
            <a:off x="64994" y="19075"/>
            <a:ext cx="12062012" cy="707886"/>
          </a:xfrm>
          <a:prstGeom prst="rect">
            <a:avLst/>
          </a:prstGeom>
          <a:noFill/>
        </p:spPr>
        <p:txBody>
          <a:bodyPr wrap="square" lIns="91440" tIns="45720" rIns="91440" bIns="45720" rtlCol="0" anchor="t">
            <a:spAutoFit/>
          </a:bodyPr>
          <a:lstStyle/>
          <a:p>
            <a:r>
              <a:rPr lang="en-US" sz="4000">
                <a:solidFill>
                  <a:srgbClr val="00599C"/>
                </a:solidFill>
                <a:latin typeface="Book Antiqua"/>
              </a:rPr>
              <a:t>Approaching the Dry Season Ending</a:t>
            </a:r>
          </a:p>
        </p:txBody>
      </p:sp>
      <p:sp>
        <p:nvSpPr>
          <p:cNvPr id="21" name="Rectangle 20">
            <a:extLst>
              <a:ext uri="{FF2B5EF4-FFF2-40B4-BE49-F238E27FC236}">
                <a16:creationId xmlns:a16="http://schemas.microsoft.com/office/drawing/2014/main" id="{BE497A9E-800A-1351-DD10-F8E14767E268}"/>
              </a:ext>
            </a:extLst>
          </p:cNvPr>
          <p:cNvSpPr/>
          <p:nvPr/>
        </p:nvSpPr>
        <p:spPr>
          <a:xfrm>
            <a:off x="0" y="-27873"/>
            <a:ext cx="12192000" cy="54229"/>
          </a:xfrm>
          <a:prstGeom prst="rect">
            <a:avLst/>
          </a:prstGeom>
          <a:solidFill>
            <a:srgbClr val="005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6A4D2F8-7712-EF06-CF06-8108877E84B5}"/>
              </a:ext>
            </a:extLst>
          </p:cNvPr>
          <p:cNvPicPr>
            <a:picLocks noChangeAspect="1"/>
          </p:cNvPicPr>
          <p:nvPr/>
        </p:nvPicPr>
        <p:blipFill>
          <a:blip r:embed="rId4"/>
          <a:stretch>
            <a:fillRect/>
          </a:stretch>
        </p:blipFill>
        <p:spPr>
          <a:xfrm>
            <a:off x="11512806" y="6203886"/>
            <a:ext cx="545844" cy="545844"/>
          </a:xfrm>
          <a:prstGeom prst="rect">
            <a:avLst/>
          </a:prstGeom>
        </p:spPr>
      </p:pic>
      <p:sp>
        <p:nvSpPr>
          <p:cNvPr id="3" name="TextBox 2">
            <a:extLst>
              <a:ext uri="{FF2B5EF4-FFF2-40B4-BE49-F238E27FC236}">
                <a16:creationId xmlns:a16="http://schemas.microsoft.com/office/drawing/2014/main" id="{259014B0-4FA9-1B26-15D9-C7C3343B04B4}"/>
              </a:ext>
            </a:extLst>
          </p:cNvPr>
          <p:cNvSpPr txBox="1"/>
          <p:nvPr/>
        </p:nvSpPr>
        <p:spPr>
          <a:xfrm>
            <a:off x="11238688" y="6584645"/>
            <a:ext cx="381689" cy="369332"/>
          </a:xfrm>
          <a:prstGeom prst="rect">
            <a:avLst/>
          </a:prstGeom>
          <a:noFill/>
        </p:spPr>
        <p:txBody>
          <a:bodyPr wrap="square" rtlCol="0">
            <a:spAutoFit/>
          </a:bodyPr>
          <a:lstStyle/>
          <a:p>
            <a:fld id="{754E75C6-E963-425D-911F-972672B33E1B}" type="slidenum">
              <a:rPr lang="en-US" b="1" smtClean="0">
                <a:solidFill>
                  <a:srgbClr val="FFFFFF"/>
                </a:solidFill>
              </a:rPr>
              <a:t>2</a:t>
            </a:fld>
            <a:endParaRPr lang="en-US" b="1">
              <a:solidFill>
                <a:srgbClr val="FFFFFF"/>
              </a:solidFill>
            </a:endParaRPr>
          </a:p>
        </p:txBody>
      </p:sp>
      <p:sp>
        <p:nvSpPr>
          <p:cNvPr id="4" name="TextBox 3">
            <a:extLst>
              <a:ext uri="{FF2B5EF4-FFF2-40B4-BE49-F238E27FC236}">
                <a16:creationId xmlns:a16="http://schemas.microsoft.com/office/drawing/2014/main" id="{79F782B1-C799-B71F-C3E1-64A854A46481}"/>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sp>
        <p:nvSpPr>
          <p:cNvPr id="7" name="TextBox 6">
            <a:extLst>
              <a:ext uri="{FF2B5EF4-FFF2-40B4-BE49-F238E27FC236}">
                <a16:creationId xmlns:a16="http://schemas.microsoft.com/office/drawing/2014/main" id="{25DA8BBB-C1D8-CAB6-0D77-B2D3B6E9FAA5}"/>
              </a:ext>
            </a:extLst>
          </p:cNvPr>
          <p:cNvSpPr txBox="1"/>
          <p:nvPr/>
        </p:nvSpPr>
        <p:spPr>
          <a:xfrm>
            <a:off x="2370092" y="3383168"/>
            <a:ext cx="9422961" cy="1220847"/>
          </a:xfrm>
          <a:prstGeom prst="rect">
            <a:avLst/>
          </a:prstGeom>
          <a:noFill/>
        </p:spPr>
        <p:txBody>
          <a:bodyPr wrap="square" lIns="91440" tIns="45720" rIns="91440" bIns="45720" anchor="t">
            <a:spAutoFit/>
          </a:bodyPr>
          <a:lstStyle/>
          <a:p>
            <a:pPr marL="285750" indent="-285750">
              <a:spcAft>
                <a:spcPts val="800"/>
              </a:spcAft>
              <a:buFont typeface="Wingdings" panose="05000000000000000000" pitchFamily="2" charset="2"/>
              <a:buChar char="Ø"/>
            </a:pPr>
            <a:endParaRPr lang="en-US" sz="2000">
              <a:solidFill>
                <a:schemeClr val="accent1">
                  <a:lumMod val="75000"/>
                </a:schemeClr>
              </a:solidFill>
              <a:latin typeface="Arial"/>
              <a:cs typeface="Arial"/>
            </a:endParaRPr>
          </a:p>
          <a:p>
            <a:pPr marL="285750" indent="-285750">
              <a:spcAft>
                <a:spcPts val="800"/>
              </a:spcAft>
              <a:buFont typeface="Wingdings" panose="05000000000000000000" pitchFamily="2" charset="2"/>
              <a:buChar char="Ø"/>
            </a:pPr>
            <a:r>
              <a:rPr lang="en-US" sz="2000">
                <a:solidFill>
                  <a:schemeClr val="accent1">
                    <a:lumMod val="75000"/>
                  </a:schemeClr>
                </a:solidFill>
                <a:latin typeface="Arial"/>
                <a:cs typeface="Arial"/>
              </a:rPr>
              <a:t>Dynamic Wet Season </a:t>
            </a:r>
            <a:r>
              <a:rPr lang="en-US" sz="2000" b="1">
                <a:solidFill>
                  <a:schemeClr val="accent1">
                    <a:lumMod val="75000"/>
                  </a:schemeClr>
                </a:solidFill>
                <a:latin typeface="Arial"/>
                <a:cs typeface="Arial"/>
              </a:rPr>
              <a:t>start</a:t>
            </a:r>
            <a:r>
              <a:rPr lang="en-US" sz="2000">
                <a:solidFill>
                  <a:schemeClr val="accent1">
                    <a:lumMod val="75000"/>
                  </a:schemeClr>
                </a:solidFill>
                <a:latin typeface="Arial"/>
                <a:cs typeface="Arial"/>
              </a:rPr>
              <a:t> date is around May 22.</a:t>
            </a:r>
            <a:endParaRPr lang="en-US">
              <a:solidFill>
                <a:schemeClr val="accent1">
                  <a:lumMod val="75000"/>
                </a:schemeClr>
              </a:solidFill>
              <a:ea typeface="Calibri" panose="020F0502020204030204"/>
              <a:cs typeface="Calibri" panose="020F0502020204030204"/>
            </a:endParaRPr>
          </a:p>
          <a:p>
            <a:pPr marL="285750" indent="-285750">
              <a:spcAft>
                <a:spcPts val="800"/>
              </a:spcAft>
              <a:buFont typeface="Wingdings" panose="05000000000000000000" pitchFamily="2" charset="2"/>
              <a:buChar char="Ø"/>
            </a:pPr>
            <a:r>
              <a:rPr lang="en-US" sz="2000">
                <a:solidFill>
                  <a:schemeClr val="accent1">
                    <a:lumMod val="75000"/>
                  </a:schemeClr>
                </a:solidFill>
                <a:latin typeface="Arial"/>
                <a:cs typeface="Arial"/>
              </a:rPr>
              <a:t>Dynamic Wet Season </a:t>
            </a:r>
            <a:r>
              <a:rPr lang="en-US" sz="2000" b="1">
                <a:solidFill>
                  <a:schemeClr val="accent1">
                    <a:lumMod val="75000"/>
                  </a:schemeClr>
                </a:solidFill>
                <a:latin typeface="Arial"/>
                <a:cs typeface="Arial"/>
              </a:rPr>
              <a:t>end</a:t>
            </a:r>
            <a:r>
              <a:rPr lang="en-US" sz="2000">
                <a:solidFill>
                  <a:schemeClr val="accent1">
                    <a:lumMod val="75000"/>
                  </a:schemeClr>
                </a:solidFill>
                <a:latin typeface="Arial"/>
                <a:cs typeface="Arial"/>
              </a:rPr>
              <a:t> date is around October 12. </a:t>
            </a:r>
            <a:endParaRPr lang="en-US" sz="2000">
              <a:solidFill>
                <a:schemeClr val="accent1">
                  <a:lumMod val="75000"/>
                </a:schemeClr>
              </a:solidFill>
              <a:latin typeface="Arial" panose="020B0604020202020204" pitchFamily="34" charset="0"/>
              <a:cs typeface="Arial" panose="020B0604020202020204" pitchFamily="34" charset="0"/>
            </a:endParaRPr>
          </a:p>
        </p:txBody>
      </p:sp>
      <p:pic>
        <p:nvPicPr>
          <p:cNvPr id="10" name="Picture 9" descr="Timeline&#10;&#10;AI-generated content may be incorrect.">
            <a:extLst>
              <a:ext uri="{FF2B5EF4-FFF2-40B4-BE49-F238E27FC236}">
                <a16:creationId xmlns:a16="http://schemas.microsoft.com/office/drawing/2014/main" id="{3EC69F3A-A0BC-4D22-1EDF-A63C5997E3F4}"/>
              </a:ext>
            </a:extLst>
          </p:cNvPr>
          <p:cNvPicPr>
            <a:picLocks noChangeAspect="1"/>
          </p:cNvPicPr>
          <p:nvPr/>
        </p:nvPicPr>
        <p:blipFill>
          <a:blip r:embed="rId5"/>
          <a:srcRect l="8750" t="60139" r="77735" b="15999"/>
          <a:stretch>
            <a:fillRect/>
          </a:stretch>
        </p:blipFill>
        <p:spPr>
          <a:xfrm>
            <a:off x="597066" y="3282798"/>
            <a:ext cx="1647825" cy="1636457"/>
          </a:xfrm>
          <a:prstGeom prst="rect">
            <a:avLst/>
          </a:prstGeom>
        </p:spPr>
      </p:pic>
      <p:pic>
        <p:nvPicPr>
          <p:cNvPr id="12" name="Picture 11">
            <a:extLst>
              <a:ext uri="{FF2B5EF4-FFF2-40B4-BE49-F238E27FC236}">
                <a16:creationId xmlns:a16="http://schemas.microsoft.com/office/drawing/2014/main" id="{B0DEB912-D8E0-61E2-B165-0A68878FD5ED}"/>
              </a:ext>
            </a:extLst>
          </p:cNvPr>
          <p:cNvPicPr>
            <a:picLocks noChangeAspect="1"/>
          </p:cNvPicPr>
          <p:nvPr/>
        </p:nvPicPr>
        <p:blipFill>
          <a:blip r:embed="rId6"/>
          <a:srcRect l="22712" t="27891" r="15845" b="56900"/>
          <a:stretch>
            <a:fillRect/>
          </a:stretch>
        </p:blipFill>
        <p:spPr>
          <a:xfrm>
            <a:off x="604188" y="1608832"/>
            <a:ext cx="11115249" cy="1496125"/>
          </a:xfrm>
          <a:prstGeom prst="rect">
            <a:avLst/>
          </a:prstGeom>
        </p:spPr>
      </p:pic>
      <p:sp>
        <p:nvSpPr>
          <p:cNvPr id="5" name="Star: 5 Points 4">
            <a:extLst>
              <a:ext uri="{FF2B5EF4-FFF2-40B4-BE49-F238E27FC236}">
                <a16:creationId xmlns:a16="http://schemas.microsoft.com/office/drawing/2014/main" id="{F47CD49A-8899-CC84-D293-59AAD3D40290}"/>
              </a:ext>
            </a:extLst>
          </p:cNvPr>
          <p:cNvSpPr/>
          <p:nvPr/>
        </p:nvSpPr>
        <p:spPr>
          <a:xfrm>
            <a:off x="4908613" y="2487901"/>
            <a:ext cx="235974" cy="24056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5D8775F3-1BA4-CDE6-7F0B-936DD7F9DB76}"/>
              </a:ext>
            </a:extLst>
          </p:cNvPr>
          <p:cNvSpPr/>
          <p:nvPr/>
        </p:nvSpPr>
        <p:spPr>
          <a:xfrm>
            <a:off x="10159544" y="3208655"/>
            <a:ext cx="141679" cy="144433"/>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6C6F0B3-0C06-1797-F5BA-AF4C74F59B4A}"/>
              </a:ext>
            </a:extLst>
          </p:cNvPr>
          <p:cNvSpPr txBox="1"/>
          <p:nvPr/>
        </p:nvSpPr>
        <p:spPr>
          <a:xfrm>
            <a:off x="10284745" y="3157762"/>
            <a:ext cx="1503546" cy="246221"/>
          </a:xfrm>
          <a:prstGeom prst="rect">
            <a:avLst/>
          </a:prstGeom>
          <a:noFill/>
        </p:spPr>
        <p:txBody>
          <a:bodyPr wrap="square">
            <a:spAutoFit/>
          </a:bodyPr>
          <a:lstStyle/>
          <a:p>
            <a:r>
              <a:rPr lang="en-US" sz="1000">
                <a:solidFill>
                  <a:schemeClr val="accent1">
                    <a:lumMod val="75000"/>
                  </a:schemeClr>
                </a:solidFill>
                <a:latin typeface="Arial"/>
                <a:cs typeface="Arial"/>
              </a:rPr>
              <a:t>We are here</a:t>
            </a:r>
            <a:endParaRPr lang="en-US" sz="1000"/>
          </a:p>
        </p:txBody>
      </p:sp>
    </p:spTree>
    <p:extLst>
      <p:ext uri="{BB962C8B-B14F-4D97-AF65-F5344CB8AC3E}">
        <p14:creationId xmlns:p14="http://schemas.microsoft.com/office/powerpoint/2010/main" val="242614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CFB67-2ACC-2C87-EDC6-6E45B358E521}"/>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BB0D4D7B-BA6E-CF3E-23A9-2D500F529D37}"/>
              </a:ext>
            </a:extLst>
          </p:cNvPr>
          <p:cNvSpPr txBox="1"/>
          <p:nvPr/>
        </p:nvSpPr>
        <p:spPr>
          <a:xfrm>
            <a:off x="1206004" y="962460"/>
            <a:ext cx="7745737" cy="2693045"/>
          </a:xfrm>
          <a:prstGeom prst="rect">
            <a:avLst/>
          </a:prstGeom>
          <a:noFill/>
        </p:spPr>
        <p:txBody>
          <a:bodyPr wrap="square">
            <a:spAutoFit/>
          </a:bodyPr>
          <a:lstStyle/>
          <a:p>
            <a:pPr>
              <a:lnSpc>
                <a:spcPct val="100000"/>
              </a:lnSpc>
              <a:spcBef>
                <a:spcPts val="600"/>
              </a:spcBef>
              <a:buClr>
                <a:srgbClr val="002392"/>
              </a:buClr>
              <a:buSzPct val="80000"/>
            </a:pPr>
            <a:r>
              <a:rPr lang="en-US" sz="2400">
                <a:solidFill>
                  <a:srgbClr val="00599C"/>
                </a:solidFill>
                <a:cs typeface="Calibri" panose="020F0502020204030204" pitchFamily="34" charset="0"/>
              </a:rPr>
              <a:t>Recognition Program </a:t>
            </a:r>
          </a:p>
          <a:p>
            <a:pPr marL="742950" lvl="2" indent="-342900">
              <a:lnSpc>
                <a:spcPct val="100000"/>
              </a:lnSpc>
              <a:spcBef>
                <a:spcPts val="600"/>
              </a:spcBef>
              <a:buClr>
                <a:srgbClr val="002392"/>
              </a:buClr>
              <a:buSzPct val="80000"/>
              <a:buFont typeface="Arial" panose="020B0604020202020204" pitchFamily="34" charset="0"/>
              <a:buChar char="•"/>
            </a:pPr>
            <a:r>
              <a:rPr lang="en-US" sz="2400">
                <a:solidFill>
                  <a:srgbClr val="00599C"/>
                </a:solidFill>
                <a:cs typeface="Calibri" panose="020F0502020204030204" pitchFamily="34" charset="0"/>
              </a:rPr>
              <a:t>LEED</a:t>
            </a:r>
          </a:p>
          <a:p>
            <a:pPr marL="742950" lvl="2" indent="-342900">
              <a:lnSpc>
                <a:spcPct val="100000"/>
              </a:lnSpc>
              <a:spcBef>
                <a:spcPts val="600"/>
              </a:spcBef>
              <a:buClr>
                <a:srgbClr val="002392"/>
              </a:buClr>
              <a:buSzPct val="80000"/>
              <a:buFont typeface="Arial" panose="020B0604020202020204" pitchFamily="34" charset="0"/>
              <a:buChar char="•"/>
            </a:pPr>
            <a:r>
              <a:rPr lang="en-US" sz="2400">
                <a:solidFill>
                  <a:srgbClr val="00599C"/>
                </a:solidFill>
                <a:cs typeface="Calibri" panose="020F0502020204030204" pitchFamily="34" charset="0"/>
              </a:rPr>
              <a:t>Green Globes</a:t>
            </a:r>
          </a:p>
          <a:p>
            <a:pPr marL="742950" lvl="2" indent="-342900">
              <a:lnSpc>
                <a:spcPct val="100000"/>
              </a:lnSpc>
              <a:spcBef>
                <a:spcPts val="600"/>
              </a:spcBef>
              <a:buClr>
                <a:srgbClr val="002392"/>
              </a:buClr>
              <a:buSzPct val="80000"/>
              <a:buFont typeface="Arial" panose="020B0604020202020204" pitchFamily="34" charset="0"/>
              <a:buChar char="•"/>
            </a:pPr>
            <a:r>
              <a:rPr lang="en-US" sz="2400">
                <a:solidFill>
                  <a:srgbClr val="00599C"/>
                </a:solidFill>
                <a:cs typeface="Calibri" panose="020F0502020204030204" pitchFamily="34" charset="0"/>
              </a:rPr>
              <a:t>Water Sense</a:t>
            </a:r>
          </a:p>
          <a:p>
            <a:pPr marL="742950" lvl="2" indent="-342900">
              <a:lnSpc>
                <a:spcPct val="100000"/>
              </a:lnSpc>
              <a:spcBef>
                <a:spcPts val="600"/>
              </a:spcBef>
              <a:buClr>
                <a:srgbClr val="002392"/>
              </a:buClr>
              <a:buSzPct val="80000"/>
              <a:buFont typeface="Arial" panose="020B0604020202020204" pitchFamily="34" charset="0"/>
              <a:buChar char="•"/>
            </a:pPr>
            <a:r>
              <a:rPr lang="en-US" sz="2400">
                <a:solidFill>
                  <a:srgbClr val="00599C"/>
                </a:solidFill>
                <a:cs typeface="Calibri" panose="020F0502020204030204" pitchFamily="34" charset="0"/>
              </a:rPr>
              <a:t>Florida Water CHAMP</a:t>
            </a:r>
          </a:p>
          <a:p>
            <a:pPr marL="742950" lvl="2" indent="-342900">
              <a:lnSpc>
                <a:spcPct val="100000"/>
              </a:lnSpc>
              <a:spcBef>
                <a:spcPts val="600"/>
              </a:spcBef>
              <a:buClr>
                <a:srgbClr val="002392"/>
              </a:buClr>
              <a:buSzPct val="80000"/>
              <a:buFont typeface="Arial" panose="020B0604020202020204" pitchFamily="34" charset="0"/>
              <a:buChar char="•"/>
            </a:pPr>
            <a:r>
              <a:rPr lang="en-US" sz="2400">
                <a:solidFill>
                  <a:srgbClr val="00599C"/>
                </a:solidFill>
                <a:cs typeface="Calibri" panose="020F0502020204030204" pitchFamily="34" charset="0"/>
              </a:rPr>
              <a:t>Florida Friendly Landscaping, Florida Water </a:t>
            </a:r>
            <a:r>
              <a:rPr lang="en-US" sz="2400" err="1">
                <a:solidFill>
                  <a:srgbClr val="00599C"/>
                </a:solidFill>
                <a:cs typeface="Calibri" panose="020F0502020204030204" pitchFamily="34" charset="0"/>
              </a:rPr>
              <a:t>Star</a:t>
            </a:r>
            <a:r>
              <a:rPr lang="en-US" sz="2400" baseline="30000" err="1">
                <a:solidFill>
                  <a:srgbClr val="00599C"/>
                </a:solidFill>
                <a:cs typeface="Calibri" panose="020F0502020204030204" pitchFamily="34" charset="0"/>
              </a:rPr>
              <a:t>SM</a:t>
            </a:r>
            <a:r>
              <a:rPr lang="en-US" sz="2400">
                <a:solidFill>
                  <a:srgbClr val="00599C"/>
                </a:solidFill>
                <a:cs typeface="Calibri" panose="020F0502020204030204" pitchFamily="34" charset="0"/>
              </a:rPr>
              <a:t> </a:t>
            </a:r>
          </a:p>
        </p:txBody>
      </p:sp>
      <p:sp>
        <p:nvSpPr>
          <p:cNvPr id="2" name="Title 1">
            <a:extLst>
              <a:ext uri="{FF2B5EF4-FFF2-40B4-BE49-F238E27FC236}">
                <a16:creationId xmlns:a16="http://schemas.microsoft.com/office/drawing/2014/main" id="{E0CED78E-2ABE-B0D4-89D3-4292D8F66EE7}"/>
              </a:ext>
            </a:extLst>
          </p:cNvPr>
          <p:cNvSpPr>
            <a:spLocks noGrp="1"/>
          </p:cNvSpPr>
          <p:nvPr>
            <p:ph type="title"/>
          </p:nvPr>
        </p:nvSpPr>
        <p:spPr>
          <a:xfrm>
            <a:off x="299424" y="141042"/>
            <a:ext cx="10515600" cy="647613"/>
          </a:xfrm>
          <a:noFill/>
        </p:spPr>
        <p:txBody>
          <a:bodyPr wrap="square" lIns="91440" tIns="45720" rIns="91440" bIns="45720" rtlCol="0" anchor="t">
            <a:spAutoFit/>
          </a:bodyPr>
          <a:lstStyle/>
          <a:p>
            <a:r>
              <a:rPr lang="en-US" sz="4000">
                <a:solidFill>
                  <a:srgbClr val="00599C"/>
                </a:solidFill>
                <a:latin typeface="Book Antiqua"/>
                <a:ea typeface="+mn-ea"/>
                <a:cs typeface="+mn-cs"/>
              </a:rPr>
              <a:t>District Endorsed and Partnership Programs</a:t>
            </a:r>
          </a:p>
        </p:txBody>
      </p:sp>
      <p:sp>
        <p:nvSpPr>
          <p:cNvPr id="7" name="TextBox 6">
            <a:extLst>
              <a:ext uri="{FF2B5EF4-FFF2-40B4-BE49-F238E27FC236}">
                <a16:creationId xmlns:a16="http://schemas.microsoft.com/office/drawing/2014/main" id="{AC05B7BF-7F5E-31DE-F2C3-D2765BD2C351}"/>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20</a:t>
            </a:fld>
            <a:endParaRPr lang="en-US" b="1">
              <a:solidFill>
                <a:srgbClr val="FFFFFF"/>
              </a:solidFill>
            </a:endParaRPr>
          </a:p>
        </p:txBody>
      </p:sp>
      <p:sp>
        <p:nvSpPr>
          <p:cNvPr id="8" name="TextBox 7">
            <a:extLst>
              <a:ext uri="{FF2B5EF4-FFF2-40B4-BE49-F238E27FC236}">
                <a16:creationId xmlns:a16="http://schemas.microsoft.com/office/drawing/2014/main" id="{5A3EDBD0-7939-1658-A0A1-FC3595E04766}"/>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5" name="object 7">
            <a:extLst>
              <a:ext uri="{FF2B5EF4-FFF2-40B4-BE49-F238E27FC236}">
                <a16:creationId xmlns:a16="http://schemas.microsoft.com/office/drawing/2014/main" id="{F1E74A6B-B762-4602-D789-33835830CE3E}"/>
              </a:ext>
            </a:extLst>
          </p:cNvPr>
          <p:cNvPicPr/>
          <p:nvPr/>
        </p:nvPicPr>
        <p:blipFill>
          <a:blip r:embed="rId4" cstate="print"/>
          <a:stretch>
            <a:fillRect/>
          </a:stretch>
        </p:blipFill>
        <p:spPr>
          <a:xfrm>
            <a:off x="5557224" y="1288236"/>
            <a:ext cx="2581662" cy="1456790"/>
          </a:xfrm>
          <a:prstGeom prst="rect">
            <a:avLst/>
          </a:prstGeom>
        </p:spPr>
      </p:pic>
      <p:pic>
        <p:nvPicPr>
          <p:cNvPr id="6" name="object 11">
            <a:extLst>
              <a:ext uri="{FF2B5EF4-FFF2-40B4-BE49-F238E27FC236}">
                <a16:creationId xmlns:a16="http://schemas.microsoft.com/office/drawing/2014/main" id="{B8895705-7544-7F0A-E7D0-354231FAF509}"/>
              </a:ext>
            </a:extLst>
          </p:cNvPr>
          <p:cNvPicPr/>
          <p:nvPr/>
        </p:nvPicPr>
        <p:blipFill>
          <a:blip r:embed="rId5" cstate="print"/>
          <a:stretch>
            <a:fillRect/>
          </a:stretch>
        </p:blipFill>
        <p:spPr>
          <a:xfrm>
            <a:off x="8707603" y="1235638"/>
            <a:ext cx="3004376" cy="1507562"/>
          </a:xfrm>
          <a:prstGeom prst="rect">
            <a:avLst/>
          </a:prstGeom>
        </p:spPr>
      </p:pic>
      <p:sp>
        <p:nvSpPr>
          <p:cNvPr id="15" name="TextBox 14">
            <a:extLst>
              <a:ext uri="{FF2B5EF4-FFF2-40B4-BE49-F238E27FC236}">
                <a16:creationId xmlns:a16="http://schemas.microsoft.com/office/drawing/2014/main" id="{5D191739-14EC-0043-1FF8-86CA9B940524}"/>
              </a:ext>
            </a:extLst>
          </p:cNvPr>
          <p:cNvSpPr txBox="1"/>
          <p:nvPr/>
        </p:nvSpPr>
        <p:spPr>
          <a:xfrm>
            <a:off x="1206005" y="3702407"/>
            <a:ext cx="9912161" cy="2739211"/>
          </a:xfrm>
          <a:prstGeom prst="rect">
            <a:avLst/>
          </a:prstGeom>
          <a:noFill/>
        </p:spPr>
        <p:txBody>
          <a:bodyPr wrap="square" rtlCol="0">
            <a:spAutoFit/>
          </a:bodyPr>
          <a:lstStyle/>
          <a:p>
            <a:r>
              <a:rPr lang="en-US" sz="2400" b="1">
                <a:solidFill>
                  <a:srgbClr val="00599C"/>
                </a:solidFill>
              </a:rPr>
              <a:t>Cooperative Funding Program</a:t>
            </a:r>
          </a:p>
          <a:p>
            <a:pPr marL="914400" lvl="1" indent="-457200">
              <a:buFont typeface="Arial" panose="020B0604020202020204" pitchFamily="34" charset="0"/>
              <a:buChar char="•"/>
            </a:pPr>
            <a:r>
              <a:rPr lang="en-US" sz="2400">
                <a:solidFill>
                  <a:srgbClr val="00599C"/>
                </a:solidFill>
              </a:rPr>
              <a:t>Local implementation of water-saving technology</a:t>
            </a:r>
          </a:p>
          <a:p>
            <a:pPr marL="914400" lvl="1" indent="-457200">
              <a:buFont typeface="Arial" panose="020B0604020202020204" pitchFamily="34" charset="0"/>
              <a:buChar char="•"/>
            </a:pPr>
            <a:r>
              <a:rPr lang="en-US" sz="2400">
                <a:solidFill>
                  <a:srgbClr val="00599C"/>
                </a:solidFill>
              </a:rPr>
              <a:t>FY25 and FY26 Water Conservation Projects</a:t>
            </a:r>
          </a:p>
          <a:p>
            <a:pPr marL="1371600" lvl="2" indent="-457200">
              <a:buFont typeface="Courier New" panose="02070309020205020404" pitchFamily="49" charset="0"/>
              <a:buChar char="o"/>
            </a:pPr>
            <a:r>
              <a:rPr lang="en-US" sz="2400">
                <a:solidFill>
                  <a:srgbClr val="00599C"/>
                </a:solidFill>
              </a:rPr>
              <a:t>11 projects with ~ $500,000 in funding approved</a:t>
            </a:r>
          </a:p>
          <a:p>
            <a:pPr marL="1371600" lvl="2" indent="-457200">
              <a:buFont typeface="Courier New" panose="02070309020205020404" pitchFamily="49" charset="0"/>
              <a:buChar char="o"/>
            </a:pPr>
            <a:r>
              <a:rPr lang="en-US" sz="2400">
                <a:solidFill>
                  <a:srgbClr val="00599C"/>
                </a:solidFill>
              </a:rPr>
              <a:t>Estimated 127 million gallons per year saved</a:t>
            </a:r>
          </a:p>
          <a:p>
            <a:pPr marL="914400" lvl="1" indent="-457200">
              <a:buFont typeface="Arial" panose="020B0604020202020204" pitchFamily="34" charset="0"/>
              <a:buChar char="•"/>
            </a:pPr>
            <a:r>
              <a:rPr lang="en-US" sz="2400">
                <a:solidFill>
                  <a:srgbClr val="00599C"/>
                </a:solidFill>
              </a:rPr>
              <a:t>Total: 71 conservation projects since 2020; $3.6M in funds allocation and 4.1MGD saved </a:t>
            </a:r>
          </a:p>
        </p:txBody>
      </p:sp>
    </p:spTree>
    <p:extLst>
      <p:ext uri="{BB962C8B-B14F-4D97-AF65-F5344CB8AC3E}">
        <p14:creationId xmlns:p14="http://schemas.microsoft.com/office/powerpoint/2010/main" val="91432949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739CC-AD53-C51E-051B-7FA0A1329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88F459-4507-DB76-4637-C547707A013E}"/>
              </a:ext>
            </a:extLst>
          </p:cNvPr>
          <p:cNvSpPr>
            <a:spLocks noGrp="1"/>
          </p:cNvSpPr>
          <p:nvPr>
            <p:ph type="title"/>
          </p:nvPr>
        </p:nvSpPr>
        <p:spPr>
          <a:xfrm>
            <a:off x="33671" y="52303"/>
            <a:ext cx="8965949" cy="647613"/>
          </a:xfrm>
          <a:noFill/>
        </p:spPr>
        <p:txBody>
          <a:bodyPr wrap="square" lIns="91440" tIns="45720" rIns="91440" bIns="45720" rtlCol="0" anchor="t">
            <a:spAutoFit/>
          </a:bodyPr>
          <a:lstStyle/>
          <a:p>
            <a:r>
              <a:rPr lang="en-US" sz="4000">
                <a:solidFill>
                  <a:srgbClr val="00599C"/>
                </a:solidFill>
                <a:latin typeface="Book Antiqua"/>
                <a:ea typeface="+mn-ea"/>
                <a:cs typeface="+mn-cs"/>
              </a:rPr>
              <a:t>Public Communications and Outreach</a:t>
            </a:r>
          </a:p>
        </p:txBody>
      </p:sp>
      <p:sp>
        <p:nvSpPr>
          <p:cNvPr id="7" name="TextBox 6">
            <a:extLst>
              <a:ext uri="{FF2B5EF4-FFF2-40B4-BE49-F238E27FC236}">
                <a16:creationId xmlns:a16="http://schemas.microsoft.com/office/drawing/2014/main" id="{0A525631-5D28-7C7E-7AE7-822E0714612B}"/>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21</a:t>
            </a:fld>
            <a:endParaRPr lang="en-US" b="1">
              <a:solidFill>
                <a:srgbClr val="FFFFFF"/>
              </a:solidFill>
            </a:endParaRPr>
          </a:p>
        </p:txBody>
      </p:sp>
      <p:sp>
        <p:nvSpPr>
          <p:cNvPr id="8" name="TextBox 7">
            <a:extLst>
              <a:ext uri="{FF2B5EF4-FFF2-40B4-BE49-F238E27FC236}">
                <a16:creationId xmlns:a16="http://schemas.microsoft.com/office/drawing/2014/main" id="{DA6E634D-35BE-8071-96A0-9150D0490D1D}"/>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3" name="Picture 2">
            <a:extLst>
              <a:ext uri="{FF2B5EF4-FFF2-40B4-BE49-F238E27FC236}">
                <a16:creationId xmlns:a16="http://schemas.microsoft.com/office/drawing/2014/main" id="{3A3C60BF-0592-A26C-D9CD-115ED6498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258175" y="589348"/>
            <a:ext cx="3060186" cy="599529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4F9210C-A288-5995-3801-42EDBE4D86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89803" y="2646218"/>
            <a:ext cx="3682686" cy="3938427"/>
          </a:xfrm>
          <a:prstGeom prst="rect">
            <a:avLst/>
          </a:prstGeom>
          <a:ln w="19050">
            <a:solidFill>
              <a:schemeClr val="tx1"/>
            </a:solidFill>
          </a:ln>
          <a:effectLst/>
        </p:spPr>
      </p:pic>
      <p:sp>
        <p:nvSpPr>
          <p:cNvPr id="10" name="Content Placeholder 6">
            <a:extLst>
              <a:ext uri="{FF2B5EF4-FFF2-40B4-BE49-F238E27FC236}">
                <a16:creationId xmlns:a16="http://schemas.microsoft.com/office/drawing/2014/main" id="{3C112CD9-7CEA-F83C-60FD-4774CC7E65BE}"/>
              </a:ext>
            </a:extLst>
          </p:cNvPr>
          <p:cNvSpPr txBox="1">
            <a:spLocks/>
          </p:cNvSpPr>
          <p:nvPr/>
        </p:nvSpPr>
        <p:spPr>
          <a:xfrm>
            <a:off x="53168" y="684863"/>
            <a:ext cx="6153667" cy="5067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ct val="40000"/>
              </a:spcBef>
              <a:buClr>
                <a:srgbClr val="002392"/>
              </a:buClr>
              <a:buSzPct val="80000"/>
              <a:buFont typeface="Wingdings" panose="05000000000000000000" pitchFamily="2" charset="2"/>
              <a:buChar char="Ø"/>
              <a:defRPr/>
            </a:pPr>
            <a:r>
              <a:rPr lang="en-US" altLang="en-US">
                <a:solidFill>
                  <a:srgbClr val="00599C"/>
                </a:solidFill>
                <a:latin typeface="Calibri" panose="020F0502020204030204" pitchFamily="34" charset="0"/>
                <a:cs typeface="Calibri" panose="020F0502020204030204" pitchFamily="34" charset="0"/>
              </a:rPr>
              <a:t>Social media posts pertaining to water shortage warnings, navigation and rain reached over 283,400 people. </a:t>
            </a:r>
          </a:p>
          <a:p>
            <a:pPr>
              <a:lnSpc>
                <a:spcPts val="2800"/>
              </a:lnSpc>
              <a:spcBef>
                <a:spcPct val="40000"/>
              </a:spcBef>
              <a:buClr>
                <a:srgbClr val="002392"/>
              </a:buClr>
              <a:buSzPct val="80000"/>
              <a:buFont typeface="Wingdings" panose="05000000000000000000" pitchFamily="2" charset="2"/>
              <a:buChar char="Ø"/>
              <a:defRPr/>
            </a:pPr>
            <a:r>
              <a:rPr lang="en-US" altLang="en-US">
                <a:solidFill>
                  <a:srgbClr val="00599C"/>
                </a:solidFill>
                <a:latin typeface="Calibri" panose="020F0502020204030204" pitchFamily="34" charset="0"/>
                <a:cs typeface="Calibri" panose="020F0502020204030204" pitchFamily="34" charset="0"/>
              </a:rPr>
              <a:t>280,000 website visitors.</a:t>
            </a:r>
          </a:p>
          <a:p>
            <a:pPr>
              <a:lnSpc>
                <a:spcPts val="2800"/>
              </a:lnSpc>
              <a:spcBef>
                <a:spcPct val="40000"/>
              </a:spcBef>
              <a:buClr>
                <a:srgbClr val="002392"/>
              </a:buClr>
              <a:buSzPct val="80000"/>
              <a:buFont typeface="Wingdings" panose="05000000000000000000" pitchFamily="2" charset="2"/>
              <a:buChar char="Ø"/>
              <a:defRPr/>
            </a:pPr>
            <a:r>
              <a:rPr lang="en-US" altLang="en-US">
                <a:solidFill>
                  <a:srgbClr val="00599C"/>
                </a:solidFill>
                <a:latin typeface="Calibri" panose="020F0502020204030204" pitchFamily="34" charset="0"/>
                <a:cs typeface="Calibri" panose="020F0502020204030204" pitchFamily="34" charset="0"/>
              </a:rPr>
              <a:t>Quarterly conservation </a:t>
            </a:r>
            <a:br>
              <a:rPr lang="en-US" altLang="en-US">
                <a:solidFill>
                  <a:srgbClr val="00599C"/>
                </a:solidFill>
                <a:latin typeface="Calibri" panose="020F0502020204030204" pitchFamily="34" charset="0"/>
                <a:cs typeface="Calibri" panose="020F0502020204030204" pitchFamily="34" charset="0"/>
              </a:rPr>
            </a:br>
            <a:r>
              <a:rPr lang="en-US" altLang="en-US">
                <a:solidFill>
                  <a:srgbClr val="00599C"/>
                </a:solidFill>
                <a:latin typeface="Calibri" panose="020F0502020204030204" pitchFamily="34" charset="0"/>
                <a:cs typeface="Calibri" panose="020F0502020204030204" pitchFamily="34" charset="0"/>
              </a:rPr>
              <a:t>coordinator meetings.</a:t>
            </a:r>
          </a:p>
        </p:txBody>
      </p:sp>
      <p:pic>
        <p:nvPicPr>
          <p:cNvPr id="1026" name="id-493D68E1-60EF-48F1-B129-E28FD7740A51" descr="Screenshot 2026-04-02 at 2.41.32 PM.png">
            <a:extLst>
              <a:ext uri="{FF2B5EF4-FFF2-40B4-BE49-F238E27FC236}">
                <a16:creationId xmlns:a16="http://schemas.microsoft.com/office/drawing/2014/main" id="{FB16AB0E-0D08-4F74-C525-076E349F5A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111" r="2507"/>
          <a:stretch>
            <a:fillRect/>
          </a:stretch>
        </p:blipFill>
        <p:spPr bwMode="auto">
          <a:xfrm>
            <a:off x="187864" y="3566316"/>
            <a:ext cx="2629925" cy="30183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350113"/>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23984-453C-3872-EFCA-B251A27A987F}"/>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5D9917AE-81BA-E25D-486C-FFED43290314}"/>
              </a:ext>
            </a:extLst>
          </p:cNvPr>
          <p:cNvSpPr txBox="1">
            <a:spLocks noChangeArrowheads="1"/>
          </p:cNvSpPr>
          <p:nvPr/>
        </p:nvSpPr>
        <p:spPr>
          <a:xfrm>
            <a:off x="211037" y="91597"/>
            <a:ext cx="11719194" cy="647613"/>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a:solidFill>
                  <a:srgbClr val="00599C"/>
                </a:solidFill>
                <a:latin typeface="Book Antiqua"/>
                <a:ea typeface="+mn-ea"/>
                <a:cs typeface="+mn-cs"/>
              </a:rPr>
              <a:t>Water Conservation Works</a:t>
            </a:r>
          </a:p>
        </p:txBody>
      </p:sp>
      <p:sp>
        <p:nvSpPr>
          <p:cNvPr id="9" name="TextBox 8">
            <a:extLst>
              <a:ext uri="{FF2B5EF4-FFF2-40B4-BE49-F238E27FC236}">
                <a16:creationId xmlns:a16="http://schemas.microsoft.com/office/drawing/2014/main" id="{5BF20197-CCE5-A60A-F67C-C767A02E726E}"/>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sp>
        <p:nvSpPr>
          <p:cNvPr id="10" name="TextBox 9">
            <a:extLst>
              <a:ext uri="{FF2B5EF4-FFF2-40B4-BE49-F238E27FC236}">
                <a16:creationId xmlns:a16="http://schemas.microsoft.com/office/drawing/2014/main" id="{0084293B-A515-7159-FAA2-006B55277448}"/>
              </a:ext>
            </a:extLst>
          </p:cNvPr>
          <p:cNvSpPr txBox="1"/>
          <p:nvPr/>
        </p:nvSpPr>
        <p:spPr>
          <a:xfrm>
            <a:off x="10986246" y="6584645"/>
            <a:ext cx="634131" cy="369332"/>
          </a:xfrm>
          <a:prstGeom prst="rect">
            <a:avLst/>
          </a:prstGeom>
          <a:noFill/>
        </p:spPr>
        <p:txBody>
          <a:bodyPr wrap="square" rtlCol="0">
            <a:spAutoFit/>
          </a:bodyPr>
          <a:lstStyle/>
          <a:p>
            <a:fld id="{754E75C6-E963-425D-911F-972672B33E1B}" type="slidenum">
              <a:rPr lang="en-US" b="1" smtClean="0">
                <a:solidFill>
                  <a:srgbClr val="FFFFFF"/>
                </a:solidFill>
              </a:rPr>
              <a:t>22</a:t>
            </a:fld>
            <a:endParaRPr lang="en-US" b="1">
              <a:solidFill>
                <a:srgbClr val="FFFFFF"/>
              </a:solidFill>
            </a:endParaRPr>
          </a:p>
        </p:txBody>
      </p:sp>
      <p:grpSp>
        <p:nvGrpSpPr>
          <p:cNvPr id="15" name="Group 14">
            <a:extLst>
              <a:ext uri="{FF2B5EF4-FFF2-40B4-BE49-F238E27FC236}">
                <a16:creationId xmlns:a16="http://schemas.microsoft.com/office/drawing/2014/main" id="{BD1D4490-9A95-5DFA-FDF2-94ED340EFD0C}"/>
              </a:ext>
            </a:extLst>
          </p:cNvPr>
          <p:cNvGrpSpPr/>
          <p:nvPr/>
        </p:nvGrpSpPr>
        <p:grpSpPr>
          <a:xfrm>
            <a:off x="1333500" y="646710"/>
            <a:ext cx="9345300" cy="5947009"/>
            <a:chOff x="1333500" y="646710"/>
            <a:chExt cx="9345300" cy="5947009"/>
          </a:xfrm>
        </p:grpSpPr>
        <p:grpSp>
          <p:nvGrpSpPr>
            <p:cNvPr id="13" name="Group 12">
              <a:extLst>
                <a:ext uri="{FF2B5EF4-FFF2-40B4-BE49-F238E27FC236}">
                  <a16:creationId xmlns:a16="http://schemas.microsoft.com/office/drawing/2014/main" id="{23AE7722-3529-FFE2-36CC-B85A06E43B07}"/>
                </a:ext>
              </a:extLst>
            </p:cNvPr>
            <p:cNvGrpSpPr/>
            <p:nvPr/>
          </p:nvGrpSpPr>
          <p:grpSpPr>
            <a:xfrm>
              <a:off x="1333500" y="646710"/>
              <a:ext cx="9345300" cy="5947009"/>
              <a:chOff x="1333500" y="646710"/>
              <a:chExt cx="9345300" cy="5947009"/>
            </a:xfrm>
          </p:grpSpPr>
          <p:grpSp>
            <p:nvGrpSpPr>
              <p:cNvPr id="12" name="Group 11">
                <a:extLst>
                  <a:ext uri="{FF2B5EF4-FFF2-40B4-BE49-F238E27FC236}">
                    <a16:creationId xmlns:a16="http://schemas.microsoft.com/office/drawing/2014/main" id="{60641E4F-F267-4E1D-0554-E0C57FA51447}"/>
                  </a:ext>
                </a:extLst>
              </p:cNvPr>
              <p:cNvGrpSpPr/>
              <p:nvPr/>
            </p:nvGrpSpPr>
            <p:grpSpPr>
              <a:xfrm>
                <a:off x="1333500" y="646710"/>
                <a:ext cx="9345300" cy="5947009"/>
                <a:chOff x="1333500" y="646710"/>
                <a:chExt cx="9345300" cy="5947009"/>
              </a:xfrm>
            </p:grpSpPr>
            <p:pic>
              <p:nvPicPr>
                <p:cNvPr id="7" name="Picture 6" descr="Chart, histogram&#10;&#10;AI-generated content may be incorrect.">
                  <a:extLst>
                    <a:ext uri="{FF2B5EF4-FFF2-40B4-BE49-F238E27FC236}">
                      <a16:creationId xmlns:a16="http://schemas.microsoft.com/office/drawing/2014/main" id="{0C7494C3-786E-3E60-D622-5D71DE2B3D3E}"/>
                    </a:ext>
                  </a:extLst>
                </p:cNvPr>
                <p:cNvPicPr>
                  <a:picLocks noChangeAspect="1"/>
                </p:cNvPicPr>
                <p:nvPr/>
              </p:nvPicPr>
              <p:blipFill>
                <a:blip r:embed="rId4"/>
                <a:stretch>
                  <a:fillRect/>
                </a:stretch>
              </p:blipFill>
              <p:spPr>
                <a:xfrm>
                  <a:off x="1333500" y="646710"/>
                  <a:ext cx="9345300" cy="5947009"/>
                </a:xfrm>
                <a:prstGeom prst="rect">
                  <a:avLst/>
                </a:prstGeom>
              </p:spPr>
            </p:pic>
            <p:grpSp>
              <p:nvGrpSpPr>
                <p:cNvPr id="5" name="Group 4">
                  <a:extLst>
                    <a:ext uri="{FF2B5EF4-FFF2-40B4-BE49-F238E27FC236}">
                      <a16:creationId xmlns:a16="http://schemas.microsoft.com/office/drawing/2014/main" id="{38118699-E7DB-55C1-A05A-4ED37D2CA55B}"/>
                    </a:ext>
                  </a:extLst>
                </p:cNvPr>
                <p:cNvGrpSpPr/>
                <p:nvPr/>
              </p:nvGrpSpPr>
              <p:grpSpPr>
                <a:xfrm>
                  <a:off x="8221982" y="5141119"/>
                  <a:ext cx="1981200" cy="1009211"/>
                  <a:chOff x="8687526" y="5116290"/>
                  <a:chExt cx="1981200" cy="1009211"/>
                </a:xfrm>
              </p:grpSpPr>
              <p:pic>
                <p:nvPicPr>
                  <p:cNvPr id="3" name="Picture 2" descr="Chart, histogram&#10;&#10;AI-generated content may be incorrect.">
                    <a:extLst>
                      <a:ext uri="{FF2B5EF4-FFF2-40B4-BE49-F238E27FC236}">
                        <a16:creationId xmlns:a16="http://schemas.microsoft.com/office/drawing/2014/main" id="{DD819D7C-AF7F-1C44-CB6C-7274915C7D44}"/>
                      </a:ext>
                    </a:extLst>
                  </p:cNvPr>
                  <p:cNvPicPr>
                    <a:picLocks noChangeAspect="1"/>
                  </p:cNvPicPr>
                  <p:nvPr/>
                </p:nvPicPr>
                <p:blipFill>
                  <a:blip r:embed="rId4"/>
                  <a:srcRect l="44431" t="76239" r="36726" b="7601"/>
                  <a:stretch>
                    <a:fillRect/>
                  </a:stretch>
                </p:blipFill>
                <p:spPr>
                  <a:xfrm>
                    <a:off x="8907780" y="5164391"/>
                    <a:ext cx="1760946" cy="961110"/>
                  </a:xfrm>
                  <a:prstGeom prst="rect">
                    <a:avLst/>
                  </a:prstGeom>
                </p:spPr>
              </p:pic>
              <p:pic>
                <p:nvPicPr>
                  <p:cNvPr id="4" name="Picture 3" descr="Chart, histogram&#10;&#10;AI-generated content may be incorrect.">
                    <a:extLst>
                      <a:ext uri="{FF2B5EF4-FFF2-40B4-BE49-F238E27FC236}">
                        <a16:creationId xmlns:a16="http://schemas.microsoft.com/office/drawing/2014/main" id="{FB31964D-3E2A-EF00-48C8-350FC61F280D}"/>
                      </a:ext>
                    </a:extLst>
                  </p:cNvPr>
                  <p:cNvPicPr>
                    <a:picLocks noChangeAspect="1"/>
                  </p:cNvPicPr>
                  <p:nvPr/>
                </p:nvPicPr>
                <p:blipFill>
                  <a:blip r:embed="rId4"/>
                  <a:srcRect l="36203" t="75429" r="57200" b="21935"/>
                  <a:stretch>
                    <a:fillRect/>
                  </a:stretch>
                </p:blipFill>
                <p:spPr>
                  <a:xfrm>
                    <a:off x="8687526" y="5116290"/>
                    <a:ext cx="616494" cy="156750"/>
                  </a:xfrm>
                  <a:prstGeom prst="rect">
                    <a:avLst/>
                  </a:prstGeom>
                </p:spPr>
              </p:pic>
            </p:grpSp>
            <p:sp>
              <p:nvSpPr>
                <p:cNvPr id="8" name="TextBox 7">
                  <a:extLst>
                    <a:ext uri="{FF2B5EF4-FFF2-40B4-BE49-F238E27FC236}">
                      <a16:creationId xmlns:a16="http://schemas.microsoft.com/office/drawing/2014/main" id="{167B1433-F9F9-3468-DA8B-FBB7027C45A7}"/>
                    </a:ext>
                  </a:extLst>
                </p:cNvPr>
                <p:cNvSpPr txBox="1"/>
                <p:nvPr/>
              </p:nvSpPr>
              <p:spPr>
                <a:xfrm>
                  <a:off x="7858338" y="5304058"/>
                  <a:ext cx="2209462" cy="1209562"/>
                </a:xfrm>
                <a:prstGeom prst="rect">
                  <a:avLst/>
                </a:prstGeom>
                <a:solidFill>
                  <a:srgbClr val="C3E4F5"/>
                </a:solidFill>
              </p:spPr>
              <p:txBody>
                <a:bodyPr wrap="square" lIns="73152" tIns="27432" rIns="27432" bIns="27432" rtlCol="0" anchor="t">
                  <a:spAutoFit/>
                </a:bodyPr>
                <a:lstStyle/>
                <a:p>
                  <a:r>
                    <a:rPr lang="en-US" sz="1450"/>
                    <a:t>Since 2020: Over $3.6M to support a total of 72 Water Conservation Projects, with an estimated savings of 4.27 MGD. </a:t>
                  </a:r>
                  <a:endParaRPr lang="en-US" sz="1450">
                    <a:ea typeface="Calibri"/>
                    <a:cs typeface="Calibri"/>
                  </a:endParaRPr>
                </a:p>
              </p:txBody>
            </p:sp>
            <p:sp>
              <p:nvSpPr>
                <p:cNvPr id="11" name="TextBox 10">
                  <a:extLst>
                    <a:ext uri="{FF2B5EF4-FFF2-40B4-BE49-F238E27FC236}">
                      <a16:creationId xmlns:a16="http://schemas.microsoft.com/office/drawing/2014/main" id="{C69C163F-34F7-E4F2-94B2-4BF388E58719}"/>
                    </a:ext>
                  </a:extLst>
                </p:cNvPr>
                <p:cNvSpPr txBox="1"/>
                <p:nvPr/>
              </p:nvSpPr>
              <p:spPr>
                <a:xfrm>
                  <a:off x="7442199" y="5321300"/>
                  <a:ext cx="416139" cy="482600"/>
                </a:xfrm>
                <a:prstGeom prst="rect">
                  <a:avLst/>
                </a:prstGeom>
                <a:solidFill>
                  <a:schemeClr val="bg1"/>
                </a:solidFill>
              </p:spPr>
              <p:txBody>
                <a:bodyPr wrap="square" rtlCol="0">
                  <a:spAutoFit/>
                </a:bodyPr>
                <a:lstStyle/>
                <a:p>
                  <a:endParaRPr lang="en-US"/>
                </a:p>
              </p:txBody>
            </p:sp>
          </p:grpSp>
          <p:pic>
            <p:nvPicPr>
              <p:cNvPr id="2" name="Picture 1" descr="Chart, histogram&#10;&#10;AI-generated content may be incorrect.">
                <a:extLst>
                  <a:ext uri="{FF2B5EF4-FFF2-40B4-BE49-F238E27FC236}">
                    <a16:creationId xmlns:a16="http://schemas.microsoft.com/office/drawing/2014/main" id="{13B11084-7BD9-B7F7-A24C-841F1FC9C784}"/>
                  </a:ext>
                </a:extLst>
              </p:cNvPr>
              <p:cNvPicPr>
                <a:picLocks noChangeAspect="1"/>
              </p:cNvPicPr>
              <p:nvPr/>
            </p:nvPicPr>
            <p:blipFill>
              <a:blip r:embed="rId4"/>
              <a:srcRect l="66372" t="77536" r="6557" b="13110"/>
              <a:stretch>
                <a:fillRect/>
              </a:stretch>
            </p:blipFill>
            <p:spPr>
              <a:xfrm>
                <a:off x="1440180" y="6025590"/>
                <a:ext cx="2109470" cy="463829"/>
              </a:xfrm>
              <a:prstGeom prst="rect">
                <a:avLst/>
              </a:prstGeom>
            </p:spPr>
          </p:pic>
        </p:grpSp>
        <p:pic>
          <p:nvPicPr>
            <p:cNvPr id="14" name="Picture 13" descr="Chart, histogram&#10;&#10;AI-generated content may be incorrect.">
              <a:extLst>
                <a:ext uri="{FF2B5EF4-FFF2-40B4-BE49-F238E27FC236}">
                  <a16:creationId xmlns:a16="http://schemas.microsoft.com/office/drawing/2014/main" id="{93C8172A-DB55-78A4-0C2B-25B0BA0A0429}"/>
                </a:ext>
              </a:extLst>
            </p:cNvPr>
            <p:cNvPicPr>
              <a:picLocks noChangeAspect="1"/>
            </p:cNvPicPr>
            <p:nvPr/>
          </p:nvPicPr>
          <p:blipFill>
            <a:blip r:embed="rId4"/>
            <a:srcRect l="62301" t="77606" r="36726" b="7601"/>
            <a:stretch>
              <a:fillRect/>
            </a:stretch>
          </p:blipFill>
          <p:spPr>
            <a:xfrm>
              <a:off x="10112249" y="5492750"/>
              <a:ext cx="90932" cy="879830"/>
            </a:xfrm>
            <a:prstGeom prst="rect">
              <a:avLst/>
            </a:prstGeom>
          </p:spPr>
        </p:pic>
      </p:grpSp>
    </p:spTree>
    <p:extLst>
      <p:ext uri="{BB962C8B-B14F-4D97-AF65-F5344CB8AC3E}">
        <p14:creationId xmlns:p14="http://schemas.microsoft.com/office/powerpoint/2010/main" val="868316315"/>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D5C23-9A6B-F853-EE8D-5F96759C39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56416FF-16C4-56B5-02E4-F133286D8254}"/>
              </a:ext>
            </a:extLst>
          </p:cNvPr>
          <p:cNvPicPr>
            <a:picLocks noChangeAspect="1"/>
          </p:cNvPicPr>
          <p:nvPr/>
        </p:nvPicPr>
        <p:blipFill>
          <a:blip r:embed="rId3"/>
          <a:stretch>
            <a:fillRect/>
          </a:stretch>
        </p:blipFill>
        <p:spPr>
          <a:xfrm>
            <a:off x="11511270" y="6202350"/>
            <a:ext cx="545844" cy="545844"/>
          </a:xfrm>
          <a:prstGeom prst="rect">
            <a:avLst/>
          </a:prstGeom>
        </p:spPr>
      </p:pic>
      <p:sp>
        <p:nvSpPr>
          <p:cNvPr id="3" name="TextBox 2">
            <a:extLst>
              <a:ext uri="{FF2B5EF4-FFF2-40B4-BE49-F238E27FC236}">
                <a16:creationId xmlns:a16="http://schemas.microsoft.com/office/drawing/2014/main" id="{3D0E349C-D978-280B-EA72-AD32DD660489}"/>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23</a:t>
            </a:fld>
            <a:endParaRPr lang="en-US" b="1">
              <a:solidFill>
                <a:srgbClr val="FFFFFF"/>
              </a:solidFill>
            </a:endParaRPr>
          </a:p>
        </p:txBody>
      </p:sp>
      <p:sp>
        <p:nvSpPr>
          <p:cNvPr id="7" name="TextBox 6">
            <a:extLst>
              <a:ext uri="{FF2B5EF4-FFF2-40B4-BE49-F238E27FC236}">
                <a16:creationId xmlns:a16="http://schemas.microsoft.com/office/drawing/2014/main" id="{E6E0C217-DE6A-CAA1-7E91-FDFE2C042CF2}"/>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5" name="Picture 4" descr="Chart, histogram&#10;&#10;AI-generated content may be incorrect.">
            <a:extLst>
              <a:ext uri="{FF2B5EF4-FFF2-40B4-BE49-F238E27FC236}">
                <a16:creationId xmlns:a16="http://schemas.microsoft.com/office/drawing/2014/main" id="{FB206895-12C5-414A-9134-50DDEA63E532}"/>
              </a:ext>
            </a:extLst>
          </p:cNvPr>
          <p:cNvPicPr>
            <a:picLocks noChangeAspect="1"/>
          </p:cNvPicPr>
          <p:nvPr/>
        </p:nvPicPr>
        <p:blipFill>
          <a:blip r:embed="rId4"/>
          <a:stretch>
            <a:fillRect/>
          </a:stretch>
        </p:blipFill>
        <p:spPr>
          <a:xfrm>
            <a:off x="0" y="-53340"/>
            <a:ext cx="12192000" cy="6938554"/>
          </a:xfrm>
          <a:prstGeom prst="rect">
            <a:avLst/>
          </a:prstGeom>
        </p:spPr>
      </p:pic>
    </p:spTree>
    <p:extLst>
      <p:ext uri="{BB962C8B-B14F-4D97-AF65-F5344CB8AC3E}">
        <p14:creationId xmlns:p14="http://schemas.microsoft.com/office/powerpoint/2010/main" val="2779892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A9604-7A3E-90C4-2659-4D396459753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9BDBD9A-D09D-EBF4-9EE7-8101E35CF3C8}"/>
              </a:ext>
            </a:extLst>
          </p:cNvPr>
          <p:cNvPicPr>
            <a:picLocks noChangeAspect="1"/>
          </p:cNvPicPr>
          <p:nvPr/>
        </p:nvPicPr>
        <p:blipFill>
          <a:blip r:embed="rId3"/>
          <a:stretch>
            <a:fillRect/>
          </a:stretch>
        </p:blipFill>
        <p:spPr>
          <a:xfrm>
            <a:off x="11511270" y="6202350"/>
            <a:ext cx="545844" cy="545844"/>
          </a:xfrm>
          <a:prstGeom prst="rect">
            <a:avLst/>
          </a:prstGeom>
        </p:spPr>
      </p:pic>
      <p:sp>
        <p:nvSpPr>
          <p:cNvPr id="3" name="TextBox 2">
            <a:extLst>
              <a:ext uri="{FF2B5EF4-FFF2-40B4-BE49-F238E27FC236}">
                <a16:creationId xmlns:a16="http://schemas.microsoft.com/office/drawing/2014/main" id="{573177F4-0EC4-3F0B-24C4-C2D6A06DFB32}"/>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24</a:t>
            </a:fld>
            <a:endParaRPr lang="en-US" b="1">
              <a:solidFill>
                <a:srgbClr val="FFFFFF"/>
              </a:solidFill>
            </a:endParaRPr>
          </a:p>
        </p:txBody>
      </p:sp>
      <p:sp>
        <p:nvSpPr>
          <p:cNvPr id="7" name="TextBox 6">
            <a:extLst>
              <a:ext uri="{FF2B5EF4-FFF2-40B4-BE49-F238E27FC236}">
                <a16:creationId xmlns:a16="http://schemas.microsoft.com/office/drawing/2014/main" id="{A7CE75B9-5214-5BEF-4EB1-E5B9E07171FB}"/>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9" name="Picture 8" descr="Chart, bar chart&#10;&#10;AI-generated content may be incorrect.">
            <a:extLst>
              <a:ext uri="{FF2B5EF4-FFF2-40B4-BE49-F238E27FC236}">
                <a16:creationId xmlns:a16="http://schemas.microsoft.com/office/drawing/2014/main" id="{4FE1B50A-6500-5986-D8FF-854DC216B91F}"/>
              </a:ext>
            </a:extLst>
          </p:cNvPr>
          <p:cNvPicPr>
            <a:picLocks noChangeAspect="1"/>
          </p:cNvPicPr>
          <p:nvPr/>
        </p:nvPicPr>
        <p:blipFill>
          <a:blip r:embed="rId4"/>
          <a:stretch>
            <a:fillRect/>
          </a:stretch>
        </p:blipFill>
        <p:spPr>
          <a:xfrm>
            <a:off x="0" y="541019"/>
            <a:ext cx="12268236" cy="6412957"/>
          </a:xfrm>
          <a:prstGeom prst="rect">
            <a:avLst/>
          </a:prstGeom>
        </p:spPr>
      </p:pic>
      <p:sp>
        <p:nvSpPr>
          <p:cNvPr id="10" name="Rectangle 9">
            <a:extLst>
              <a:ext uri="{FF2B5EF4-FFF2-40B4-BE49-F238E27FC236}">
                <a16:creationId xmlns:a16="http://schemas.microsoft.com/office/drawing/2014/main" id="{EB835357-0814-A999-49B5-70CE5EB36AC9}"/>
              </a:ext>
            </a:extLst>
          </p:cNvPr>
          <p:cNvSpPr/>
          <p:nvPr/>
        </p:nvSpPr>
        <p:spPr>
          <a:xfrm>
            <a:off x="0" y="-99060"/>
            <a:ext cx="12192000" cy="777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682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AI-generated content may be incorrect.">
            <a:extLst>
              <a:ext uri="{FF2B5EF4-FFF2-40B4-BE49-F238E27FC236}">
                <a16:creationId xmlns:a16="http://schemas.microsoft.com/office/drawing/2014/main" id="{496ED3EC-665F-92DA-D712-F40933B6ABA2}"/>
              </a:ext>
            </a:extLst>
          </p:cNvPr>
          <p:cNvPicPr>
            <a:picLocks noChangeAspect="1"/>
          </p:cNvPicPr>
          <p:nvPr/>
        </p:nvPicPr>
        <p:blipFill>
          <a:blip r:embed="rId2"/>
          <a:stretch>
            <a:fillRect/>
          </a:stretch>
        </p:blipFill>
        <p:spPr>
          <a:xfrm>
            <a:off x="1301546" y="0"/>
            <a:ext cx="9588907" cy="6858000"/>
          </a:xfrm>
          <a:prstGeom prst="rect">
            <a:avLst/>
          </a:prstGeom>
        </p:spPr>
      </p:pic>
    </p:spTree>
    <p:extLst>
      <p:ext uri="{BB962C8B-B14F-4D97-AF65-F5344CB8AC3E}">
        <p14:creationId xmlns:p14="http://schemas.microsoft.com/office/powerpoint/2010/main" val="2395969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F1CEDB-6D39-304A-32A1-EB80AAD401CD}"/>
              </a:ext>
            </a:extLst>
          </p:cNvPr>
          <p:cNvPicPr>
            <a:picLocks noChangeAspect="1"/>
          </p:cNvPicPr>
          <p:nvPr/>
        </p:nvPicPr>
        <p:blipFill>
          <a:blip r:embed="rId3"/>
          <a:stretch>
            <a:fillRect/>
          </a:stretch>
        </p:blipFill>
        <p:spPr>
          <a:xfrm>
            <a:off x="4028270" y="335281"/>
            <a:ext cx="4028269" cy="6408420"/>
          </a:xfrm>
          <a:prstGeom prst="rect">
            <a:avLst/>
          </a:prstGeom>
        </p:spPr>
      </p:pic>
      <p:pic>
        <p:nvPicPr>
          <p:cNvPr id="8" name="Picture 7">
            <a:extLst>
              <a:ext uri="{FF2B5EF4-FFF2-40B4-BE49-F238E27FC236}">
                <a16:creationId xmlns:a16="http://schemas.microsoft.com/office/drawing/2014/main" id="{691B9F61-ADDB-362B-D1C6-F2E249B8B202}"/>
              </a:ext>
            </a:extLst>
          </p:cNvPr>
          <p:cNvPicPr>
            <a:picLocks noChangeAspect="1"/>
          </p:cNvPicPr>
          <p:nvPr/>
        </p:nvPicPr>
        <p:blipFill>
          <a:blip r:embed="rId4"/>
          <a:stretch>
            <a:fillRect/>
          </a:stretch>
        </p:blipFill>
        <p:spPr>
          <a:xfrm>
            <a:off x="1" y="335280"/>
            <a:ext cx="4028269" cy="6408420"/>
          </a:xfrm>
          <a:prstGeom prst="rect">
            <a:avLst/>
          </a:prstGeom>
        </p:spPr>
      </p:pic>
      <p:pic>
        <p:nvPicPr>
          <p:cNvPr id="6" name="Picture 5">
            <a:extLst>
              <a:ext uri="{FF2B5EF4-FFF2-40B4-BE49-F238E27FC236}">
                <a16:creationId xmlns:a16="http://schemas.microsoft.com/office/drawing/2014/main" id="{7D2481BD-AE8D-FCFF-A264-4FABE97D1C17}"/>
              </a:ext>
            </a:extLst>
          </p:cNvPr>
          <p:cNvPicPr>
            <a:picLocks noChangeAspect="1"/>
          </p:cNvPicPr>
          <p:nvPr/>
        </p:nvPicPr>
        <p:blipFill>
          <a:blip r:embed="rId5"/>
          <a:stretch>
            <a:fillRect/>
          </a:stretch>
        </p:blipFill>
        <p:spPr>
          <a:xfrm>
            <a:off x="8063135" y="335280"/>
            <a:ext cx="4128864" cy="6408420"/>
          </a:xfrm>
          <a:prstGeom prst="rect">
            <a:avLst/>
          </a:prstGeom>
        </p:spPr>
      </p:pic>
      <p:sp>
        <p:nvSpPr>
          <p:cNvPr id="7" name="Rectangle 6">
            <a:extLst>
              <a:ext uri="{FF2B5EF4-FFF2-40B4-BE49-F238E27FC236}">
                <a16:creationId xmlns:a16="http://schemas.microsoft.com/office/drawing/2014/main" id="{2FBA6448-09EC-CB9B-4E82-E403101E9551}"/>
              </a:ext>
            </a:extLst>
          </p:cNvPr>
          <p:cNvSpPr/>
          <p:nvPr/>
        </p:nvSpPr>
        <p:spPr>
          <a:xfrm>
            <a:off x="0" y="-99060"/>
            <a:ext cx="12192000" cy="434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915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102BD-2789-5977-9B7C-81695055636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D1F9C8-3F2E-5B34-7512-C2D523FC7AB9}"/>
              </a:ext>
            </a:extLst>
          </p:cNvPr>
          <p:cNvSpPr/>
          <p:nvPr/>
        </p:nvSpPr>
        <p:spPr>
          <a:xfrm>
            <a:off x="0" y="6685006"/>
            <a:ext cx="12192000" cy="185351"/>
          </a:xfrm>
          <a:prstGeom prst="rect">
            <a:avLst/>
          </a:prstGeom>
          <a:solidFill>
            <a:srgbClr val="005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7A32EC-7C2A-3DD3-C008-543BC89A77BB}"/>
              </a:ext>
            </a:extLst>
          </p:cNvPr>
          <p:cNvSpPr txBox="1"/>
          <p:nvPr/>
        </p:nvSpPr>
        <p:spPr>
          <a:xfrm>
            <a:off x="40491" y="-26824"/>
            <a:ext cx="6957209" cy="707886"/>
          </a:xfrm>
          <a:prstGeom prst="rect">
            <a:avLst/>
          </a:prstGeom>
          <a:noFill/>
        </p:spPr>
        <p:txBody>
          <a:bodyPr wrap="square" lIns="91440" tIns="45720" rIns="91440" bIns="45720" rtlCol="0" anchor="t">
            <a:spAutoFit/>
          </a:bodyPr>
          <a:lstStyle/>
          <a:p>
            <a:r>
              <a:rPr lang="en-US" sz="4000">
                <a:solidFill>
                  <a:srgbClr val="00599C"/>
                </a:solidFill>
                <a:latin typeface="Book Antiqua"/>
              </a:rPr>
              <a:t>Status of Rainfall</a:t>
            </a:r>
          </a:p>
        </p:txBody>
      </p:sp>
      <p:sp>
        <p:nvSpPr>
          <p:cNvPr id="21" name="Rectangle 20">
            <a:extLst>
              <a:ext uri="{FF2B5EF4-FFF2-40B4-BE49-F238E27FC236}">
                <a16:creationId xmlns:a16="http://schemas.microsoft.com/office/drawing/2014/main" id="{36D9CCE9-1349-F7B1-A1FB-6FF31AD05A8E}"/>
              </a:ext>
            </a:extLst>
          </p:cNvPr>
          <p:cNvSpPr/>
          <p:nvPr/>
        </p:nvSpPr>
        <p:spPr>
          <a:xfrm>
            <a:off x="0" y="-27873"/>
            <a:ext cx="12192000" cy="54229"/>
          </a:xfrm>
          <a:prstGeom prst="rect">
            <a:avLst/>
          </a:prstGeom>
          <a:solidFill>
            <a:srgbClr val="005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689F22-55E8-75BC-3A17-066B81394000}"/>
              </a:ext>
            </a:extLst>
          </p:cNvPr>
          <p:cNvSpPr txBox="1"/>
          <p:nvPr/>
        </p:nvSpPr>
        <p:spPr>
          <a:xfrm>
            <a:off x="175593" y="1080644"/>
            <a:ext cx="6517307" cy="4770537"/>
          </a:xfrm>
          <a:prstGeom prst="rect">
            <a:avLst/>
          </a:prstGeom>
          <a:noFill/>
        </p:spPr>
        <p:txBody>
          <a:bodyPr wrap="square" lIns="91440" tIns="45720" rIns="91440" bIns="45720" rtlCol="0" anchor="t">
            <a:spAutoFit/>
          </a:bodyPr>
          <a:lstStyle/>
          <a:p>
            <a:endParaRPr lang="en-US" sz="2400">
              <a:solidFill>
                <a:srgbClr val="00599C"/>
              </a:solidFill>
              <a:latin typeface="Arial" panose="020B0604020202020204" pitchFamily="34" charset="0"/>
              <a:ea typeface="Calibri"/>
              <a:cs typeface="Arial" panose="020B0604020202020204" pitchFamily="34" charset="0"/>
            </a:endParaRPr>
          </a:p>
          <a:p>
            <a:r>
              <a:rPr lang="en-US" sz="2400">
                <a:solidFill>
                  <a:srgbClr val="00599C"/>
                </a:solidFill>
                <a:latin typeface="Arial" panose="020B0604020202020204" pitchFamily="34" charset="0"/>
                <a:ea typeface="Calibri"/>
                <a:cs typeface="Arial" panose="020B0604020202020204" pitchFamily="34" charset="0"/>
              </a:rPr>
              <a:t>Drier-than-Normal Dry Season</a:t>
            </a:r>
          </a:p>
          <a:p>
            <a:endParaRPr lang="en-US" sz="2400">
              <a:solidFill>
                <a:srgbClr val="00599C"/>
              </a:solidFill>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r>
              <a:rPr lang="en-US" sz="2400">
                <a:solidFill>
                  <a:srgbClr val="00599C"/>
                </a:solidFill>
                <a:latin typeface="Arial" panose="020B0604020202020204" pitchFamily="34" charset="0"/>
                <a:ea typeface="Calibri"/>
                <a:cs typeface="Arial" panose="020B0604020202020204" pitchFamily="34" charset="0"/>
              </a:rPr>
              <a:t>Total area-averaged rainfall has ranged between roughly 50% to 80% of normal for the dry season to date</a:t>
            </a:r>
          </a:p>
          <a:p>
            <a:pPr marL="457200" indent="-457200">
              <a:buFont typeface="Arial" panose="020B0604020202020204" pitchFamily="34" charset="0"/>
              <a:buChar char="•"/>
            </a:pPr>
            <a:endParaRPr lang="en-US" sz="2400">
              <a:solidFill>
                <a:srgbClr val="00599C"/>
              </a:solidFill>
              <a:latin typeface="Arial" panose="020B0604020202020204" pitchFamily="34" charset="0"/>
              <a:ea typeface="Calibri"/>
              <a:cs typeface="Arial" panose="020B0604020202020204" pitchFamily="34" charset="0"/>
            </a:endParaRPr>
          </a:p>
          <a:p>
            <a:pPr marL="457200" indent="-457200">
              <a:buFont typeface="Arial" panose="020B0604020202020204" pitchFamily="34" charset="0"/>
              <a:buChar char="•"/>
            </a:pPr>
            <a:endParaRPr lang="en-US" sz="800">
              <a:solidFill>
                <a:srgbClr val="00599C"/>
              </a:solidFill>
              <a:latin typeface="Arial" panose="020B0604020202020204" pitchFamily="34" charset="0"/>
              <a:ea typeface="Calibri"/>
              <a:cs typeface="Arial" panose="020B0604020202020204" pitchFamily="34" charset="0"/>
            </a:endParaRPr>
          </a:p>
          <a:p>
            <a:pPr marL="457200" indent="-457200">
              <a:buFont typeface="Arial" panose="020B0604020202020204" pitchFamily="34" charset="0"/>
              <a:buChar char="•"/>
            </a:pPr>
            <a:r>
              <a:rPr lang="en-US" sz="2400">
                <a:solidFill>
                  <a:srgbClr val="00599C"/>
                </a:solidFill>
                <a:latin typeface="Arial" panose="020B0604020202020204" pitchFamily="34" charset="0"/>
                <a:ea typeface="Calibri"/>
                <a:cs typeface="Arial" panose="020B0604020202020204" pitchFamily="34" charset="0"/>
              </a:rPr>
              <a:t>March and early April rainfall ranged between 70% to 400% of the normal</a:t>
            </a:r>
          </a:p>
          <a:p>
            <a:pPr marL="457200" indent="-45720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a:solidFill>
                  <a:srgbClr val="00599C"/>
                </a:solidFill>
                <a:latin typeface="Arial" panose="020B0604020202020204" pitchFamily="34" charset="0"/>
                <a:ea typeface="Calibri"/>
                <a:cs typeface="Arial" panose="020B0604020202020204" pitchFamily="34" charset="0"/>
              </a:rPr>
              <a:t>Overall improved water levels conditions due to recent rainfall events</a:t>
            </a:r>
          </a:p>
          <a:p>
            <a:pPr marL="457200" indent="-457200">
              <a:buFont typeface="Arial" panose="020B0604020202020204" pitchFamily="34" charset="0"/>
              <a:buChar char="•"/>
            </a:pPr>
            <a:endParaRPr lang="en-US" sz="800">
              <a:solidFill>
                <a:srgbClr val="00599C"/>
              </a:solidFill>
              <a:latin typeface="Arial" panose="020B0604020202020204" pitchFamily="34" charset="0"/>
              <a:ea typeface="Calibri"/>
              <a:cs typeface="Arial" panose="020B0604020202020204" pitchFamily="34" charset="0"/>
            </a:endParaRPr>
          </a:p>
        </p:txBody>
      </p:sp>
      <p:sp>
        <p:nvSpPr>
          <p:cNvPr id="6" name="TextBox 5">
            <a:extLst>
              <a:ext uri="{FF2B5EF4-FFF2-40B4-BE49-F238E27FC236}">
                <a16:creationId xmlns:a16="http://schemas.microsoft.com/office/drawing/2014/main" id="{13AA1692-BE87-7FA6-BDF9-12544EBDD7B6}"/>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sp>
        <p:nvSpPr>
          <p:cNvPr id="4" name="TextBox 3">
            <a:extLst>
              <a:ext uri="{FF2B5EF4-FFF2-40B4-BE49-F238E27FC236}">
                <a16:creationId xmlns:a16="http://schemas.microsoft.com/office/drawing/2014/main" id="{A0106BAB-C60D-C8C2-AAB2-CA43AA003F20}"/>
              </a:ext>
            </a:extLst>
          </p:cNvPr>
          <p:cNvSpPr txBox="1"/>
          <p:nvPr/>
        </p:nvSpPr>
        <p:spPr>
          <a:xfrm>
            <a:off x="11238688" y="6584645"/>
            <a:ext cx="381689" cy="369332"/>
          </a:xfrm>
          <a:prstGeom prst="rect">
            <a:avLst/>
          </a:prstGeom>
          <a:noFill/>
        </p:spPr>
        <p:txBody>
          <a:bodyPr wrap="square" rtlCol="0">
            <a:spAutoFit/>
          </a:bodyPr>
          <a:lstStyle/>
          <a:p>
            <a:fld id="{754E75C6-E963-425D-911F-972672B33E1B}" type="slidenum">
              <a:rPr lang="en-US" b="1" smtClean="0">
                <a:solidFill>
                  <a:srgbClr val="FFFFFF"/>
                </a:solidFill>
              </a:rPr>
              <a:t>3</a:t>
            </a:fld>
            <a:endParaRPr lang="en-US" b="1">
              <a:solidFill>
                <a:srgbClr val="FFFFFF"/>
              </a:solidFill>
            </a:endParaRPr>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445CE68D-2A9B-EFD9-324D-4FD77EA2269E}"/>
                  </a:ext>
                </a:extLst>
              </p:cNvPr>
              <p:cNvGraphicFramePr>
                <a:graphicFrameLocks noChangeAspect="1"/>
              </p:cNvGraphicFramePr>
              <p:nvPr>
                <p:extLst>
                  <p:ext uri="{D42A27DB-BD31-4B8C-83A1-F6EECF244321}">
                    <p14:modId xmlns:p14="http://schemas.microsoft.com/office/powerpoint/2010/main" val="564612520"/>
                  </p:ext>
                </p:extLst>
              </p:nvPr>
            </p:nvGraphicFramePr>
            <p:xfrm>
              <a:off x="7160426" y="226819"/>
              <a:ext cx="4303154" cy="3077622"/>
            </p:xfrm>
            <a:graphic>
              <a:graphicData uri="http://schemas.microsoft.com/office/powerpoint/2016/slidezoom">
                <pslz:sldZm>
                  <pslz:sldZmObj sldId="4516" cId="2395969364">
                    <pslz:zmPr id="{3D3E2672-DAB5-4BD6-925C-3BAFEEAE46E3}" returnToParent="0" transitionDur="1000">
                      <p166:blipFill xmlns:p166="http://schemas.microsoft.com/office/powerpoint/2016/6/main">
                        <a:blip r:embed="rId3"/>
                        <a:stretch>
                          <a:fillRect/>
                        </a:stretch>
                      </p166:blipFill>
                      <p166:spPr xmlns:p166="http://schemas.microsoft.com/office/powerpoint/2016/6/main">
                        <a:xfrm>
                          <a:off x="0" y="0"/>
                          <a:ext cx="4303154" cy="3077622"/>
                        </a:xfrm>
                        <a:prstGeom prst="rect">
                          <a:avLst/>
                        </a:prstGeom>
                        <a:ln w="3175">
                          <a:solidFill>
                            <a:prstClr val="ltGray"/>
                          </a:solidFill>
                        </a:ln>
                      </p166:spPr>
                    </pslz:zmPr>
                  </pslz:sldZmObj>
                </pslz:sldZm>
              </a:graphicData>
            </a:graphic>
          </p:graphicFrame>
        </mc:Choice>
        <mc:Fallback xmlns="">
          <p:pic>
            <p:nvPicPr>
              <p:cNvPr id="12" name="Slide Zoom 11">
                <a:hlinkClick r:id="rId4" action="ppaction://hlinksldjump"/>
                <a:extLst>
                  <a:ext uri="{FF2B5EF4-FFF2-40B4-BE49-F238E27FC236}">
                    <a16:creationId xmlns:a16="http://schemas.microsoft.com/office/drawing/2014/main" id="{445CE68D-2A9B-EFD9-324D-4FD77EA2269E}"/>
                  </a:ext>
                </a:extLst>
              </p:cNvPr>
              <p:cNvPicPr>
                <a:picLocks noGrp="1" noRot="1" noChangeAspect="1" noMove="1" noResize="1" noEditPoints="1" noAdjustHandles="1" noChangeArrowheads="1" noChangeShapeType="1"/>
              </p:cNvPicPr>
              <p:nvPr/>
            </p:nvPicPr>
            <p:blipFill>
              <a:blip r:embed="rId5"/>
              <a:stretch>
                <a:fillRect/>
              </a:stretch>
            </p:blipFill>
            <p:spPr>
              <a:xfrm>
                <a:off x="7160426" y="226819"/>
                <a:ext cx="4303154" cy="307762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BB314295-004E-175F-0A75-4A63923F9B69}"/>
                  </a:ext>
                </a:extLst>
              </p:cNvPr>
              <p:cNvGraphicFramePr>
                <a:graphicFrameLocks noChangeAspect="1"/>
              </p:cNvGraphicFramePr>
              <p:nvPr>
                <p:extLst>
                  <p:ext uri="{D42A27DB-BD31-4B8C-83A1-F6EECF244321}">
                    <p14:modId xmlns:p14="http://schemas.microsoft.com/office/powerpoint/2010/main" val="2005169506"/>
                  </p:ext>
                </p:extLst>
              </p:nvPr>
            </p:nvGraphicFramePr>
            <p:xfrm>
              <a:off x="6877579" y="3415399"/>
              <a:ext cx="4868847" cy="2738726"/>
            </p:xfrm>
            <a:graphic>
              <a:graphicData uri="http://schemas.microsoft.com/office/powerpoint/2016/slidezoom">
                <pslz:sldZm>
                  <pslz:sldZmObj sldId="4515" cId="3743915127">
                    <pslz:zmPr id="{47551A0C-6A1E-4BA1-9163-DEF41E8E0867}" transitionDur="1000">
                      <p166:blipFill xmlns:p166="http://schemas.microsoft.com/office/powerpoint/2016/6/main">
                        <a:blip r:embed="rId6"/>
                        <a:stretch>
                          <a:fillRect/>
                        </a:stretch>
                      </p166:blipFill>
                      <p166:spPr xmlns:p166="http://schemas.microsoft.com/office/powerpoint/2016/6/main">
                        <a:xfrm>
                          <a:off x="0" y="0"/>
                          <a:ext cx="4868847" cy="2738726"/>
                        </a:xfrm>
                        <a:prstGeom prst="rect">
                          <a:avLst/>
                        </a:prstGeom>
                        <a:ln w="3175">
                          <a:solidFill>
                            <a:prstClr val="ltGray"/>
                          </a:solidFill>
                        </a:ln>
                      </p166:spPr>
                    </pslz:zmPr>
                  </pslz:sldZmObj>
                </pslz:sldZm>
              </a:graphicData>
            </a:graphic>
          </p:graphicFrame>
        </mc:Choice>
        <mc:Fallback xmlns="">
          <p:pic>
            <p:nvPicPr>
              <p:cNvPr id="15" name="Slide Zoom 14">
                <a:hlinkClick r:id="rId7" action="ppaction://hlinksldjump"/>
                <a:extLst>
                  <a:ext uri="{FF2B5EF4-FFF2-40B4-BE49-F238E27FC236}">
                    <a16:creationId xmlns:a16="http://schemas.microsoft.com/office/drawing/2014/main" id="{BB314295-004E-175F-0A75-4A63923F9B69}"/>
                  </a:ext>
                </a:extLst>
              </p:cNvPr>
              <p:cNvPicPr>
                <a:picLocks noGrp="1" noRot="1" noChangeAspect="1" noMove="1" noResize="1" noEditPoints="1" noAdjustHandles="1" noChangeArrowheads="1" noChangeShapeType="1"/>
              </p:cNvPicPr>
              <p:nvPr/>
            </p:nvPicPr>
            <p:blipFill>
              <a:blip r:embed="rId8"/>
              <a:stretch>
                <a:fillRect/>
              </a:stretch>
            </p:blipFill>
            <p:spPr>
              <a:xfrm>
                <a:off x="6877579" y="3415399"/>
                <a:ext cx="4868847" cy="2738726"/>
              </a:xfrm>
              <a:prstGeom prst="rect">
                <a:avLst/>
              </a:prstGeom>
              <a:ln w="3175">
                <a:solidFill>
                  <a:prstClr val="ltGray"/>
                </a:solidFill>
              </a:ln>
            </p:spPr>
          </p:pic>
        </mc:Fallback>
      </mc:AlternateContent>
    </p:spTree>
    <p:extLst>
      <p:ext uri="{BB962C8B-B14F-4D97-AF65-F5344CB8AC3E}">
        <p14:creationId xmlns:p14="http://schemas.microsoft.com/office/powerpoint/2010/main" val="1751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C20A0-80D3-4E7B-84C2-E6266C7A1791}"/>
              </a:ext>
            </a:extLst>
          </p:cNvPr>
          <p:cNvSpPr>
            <a:spLocks noGrp="1"/>
          </p:cNvSpPr>
          <p:nvPr>
            <p:ph type="title"/>
          </p:nvPr>
        </p:nvSpPr>
        <p:spPr>
          <a:xfrm>
            <a:off x="155640" y="196581"/>
            <a:ext cx="12192000" cy="647613"/>
          </a:xfrm>
          <a:noFill/>
        </p:spPr>
        <p:txBody>
          <a:bodyPr wrap="square" lIns="91440" tIns="45720" rIns="91440" bIns="45720" rtlCol="0" anchor="t">
            <a:spAutoFit/>
          </a:bodyPr>
          <a:lstStyle/>
          <a:p>
            <a:r>
              <a:rPr lang="en-US" sz="4000">
                <a:solidFill>
                  <a:srgbClr val="00599C"/>
                </a:solidFill>
                <a:latin typeface="Book Antiqua"/>
                <a:ea typeface="+mn-ea"/>
                <a:cs typeface="+mn-cs"/>
              </a:rPr>
              <a:t>Status of Groundwater Levels</a:t>
            </a:r>
          </a:p>
        </p:txBody>
      </p:sp>
      <p:sp>
        <p:nvSpPr>
          <p:cNvPr id="3" name="Content Placeholder 2">
            <a:extLst>
              <a:ext uri="{FF2B5EF4-FFF2-40B4-BE49-F238E27FC236}">
                <a16:creationId xmlns:a16="http://schemas.microsoft.com/office/drawing/2014/main" id="{F6063E68-04A3-4C8C-B5E0-A14744355574}"/>
              </a:ext>
            </a:extLst>
          </p:cNvPr>
          <p:cNvSpPr>
            <a:spLocks noGrp="1"/>
          </p:cNvSpPr>
          <p:nvPr>
            <p:ph idx="1"/>
          </p:nvPr>
        </p:nvSpPr>
        <p:spPr>
          <a:xfrm>
            <a:off x="419100" y="1295400"/>
            <a:ext cx="5295900" cy="3672800"/>
          </a:xfrm>
          <a:noFill/>
        </p:spPr>
        <p:txBody>
          <a:bodyPr vert="horz" wrap="square" lIns="91440" tIns="45720" rIns="91440" bIns="45720" rtlCol="0" anchor="t">
            <a:spAutoFit/>
          </a:bodyPr>
          <a:lstStyle/>
          <a:p>
            <a:pPr marL="457200" lvl="1"/>
            <a:r>
              <a:rPr lang="en-US">
                <a:solidFill>
                  <a:srgbClr val="00599C"/>
                </a:solidFill>
                <a:latin typeface="Arial"/>
                <a:cs typeface="Arial"/>
              </a:rPr>
              <a:t>Continuously monitoring groundwater levels (monitor wells locations)</a:t>
            </a:r>
            <a:endParaRPr lang="en-US">
              <a:solidFill>
                <a:srgbClr val="00599C"/>
              </a:solidFill>
              <a:latin typeface="Arial"/>
              <a:ea typeface="Calibri"/>
              <a:cs typeface="Arial"/>
            </a:endParaRPr>
          </a:p>
          <a:p>
            <a:pPr marL="457200" lvl="1"/>
            <a:endParaRPr lang="en-US">
              <a:solidFill>
                <a:srgbClr val="00599C"/>
              </a:solidFill>
              <a:latin typeface="Arial" panose="020B0604020202020204" pitchFamily="34" charset="0"/>
              <a:cs typeface="Arial" panose="020B0604020202020204" pitchFamily="34" charset="0"/>
            </a:endParaRPr>
          </a:p>
          <a:p>
            <a:pPr marL="457200" lvl="1"/>
            <a:r>
              <a:rPr lang="en-US">
                <a:solidFill>
                  <a:srgbClr val="00599C"/>
                </a:solidFill>
                <a:latin typeface="Arial" panose="020B0604020202020204" pitchFamily="34" charset="0"/>
                <a:cs typeface="Arial" panose="020B0604020202020204" pitchFamily="34" charset="0"/>
              </a:rPr>
              <a:t>Statistical comparison of current water levels compared to historical for this time of year</a:t>
            </a:r>
            <a:endParaRPr lang="en-US">
              <a:solidFill>
                <a:srgbClr val="00599C"/>
              </a:solidFill>
              <a:latin typeface="Arial" panose="020B0604020202020204" pitchFamily="34" charset="0"/>
              <a:ea typeface="Calibri"/>
              <a:cs typeface="Arial" panose="020B0604020202020204" pitchFamily="34" charset="0"/>
            </a:endParaRPr>
          </a:p>
          <a:p>
            <a:pPr marL="457200" lvl="1"/>
            <a:endParaRPr lang="en-US">
              <a:solidFill>
                <a:srgbClr val="00599C"/>
              </a:solidFill>
              <a:latin typeface="Arial" panose="020B0604020202020204" pitchFamily="34" charset="0"/>
              <a:cs typeface="Arial" panose="020B0604020202020204" pitchFamily="34" charset="0"/>
            </a:endParaRPr>
          </a:p>
          <a:p>
            <a:pPr marL="457200" lvl="1"/>
            <a:r>
              <a:rPr lang="en-US">
                <a:solidFill>
                  <a:srgbClr val="00599C"/>
                </a:solidFill>
                <a:latin typeface="Arial" panose="020B0604020202020204" pitchFamily="34" charset="0"/>
                <a:cs typeface="Arial" panose="020B0604020202020204" pitchFamily="34" charset="0"/>
              </a:rPr>
              <a:t>95% of Public Water Supply comes from groundwater</a:t>
            </a:r>
            <a:endParaRPr lang="en-US">
              <a:solidFill>
                <a:srgbClr val="00599C"/>
              </a:solidFill>
              <a:latin typeface="Arial" panose="020B0604020202020204" pitchFamily="34" charset="0"/>
              <a:ea typeface="Calibri"/>
              <a:cs typeface="Arial" panose="020B0604020202020204" pitchFamily="34" charset="0"/>
            </a:endParaRPr>
          </a:p>
        </p:txBody>
      </p:sp>
      <p:sp>
        <p:nvSpPr>
          <p:cNvPr id="6" name="TextBox 5">
            <a:extLst>
              <a:ext uri="{FF2B5EF4-FFF2-40B4-BE49-F238E27FC236}">
                <a16:creationId xmlns:a16="http://schemas.microsoft.com/office/drawing/2014/main" id="{FCCFF02C-EC26-E407-DD13-B64E99028028}"/>
              </a:ext>
            </a:extLst>
          </p:cNvPr>
          <p:cNvSpPr txBox="1"/>
          <p:nvPr/>
        </p:nvSpPr>
        <p:spPr>
          <a:xfrm>
            <a:off x="11238689" y="6583362"/>
            <a:ext cx="423540" cy="369332"/>
          </a:xfrm>
          <a:prstGeom prst="rect">
            <a:avLst/>
          </a:prstGeom>
          <a:noFill/>
        </p:spPr>
        <p:txBody>
          <a:bodyPr wrap="square" rtlCol="0">
            <a:spAutoFit/>
          </a:bodyPr>
          <a:lstStyle/>
          <a:p>
            <a:fld id="{754E75C6-E963-425D-911F-972672B33E1B}" type="slidenum">
              <a:rPr lang="en-US" b="1" smtClean="0">
                <a:solidFill>
                  <a:schemeClr val="bg1"/>
                </a:solidFill>
              </a:rPr>
              <a:t>4</a:t>
            </a:fld>
            <a:endParaRPr lang="en-US" b="1">
              <a:solidFill>
                <a:schemeClr val="bg1"/>
              </a:solidFill>
            </a:endParaRPr>
          </a:p>
        </p:txBody>
      </p:sp>
      <p:sp>
        <p:nvSpPr>
          <p:cNvPr id="7" name="TextBox 6">
            <a:extLst>
              <a:ext uri="{FF2B5EF4-FFF2-40B4-BE49-F238E27FC236}">
                <a16:creationId xmlns:a16="http://schemas.microsoft.com/office/drawing/2014/main" id="{4FB84D22-8A36-020B-FFA5-6C64D7DFEA15}"/>
              </a:ext>
            </a:extLst>
          </p:cNvPr>
          <p:cNvSpPr txBox="1"/>
          <p:nvPr/>
        </p:nvSpPr>
        <p:spPr>
          <a:xfrm>
            <a:off x="3110624" y="6592598"/>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4" name="Picture 3">
            <a:extLst>
              <a:ext uri="{FF2B5EF4-FFF2-40B4-BE49-F238E27FC236}">
                <a16:creationId xmlns:a16="http://schemas.microsoft.com/office/drawing/2014/main" id="{061D9664-77C4-A004-E35D-A165A7C2E54F}"/>
              </a:ext>
            </a:extLst>
          </p:cNvPr>
          <p:cNvPicPr>
            <a:picLocks noChangeAspect="1"/>
          </p:cNvPicPr>
          <p:nvPr/>
        </p:nvPicPr>
        <p:blipFill>
          <a:blip r:embed="rId3"/>
          <a:stretch>
            <a:fillRect/>
          </a:stretch>
        </p:blipFill>
        <p:spPr>
          <a:xfrm>
            <a:off x="11512806" y="6203886"/>
            <a:ext cx="545844" cy="545844"/>
          </a:xfrm>
          <a:prstGeom prst="rect">
            <a:avLst/>
          </a:prstGeom>
        </p:spPr>
      </p:pic>
      <p:pic>
        <p:nvPicPr>
          <p:cNvPr id="1026" name="Picture 1">
            <a:extLst>
              <a:ext uri="{FF2B5EF4-FFF2-40B4-BE49-F238E27FC236}">
                <a16:creationId xmlns:a16="http://schemas.microsoft.com/office/drawing/2014/main" id="{589E159F-2E21-244D-B159-216654300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495" y="844194"/>
            <a:ext cx="4384806" cy="567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226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32B8-F22C-E297-9881-451C921AF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0BC1F0-7533-FA45-2A68-DE5C7F4612E0}"/>
              </a:ext>
            </a:extLst>
          </p:cNvPr>
          <p:cNvSpPr>
            <a:spLocks noGrp="1"/>
          </p:cNvSpPr>
          <p:nvPr>
            <p:ph type="title"/>
          </p:nvPr>
        </p:nvSpPr>
        <p:spPr>
          <a:xfrm>
            <a:off x="92816" y="165721"/>
            <a:ext cx="4965030" cy="647613"/>
          </a:xfrm>
          <a:noFill/>
        </p:spPr>
        <p:txBody>
          <a:bodyPr wrap="square" lIns="91440" tIns="45720" rIns="91440" bIns="45720" rtlCol="0" anchor="t">
            <a:spAutoFit/>
          </a:bodyPr>
          <a:lstStyle/>
          <a:p>
            <a:pPr algn="ctr"/>
            <a:r>
              <a:rPr lang="en-US" sz="4000">
                <a:solidFill>
                  <a:srgbClr val="00599C"/>
                </a:solidFill>
                <a:latin typeface="Book Antiqua"/>
                <a:ea typeface="+mn-ea"/>
                <a:cs typeface="+mn-cs"/>
              </a:rPr>
              <a:t>Ongoing Dry Season</a:t>
            </a:r>
          </a:p>
        </p:txBody>
      </p:sp>
      <p:sp>
        <p:nvSpPr>
          <p:cNvPr id="3" name="Content Placeholder 2">
            <a:extLst>
              <a:ext uri="{FF2B5EF4-FFF2-40B4-BE49-F238E27FC236}">
                <a16:creationId xmlns:a16="http://schemas.microsoft.com/office/drawing/2014/main" id="{57F32A6E-8A04-30E6-471A-F2A399E1DF1A}"/>
              </a:ext>
            </a:extLst>
          </p:cNvPr>
          <p:cNvSpPr>
            <a:spLocks noGrp="1"/>
          </p:cNvSpPr>
          <p:nvPr>
            <p:ph idx="1"/>
          </p:nvPr>
        </p:nvSpPr>
        <p:spPr>
          <a:xfrm>
            <a:off x="92816" y="1212034"/>
            <a:ext cx="11857764" cy="1439368"/>
          </a:xfrm>
          <a:noFill/>
        </p:spPr>
        <p:txBody>
          <a:bodyPr vert="horz" wrap="square" lIns="91440" tIns="45720" rIns="91440" bIns="45720" rtlCol="0" anchor="t">
            <a:spAutoFit/>
          </a:bodyPr>
          <a:lstStyle/>
          <a:p>
            <a:pPr marL="0" indent="0" algn="just">
              <a:buNone/>
            </a:pPr>
            <a:r>
              <a:rPr lang="en-US" sz="2200" b="1">
                <a:solidFill>
                  <a:srgbClr val="00599C"/>
                </a:solidFill>
                <a:latin typeface="Arial"/>
                <a:ea typeface="+mn-lt"/>
                <a:cs typeface="Arial"/>
              </a:rPr>
              <a:t>February 5, 2026</a:t>
            </a:r>
            <a:r>
              <a:rPr lang="en-US" sz="2200">
                <a:solidFill>
                  <a:srgbClr val="00599C"/>
                </a:solidFill>
                <a:latin typeface="Arial"/>
                <a:ea typeface="+mn-lt"/>
                <a:cs typeface="Arial"/>
              </a:rPr>
              <a:t>: Water Shortage Warning was issued for the Biscayne Aquifer and its recharge areas in Miami-Dade and Monroe Counties, the Lower Tamiami Aquifer in Lee and Collier Counties, and the Indian Prairie Basin in Glades and Highlands Counties.</a:t>
            </a:r>
          </a:p>
          <a:p>
            <a:pPr marL="0" indent="0" algn="just">
              <a:buNone/>
            </a:pPr>
            <a:endParaRPr lang="en-US" sz="2200">
              <a:solidFill>
                <a:srgbClr val="00599C"/>
              </a:solidFill>
              <a:latin typeface="Arial"/>
              <a:ea typeface="+mn-lt"/>
              <a:cs typeface="Arial"/>
            </a:endParaRPr>
          </a:p>
        </p:txBody>
      </p:sp>
      <p:sp>
        <p:nvSpPr>
          <p:cNvPr id="4" name="TextBox 3">
            <a:extLst>
              <a:ext uri="{FF2B5EF4-FFF2-40B4-BE49-F238E27FC236}">
                <a16:creationId xmlns:a16="http://schemas.microsoft.com/office/drawing/2014/main" id="{6D71F846-E1D5-30A6-DA2C-97F31631B139}"/>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5</a:t>
            </a:fld>
            <a:endParaRPr lang="en-US" b="1">
              <a:solidFill>
                <a:srgbClr val="FFFFFF"/>
              </a:solidFill>
            </a:endParaRPr>
          </a:p>
        </p:txBody>
      </p:sp>
      <p:pic>
        <p:nvPicPr>
          <p:cNvPr id="6" name="Picture 5" descr="A picture containing text, indoor, screenshot, computer&#10;&#10;AI-generated content may be incorrect.">
            <a:extLst>
              <a:ext uri="{FF2B5EF4-FFF2-40B4-BE49-F238E27FC236}">
                <a16:creationId xmlns:a16="http://schemas.microsoft.com/office/drawing/2014/main" id="{5D4E8157-BAAA-2EC7-3B86-BE73A94BB478}"/>
              </a:ext>
            </a:extLst>
          </p:cNvPr>
          <p:cNvPicPr>
            <a:picLocks noChangeAspect="1"/>
          </p:cNvPicPr>
          <p:nvPr/>
        </p:nvPicPr>
        <p:blipFill>
          <a:blip r:embed="rId3"/>
          <a:srcRect l="4920" t="16271" r="62581" b="50000"/>
          <a:stretch>
            <a:fillRect/>
          </a:stretch>
        </p:blipFill>
        <p:spPr>
          <a:xfrm>
            <a:off x="6093889" y="2706061"/>
            <a:ext cx="5986653" cy="2729647"/>
          </a:xfrm>
          <a:prstGeom prst="rect">
            <a:avLst/>
          </a:prstGeom>
        </p:spPr>
      </p:pic>
      <p:sp>
        <p:nvSpPr>
          <p:cNvPr id="8" name="TextBox 7">
            <a:extLst>
              <a:ext uri="{FF2B5EF4-FFF2-40B4-BE49-F238E27FC236}">
                <a16:creationId xmlns:a16="http://schemas.microsoft.com/office/drawing/2014/main" id="{1053D0BE-E01B-7766-6866-2BD04FF8109A}"/>
              </a:ext>
            </a:extLst>
          </p:cNvPr>
          <p:cNvSpPr txBox="1"/>
          <p:nvPr/>
        </p:nvSpPr>
        <p:spPr>
          <a:xfrm>
            <a:off x="92816" y="2316964"/>
            <a:ext cx="6023810" cy="3845925"/>
          </a:xfrm>
          <a:prstGeom prst="rect">
            <a:avLst/>
          </a:prstGeom>
          <a:noFill/>
        </p:spPr>
        <p:txBody>
          <a:bodyPr vert="horz" wrap="square" lIns="91440" tIns="45720" rIns="91440" bIns="45720" rtlCol="0" anchor="t">
            <a:spAutoFit/>
          </a:bodyPr>
          <a:lstStyle>
            <a:lvl1pPr indent="0" algn="just">
              <a:lnSpc>
                <a:spcPct val="90000"/>
              </a:lnSpc>
              <a:spcBef>
                <a:spcPts val="1000"/>
              </a:spcBef>
              <a:buFont typeface="Arial" panose="020B0604020202020204" pitchFamily="34" charset="0"/>
              <a:buNone/>
              <a:defRPr sz="2400">
                <a:solidFill>
                  <a:srgbClr val="00599C"/>
                </a:solidFill>
                <a:latin typeface="Arial"/>
                <a:ea typeface="+mn-lt"/>
                <a:cs typeface="Aria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2200" b="1"/>
              <a:t>February 12, 2026</a:t>
            </a:r>
            <a:r>
              <a:rPr lang="en-US" sz="2200"/>
              <a:t>: SFWMD Governing Board approves Resolution 2026/0213 delegating to the Executive Director the authority to issue an order declaring a water shortage and imposing appropriate water use restrictions when certain hydrological conditions are present.</a:t>
            </a:r>
          </a:p>
          <a:p>
            <a:pPr algn="l"/>
            <a:endParaRPr lang="en-US" sz="400" b="1"/>
          </a:p>
          <a:p>
            <a:pPr algn="l"/>
            <a:r>
              <a:rPr lang="en-US" sz="2200" b="1"/>
              <a:t>March 30, 2026</a:t>
            </a:r>
            <a:r>
              <a:rPr lang="en-US" sz="2200"/>
              <a:t>: The District rescinded the Water Shortage Warning for the Biscayne Aquifer in Miami-Dade and Monroe Counties, as a result of recent rainfall in that area coupled with conservation efforts.</a:t>
            </a:r>
          </a:p>
        </p:txBody>
      </p:sp>
    </p:spTree>
    <p:extLst>
      <p:ext uri="{BB962C8B-B14F-4D97-AF65-F5344CB8AC3E}">
        <p14:creationId xmlns:p14="http://schemas.microsoft.com/office/powerpoint/2010/main" val="2681539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6043B-DFDE-5261-1086-0DA39A03CCD2}"/>
              </a:ext>
            </a:extLst>
          </p:cNvPr>
          <p:cNvSpPr>
            <a:spLocks noGrp="1"/>
          </p:cNvSpPr>
          <p:nvPr>
            <p:ph type="title"/>
          </p:nvPr>
        </p:nvSpPr>
        <p:spPr>
          <a:xfrm>
            <a:off x="105284" y="63500"/>
            <a:ext cx="5888038" cy="1349375"/>
          </a:xfrm>
        </p:spPr>
        <p:txBody>
          <a:bodyPr>
            <a:normAutofit/>
          </a:bodyPr>
          <a:lstStyle/>
          <a:p>
            <a:r>
              <a:rPr lang="en-US" sz="3600">
                <a:solidFill>
                  <a:srgbClr val="00599C"/>
                </a:solidFill>
                <a:latin typeface="Book Antiqua"/>
                <a:ea typeface="+mn-ea"/>
                <a:cs typeface="+mn-cs"/>
              </a:rPr>
              <a:t>Rainfall Outlook Through End of Dry Season</a:t>
            </a:r>
          </a:p>
        </p:txBody>
      </p:sp>
      <p:sp>
        <p:nvSpPr>
          <p:cNvPr id="3" name="Content Placeholder 2">
            <a:extLst>
              <a:ext uri="{FF2B5EF4-FFF2-40B4-BE49-F238E27FC236}">
                <a16:creationId xmlns:a16="http://schemas.microsoft.com/office/drawing/2014/main" id="{9FF6CD21-153C-A644-50A2-9483A58EB376}"/>
              </a:ext>
            </a:extLst>
          </p:cNvPr>
          <p:cNvSpPr>
            <a:spLocks noGrp="1"/>
          </p:cNvSpPr>
          <p:nvPr>
            <p:ph idx="1"/>
          </p:nvPr>
        </p:nvSpPr>
        <p:spPr>
          <a:xfrm>
            <a:off x="44169" y="1453477"/>
            <a:ext cx="6302496" cy="5169409"/>
          </a:xfrm>
        </p:spPr>
        <p:txBody>
          <a:bodyPr vert="horz" lIns="91440" tIns="45720" rIns="91440" bIns="45720" rtlCol="0" anchor="t">
            <a:normAutofit fontScale="92500" lnSpcReduction="10000"/>
          </a:bodyPr>
          <a:lstStyle/>
          <a:p>
            <a:pPr marL="457200" lvl="1">
              <a:lnSpc>
                <a:spcPct val="120000"/>
              </a:lnSpc>
              <a:spcAft>
                <a:spcPts val="1800"/>
              </a:spcAft>
            </a:pPr>
            <a:r>
              <a:rPr lang="en-US">
                <a:solidFill>
                  <a:srgbClr val="00599C"/>
                </a:solidFill>
                <a:latin typeface="Arial"/>
                <a:cs typeface="Arial"/>
              </a:rPr>
              <a:t>Early dry season was extremely dry (~20th percentile)</a:t>
            </a:r>
          </a:p>
          <a:p>
            <a:pPr marL="457200" lvl="1">
              <a:lnSpc>
                <a:spcPct val="120000"/>
              </a:lnSpc>
              <a:spcAft>
                <a:spcPts val="1800"/>
              </a:spcAft>
            </a:pPr>
            <a:r>
              <a:rPr lang="en-US">
                <a:solidFill>
                  <a:srgbClr val="00599C"/>
                </a:solidFill>
                <a:latin typeface="Arial"/>
                <a:cs typeface="Arial"/>
              </a:rPr>
              <a:t>Dry season normally ends in late May (median end date 22 May)</a:t>
            </a:r>
            <a:endParaRPr lang="en-US">
              <a:solidFill>
                <a:srgbClr val="00599C"/>
              </a:solidFill>
              <a:latin typeface="Arial" panose="020B0604020202020204" pitchFamily="34" charset="0"/>
              <a:cs typeface="Arial" panose="020B0604020202020204" pitchFamily="34" charset="0"/>
            </a:endParaRPr>
          </a:p>
          <a:p>
            <a:pPr marL="457200" lvl="1">
              <a:lnSpc>
                <a:spcPct val="120000"/>
              </a:lnSpc>
              <a:spcAft>
                <a:spcPts val="1800"/>
              </a:spcAft>
            </a:pPr>
            <a:r>
              <a:rPr lang="en-US">
                <a:solidFill>
                  <a:srgbClr val="00599C"/>
                </a:solidFill>
                <a:latin typeface="Arial"/>
                <a:cs typeface="Arial"/>
              </a:rPr>
              <a:t>Atmosphere has recently oribited through an El Niño-like state</a:t>
            </a:r>
          </a:p>
          <a:p>
            <a:pPr marL="457200" lvl="1">
              <a:lnSpc>
                <a:spcPct val="120000"/>
              </a:lnSpc>
              <a:spcAft>
                <a:spcPts val="1800"/>
              </a:spcAft>
            </a:pPr>
            <a:r>
              <a:rPr lang="en-US">
                <a:solidFill>
                  <a:srgbClr val="00599C"/>
                </a:solidFill>
                <a:latin typeface="Arial"/>
                <a:cs typeface="Arial"/>
              </a:rPr>
              <a:t>Has led to an unprecedented wet regime since late February</a:t>
            </a:r>
          </a:p>
          <a:p>
            <a:pPr marL="457200" lvl="1">
              <a:lnSpc>
                <a:spcPct val="120000"/>
              </a:lnSpc>
              <a:spcAft>
                <a:spcPts val="1800"/>
              </a:spcAft>
            </a:pPr>
            <a:r>
              <a:rPr lang="en-US">
                <a:solidFill>
                  <a:srgbClr val="00599C"/>
                </a:solidFill>
                <a:latin typeface="Arial"/>
                <a:cs typeface="Arial"/>
              </a:rPr>
              <a:t>Rainfall forecast confidence remains low during ENSO transition</a:t>
            </a:r>
            <a:endParaRPr lang="en-US"/>
          </a:p>
        </p:txBody>
      </p:sp>
      <p:pic>
        <p:nvPicPr>
          <p:cNvPr id="4" name="Picture 3">
            <a:extLst>
              <a:ext uri="{FF2B5EF4-FFF2-40B4-BE49-F238E27FC236}">
                <a16:creationId xmlns:a16="http://schemas.microsoft.com/office/drawing/2014/main" id="{0222C766-88AD-4C8E-194A-A076CD615127}"/>
              </a:ext>
            </a:extLst>
          </p:cNvPr>
          <p:cNvPicPr>
            <a:picLocks noChangeAspect="1"/>
          </p:cNvPicPr>
          <p:nvPr/>
        </p:nvPicPr>
        <p:blipFill>
          <a:blip r:embed="rId2"/>
          <a:stretch>
            <a:fillRect/>
          </a:stretch>
        </p:blipFill>
        <p:spPr>
          <a:xfrm>
            <a:off x="6654329" y="27404"/>
            <a:ext cx="5058717" cy="3302000"/>
          </a:xfrm>
          <a:prstGeom prst="rect">
            <a:avLst/>
          </a:prstGeom>
        </p:spPr>
      </p:pic>
      <p:pic>
        <p:nvPicPr>
          <p:cNvPr id="5" name="Picture 4">
            <a:extLst>
              <a:ext uri="{FF2B5EF4-FFF2-40B4-BE49-F238E27FC236}">
                <a16:creationId xmlns:a16="http://schemas.microsoft.com/office/drawing/2014/main" id="{F028ABF0-D2D1-C9C5-9663-CCEA7D7A55B8}"/>
              </a:ext>
            </a:extLst>
          </p:cNvPr>
          <p:cNvPicPr>
            <a:picLocks noChangeAspect="1"/>
          </p:cNvPicPr>
          <p:nvPr/>
        </p:nvPicPr>
        <p:blipFill>
          <a:blip r:embed="rId3"/>
          <a:stretch>
            <a:fillRect/>
          </a:stretch>
        </p:blipFill>
        <p:spPr>
          <a:xfrm>
            <a:off x="6713320" y="3356303"/>
            <a:ext cx="5037429" cy="3314988"/>
          </a:xfrm>
          <a:prstGeom prst="rect">
            <a:avLst/>
          </a:prstGeom>
        </p:spPr>
      </p:pic>
      <p:sp>
        <p:nvSpPr>
          <p:cNvPr id="7" name="TextBox 6">
            <a:extLst>
              <a:ext uri="{FF2B5EF4-FFF2-40B4-BE49-F238E27FC236}">
                <a16:creationId xmlns:a16="http://schemas.microsoft.com/office/drawing/2014/main" id="{FB1C6B13-5EAD-8B16-30E6-9AB5F218D36C}"/>
              </a:ext>
            </a:extLst>
          </p:cNvPr>
          <p:cNvSpPr txBox="1"/>
          <p:nvPr/>
        </p:nvSpPr>
        <p:spPr>
          <a:xfrm>
            <a:off x="6704511" y="2929566"/>
            <a:ext cx="2020887" cy="423435"/>
          </a:xfrm>
          <a:prstGeom prst="rect">
            <a:avLst/>
          </a:prstGeom>
          <a:solidFill>
            <a:srgbClr val="000000">
              <a:alpha val="7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solidFill>
                  <a:schemeClr val="bg1"/>
                </a:solidFill>
                <a:ea typeface="Calibri"/>
                <a:cs typeface="Calibri"/>
              </a:rPr>
              <a:t>La Niña Pattern</a:t>
            </a:r>
            <a:endParaRPr lang="en-US">
              <a:solidFill>
                <a:schemeClr val="bg1"/>
              </a:solidFill>
              <a:ea typeface="Calibri"/>
              <a:cs typeface="Calibri"/>
            </a:endParaRPr>
          </a:p>
        </p:txBody>
      </p:sp>
      <p:sp>
        <p:nvSpPr>
          <p:cNvPr id="8" name="TextBox 7">
            <a:extLst>
              <a:ext uri="{FF2B5EF4-FFF2-40B4-BE49-F238E27FC236}">
                <a16:creationId xmlns:a16="http://schemas.microsoft.com/office/drawing/2014/main" id="{15829D16-0467-2163-5D98-9FDEA88E1959}"/>
              </a:ext>
            </a:extLst>
          </p:cNvPr>
          <p:cNvSpPr txBox="1"/>
          <p:nvPr/>
        </p:nvSpPr>
        <p:spPr>
          <a:xfrm>
            <a:off x="6722559" y="6259888"/>
            <a:ext cx="2020887" cy="423435"/>
          </a:xfrm>
          <a:prstGeom prst="rect">
            <a:avLst/>
          </a:prstGeom>
          <a:solidFill>
            <a:srgbClr val="000000">
              <a:alpha val="7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solidFill>
                  <a:schemeClr val="bg1"/>
                </a:solidFill>
                <a:ea typeface="Calibri"/>
                <a:cs typeface="Calibri"/>
              </a:rPr>
              <a:t>El Niño Pattern</a:t>
            </a:r>
            <a:endParaRPr lang="en-US">
              <a:solidFill>
                <a:schemeClr val="bg1"/>
              </a:solidFill>
              <a:ea typeface="Calibri"/>
              <a:cs typeface="Calibri"/>
            </a:endParaRPr>
          </a:p>
        </p:txBody>
      </p:sp>
      <p:sp>
        <p:nvSpPr>
          <p:cNvPr id="6" name="TextBox 5">
            <a:extLst>
              <a:ext uri="{FF2B5EF4-FFF2-40B4-BE49-F238E27FC236}">
                <a16:creationId xmlns:a16="http://schemas.microsoft.com/office/drawing/2014/main" id="{315B8054-E91A-8A25-D138-3CED8C093CA5}"/>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6</a:t>
            </a:fld>
            <a:endParaRPr lang="en-US" b="1">
              <a:solidFill>
                <a:srgbClr val="FFFFFF"/>
              </a:solidFill>
            </a:endParaRPr>
          </a:p>
        </p:txBody>
      </p:sp>
    </p:spTree>
    <p:extLst>
      <p:ext uri="{BB962C8B-B14F-4D97-AF65-F5344CB8AC3E}">
        <p14:creationId xmlns:p14="http://schemas.microsoft.com/office/powerpoint/2010/main" val="1526204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25F0A91-16D2-DF96-7965-CC1B8C320A27}"/>
              </a:ext>
            </a:extLst>
          </p:cNvPr>
          <p:cNvSpPr>
            <a:spLocks noGrp="1" noChangeArrowheads="1"/>
          </p:cNvSpPr>
          <p:nvPr>
            <p:ph type="title"/>
          </p:nvPr>
        </p:nvSpPr>
        <p:spPr>
          <a:xfrm>
            <a:off x="49678" y="83223"/>
            <a:ext cx="5942690" cy="1035027"/>
          </a:xfrm>
          <a:noFill/>
        </p:spPr>
        <p:txBody>
          <a:bodyPr wrap="square" lIns="91440" tIns="45720" rIns="91440" bIns="45720" rtlCol="0" anchor="t">
            <a:spAutoFit/>
          </a:bodyPr>
          <a:lstStyle/>
          <a:p>
            <a:r>
              <a:rPr lang="en-US" altLang="en-US" sz="4000">
                <a:solidFill>
                  <a:srgbClr val="00599C"/>
                </a:solidFill>
                <a:latin typeface="Book Antiqua"/>
                <a:ea typeface="+mn-ea"/>
                <a:cs typeface="+mn-cs"/>
              </a:rPr>
              <a:t>Indian Prairie Basin      </a:t>
            </a:r>
            <a:r>
              <a:rPr lang="en-US" altLang="en-US" sz="2800">
                <a:solidFill>
                  <a:srgbClr val="00599C"/>
                </a:solidFill>
                <a:latin typeface="Book Antiqua"/>
                <a:ea typeface="+mn-ea"/>
                <a:cs typeface="+mn-cs"/>
              </a:rPr>
              <a:t>Glades and Highlands Counties </a:t>
            </a:r>
            <a:endParaRPr lang="en-US" altLang="en-US" sz="4000">
              <a:solidFill>
                <a:srgbClr val="00599C"/>
              </a:solidFill>
              <a:latin typeface="Book Antiqua"/>
              <a:ea typeface="+mn-ea"/>
              <a:cs typeface="+mn-cs"/>
            </a:endParaRPr>
          </a:p>
        </p:txBody>
      </p:sp>
      <p:sp>
        <p:nvSpPr>
          <p:cNvPr id="87048" name="Rectangle 8">
            <a:extLst>
              <a:ext uri="{FF2B5EF4-FFF2-40B4-BE49-F238E27FC236}">
                <a16:creationId xmlns:a16="http://schemas.microsoft.com/office/drawing/2014/main" id="{ACA4F755-853C-3B35-2BC5-7E2170776BF9}"/>
              </a:ext>
            </a:extLst>
          </p:cNvPr>
          <p:cNvSpPr>
            <a:spLocks noChangeArrowheads="1"/>
          </p:cNvSpPr>
          <p:nvPr/>
        </p:nvSpPr>
        <p:spPr bwMode="auto">
          <a:xfrm>
            <a:off x="6629400" y="1066800"/>
            <a:ext cx="4038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8600" indent="-228600">
              <a:spcBef>
                <a:spcPct val="20000"/>
              </a:spcBef>
              <a:buClr>
                <a:schemeClr val="bg1"/>
              </a:buClr>
              <a:buFont typeface="Wingdings" pitchFamily="2" charset="2"/>
              <a:buChar char="§"/>
              <a:defRPr sz="2000" b="1">
                <a:solidFill>
                  <a:srgbClr val="462F00"/>
                </a:solidFill>
                <a:effectLst>
                  <a:outerShdw blurRad="38100" dist="38100" dir="2700000" algn="tl">
                    <a:srgbClr val="C0C0C0"/>
                  </a:outerShdw>
                </a:effectLst>
                <a:latin typeface="Verdana" pitchFamily="34" charset="0"/>
              </a:defRPr>
            </a:lvl1pPr>
            <a:lvl2pPr marL="742950" indent="-285750">
              <a:spcBef>
                <a:spcPct val="20000"/>
              </a:spcBef>
              <a:buClr>
                <a:schemeClr val="bg1"/>
              </a:buClr>
              <a:buChar char="•"/>
              <a:defRPr b="1">
                <a:solidFill>
                  <a:srgbClr val="462F00"/>
                </a:solidFill>
                <a:effectLst>
                  <a:outerShdw blurRad="38100" dist="38100" dir="2700000" algn="tl">
                    <a:srgbClr val="C0C0C0"/>
                  </a:outerShdw>
                </a:effectLst>
                <a:latin typeface="Verdana" pitchFamily="34" charset="0"/>
              </a:defRPr>
            </a:lvl2pPr>
            <a:lvl3pPr marL="1143000" indent="-228600">
              <a:spcBef>
                <a:spcPct val="20000"/>
              </a:spcBef>
              <a:buClr>
                <a:schemeClr val="bg1"/>
              </a:buClr>
              <a:buChar char="•"/>
              <a:defRPr sz="1600" b="1">
                <a:solidFill>
                  <a:srgbClr val="462F00"/>
                </a:solidFill>
                <a:effectLst>
                  <a:outerShdw blurRad="38100" dist="38100" dir="2700000" algn="tl">
                    <a:srgbClr val="C0C0C0"/>
                  </a:outerShdw>
                </a:effectLst>
                <a:latin typeface="Verdana" pitchFamily="34" charset="0"/>
              </a:defRPr>
            </a:lvl3pPr>
            <a:lvl4pPr marL="1600200" indent="-228600">
              <a:spcBef>
                <a:spcPct val="20000"/>
              </a:spcBef>
              <a:buClr>
                <a:schemeClr val="bg1"/>
              </a:buClr>
              <a:buChar char="–"/>
              <a:defRPr sz="1400" b="1">
                <a:solidFill>
                  <a:srgbClr val="462F00"/>
                </a:solidFill>
                <a:effectLst>
                  <a:outerShdw blurRad="38100" dist="38100" dir="2700000" algn="tl">
                    <a:srgbClr val="C0C0C0"/>
                  </a:outerShdw>
                </a:effectLst>
                <a:latin typeface="Verdana" pitchFamily="34" charset="0"/>
              </a:defRPr>
            </a:lvl4pPr>
            <a:lvl5pPr marL="2057400" indent="-228600">
              <a:spcBef>
                <a:spcPct val="20000"/>
              </a:spcBef>
              <a:buClr>
                <a:schemeClr val="bg1"/>
              </a:buClr>
              <a:buChar char="»"/>
              <a:defRPr sz="1400" b="1">
                <a:solidFill>
                  <a:srgbClr val="462F00"/>
                </a:solidFill>
                <a:effectLst>
                  <a:outerShdw blurRad="38100" dist="38100" dir="2700000" algn="tl">
                    <a:srgbClr val="C0C0C0"/>
                  </a:outerShdw>
                </a:effectLst>
                <a:latin typeface="Verdana" pitchFamily="34" charset="0"/>
              </a:defRPr>
            </a:lvl5pPr>
            <a:lvl6pPr marL="2514600" indent="-228600" fontAlgn="base">
              <a:spcBef>
                <a:spcPct val="20000"/>
              </a:spcBef>
              <a:spcAft>
                <a:spcPct val="0"/>
              </a:spcAft>
              <a:buClr>
                <a:schemeClr val="bg1"/>
              </a:buClr>
              <a:buChar char="»"/>
              <a:defRPr sz="1400" b="1">
                <a:solidFill>
                  <a:srgbClr val="462F00"/>
                </a:solidFill>
                <a:effectLst>
                  <a:outerShdw blurRad="38100" dist="38100" dir="2700000" algn="tl">
                    <a:srgbClr val="C0C0C0"/>
                  </a:outerShdw>
                </a:effectLst>
                <a:latin typeface="Verdana" pitchFamily="34" charset="0"/>
              </a:defRPr>
            </a:lvl6pPr>
            <a:lvl7pPr marL="2971800" indent="-228600" fontAlgn="base">
              <a:spcBef>
                <a:spcPct val="20000"/>
              </a:spcBef>
              <a:spcAft>
                <a:spcPct val="0"/>
              </a:spcAft>
              <a:buClr>
                <a:schemeClr val="bg1"/>
              </a:buClr>
              <a:buChar char="»"/>
              <a:defRPr sz="1400" b="1">
                <a:solidFill>
                  <a:srgbClr val="462F00"/>
                </a:solidFill>
                <a:effectLst>
                  <a:outerShdw blurRad="38100" dist="38100" dir="2700000" algn="tl">
                    <a:srgbClr val="C0C0C0"/>
                  </a:outerShdw>
                </a:effectLst>
                <a:latin typeface="Verdana" pitchFamily="34" charset="0"/>
              </a:defRPr>
            </a:lvl7pPr>
            <a:lvl8pPr marL="3429000" indent="-228600" fontAlgn="base">
              <a:spcBef>
                <a:spcPct val="20000"/>
              </a:spcBef>
              <a:spcAft>
                <a:spcPct val="0"/>
              </a:spcAft>
              <a:buClr>
                <a:schemeClr val="bg1"/>
              </a:buClr>
              <a:buChar char="»"/>
              <a:defRPr sz="1400" b="1">
                <a:solidFill>
                  <a:srgbClr val="462F00"/>
                </a:solidFill>
                <a:effectLst>
                  <a:outerShdw blurRad="38100" dist="38100" dir="2700000" algn="tl">
                    <a:srgbClr val="C0C0C0"/>
                  </a:outerShdw>
                </a:effectLst>
                <a:latin typeface="Verdana" pitchFamily="34" charset="0"/>
              </a:defRPr>
            </a:lvl8pPr>
            <a:lvl9pPr marL="3886200" indent="-228600" fontAlgn="base">
              <a:spcBef>
                <a:spcPct val="20000"/>
              </a:spcBef>
              <a:spcAft>
                <a:spcPct val="0"/>
              </a:spcAft>
              <a:buClr>
                <a:schemeClr val="bg1"/>
              </a:buClr>
              <a:buChar char="»"/>
              <a:defRPr sz="1400" b="1">
                <a:solidFill>
                  <a:srgbClr val="462F00"/>
                </a:solidFill>
                <a:effectLst>
                  <a:outerShdw blurRad="38100" dist="38100" dir="2700000" algn="tl">
                    <a:srgbClr val="C0C0C0"/>
                  </a:outerShdw>
                </a:effectLst>
                <a:latin typeface="Verdana" pitchFamily="34" charset="0"/>
              </a:defRPr>
            </a:lvl9pPr>
          </a:lstStyle>
          <a:p>
            <a:pPr>
              <a:buFont typeface="Wingdings" pitchFamily="2" charset="2"/>
              <a:buNone/>
              <a:defRPr/>
            </a:pPr>
            <a:endParaRPr lang="en-US" altLang="en-US">
              <a:latin typeface="Arial Black" pitchFamily="34" charset="0"/>
            </a:endParaRPr>
          </a:p>
          <a:p>
            <a:pPr>
              <a:lnSpc>
                <a:spcPct val="85000"/>
              </a:lnSpc>
              <a:spcBef>
                <a:spcPct val="0"/>
              </a:spcBef>
              <a:buClr>
                <a:srgbClr val="EA0000"/>
              </a:buClr>
              <a:buFont typeface="Wingdings" pitchFamily="2" charset="2"/>
              <a:buChar char="l"/>
              <a:defRPr/>
            </a:pPr>
            <a:endParaRPr lang="en-US" altLang="en-US" sz="2400">
              <a:solidFill>
                <a:srgbClr val="322100"/>
              </a:solidFill>
              <a:effectLst/>
            </a:endParaRPr>
          </a:p>
        </p:txBody>
      </p:sp>
      <p:sp>
        <p:nvSpPr>
          <p:cNvPr id="14343" name="Rectangle 6">
            <a:extLst>
              <a:ext uri="{FF2B5EF4-FFF2-40B4-BE49-F238E27FC236}">
                <a16:creationId xmlns:a16="http://schemas.microsoft.com/office/drawing/2014/main" id="{F473D5ED-9113-BF5B-8EDE-1757AB66B4B8}"/>
              </a:ext>
            </a:extLst>
          </p:cNvPr>
          <p:cNvSpPr>
            <a:spLocks noChangeArrowheads="1"/>
          </p:cNvSpPr>
          <p:nvPr/>
        </p:nvSpPr>
        <p:spPr bwMode="auto">
          <a:xfrm>
            <a:off x="5532771" y="4874438"/>
            <a:ext cx="6318902" cy="104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2425" indent="-352425" eaLnBrk="0" hangingPunct="0">
              <a:spcBef>
                <a:spcPct val="20000"/>
              </a:spcBef>
              <a:buClr>
                <a:schemeClr val="bg1"/>
              </a:buClr>
              <a:buFont typeface="Wingdings" panose="05000000000000000000" pitchFamily="2" charset="2"/>
              <a:buChar char="§"/>
              <a:defRPr sz="2000" b="1">
                <a:solidFill>
                  <a:srgbClr val="462F00"/>
                </a:solidFill>
                <a:latin typeface="Verdana" panose="020B0604030504040204" pitchFamily="34" charset="0"/>
              </a:defRPr>
            </a:lvl1pPr>
            <a:lvl2pPr marL="752475" indent="-285750" eaLnBrk="0" hangingPunct="0">
              <a:spcBef>
                <a:spcPct val="20000"/>
              </a:spcBef>
              <a:buClr>
                <a:schemeClr val="bg1"/>
              </a:buClr>
              <a:buChar char="•"/>
              <a:defRPr b="1">
                <a:solidFill>
                  <a:srgbClr val="462F00"/>
                </a:solidFill>
                <a:latin typeface="Verdana" panose="020B0604030504040204" pitchFamily="34" charset="0"/>
              </a:defRPr>
            </a:lvl2pPr>
            <a:lvl3pPr marL="1143000" indent="-228600" eaLnBrk="0" hangingPunct="0">
              <a:spcBef>
                <a:spcPct val="20000"/>
              </a:spcBef>
              <a:buClr>
                <a:schemeClr val="bg1"/>
              </a:buClr>
              <a:buChar char="•"/>
              <a:defRPr sz="1600" b="1">
                <a:solidFill>
                  <a:srgbClr val="462F00"/>
                </a:solidFill>
                <a:latin typeface="Verdana" panose="020B0604030504040204" pitchFamily="34" charset="0"/>
              </a:defRPr>
            </a:lvl3pPr>
            <a:lvl4pPr marL="1600200" indent="-228600" eaLnBrk="0" hangingPunct="0">
              <a:spcBef>
                <a:spcPct val="20000"/>
              </a:spcBef>
              <a:buClr>
                <a:schemeClr val="bg1"/>
              </a:buClr>
              <a:buChar char="–"/>
              <a:defRPr sz="1400" b="1">
                <a:solidFill>
                  <a:srgbClr val="462F00"/>
                </a:solidFill>
                <a:latin typeface="Verdana" panose="020B0604030504040204" pitchFamily="34" charset="0"/>
              </a:defRPr>
            </a:lvl4pPr>
            <a:lvl5pPr marL="2057400" indent="-228600" eaLnBrk="0" hangingPunct="0">
              <a:spcBef>
                <a:spcPct val="20000"/>
              </a:spcBef>
              <a:buClr>
                <a:schemeClr val="bg1"/>
              </a:buClr>
              <a:buChar char="»"/>
              <a:defRPr sz="1400" b="1">
                <a:solidFill>
                  <a:srgbClr val="462F00"/>
                </a:solidFill>
                <a:latin typeface="Verdana" panose="020B0604030504040204" pitchFamily="34" charset="0"/>
              </a:defRPr>
            </a:lvl5pPr>
            <a:lvl6pPr marL="2514600" indent="-228600" eaLnBrk="0" fontAlgn="base" hangingPunct="0">
              <a:spcBef>
                <a:spcPct val="20000"/>
              </a:spcBef>
              <a:spcAft>
                <a:spcPct val="0"/>
              </a:spcAft>
              <a:buClr>
                <a:schemeClr val="bg1"/>
              </a:buClr>
              <a:buChar char="»"/>
              <a:defRPr sz="1400" b="1">
                <a:solidFill>
                  <a:srgbClr val="462F00"/>
                </a:solidFill>
                <a:latin typeface="Verdana" panose="020B0604030504040204" pitchFamily="34" charset="0"/>
              </a:defRPr>
            </a:lvl6pPr>
            <a:lvl7pPr marL="2971800" indent="-228600" eaLnBrk="0" fontAlgn="base" hangingPunct="0">
              <a:spcBef>
                <a:spcPct val="20000"/>
              </a:spcBef>
              <a:spcAft>
                <a:spcPct val="0"/>
              </a:spcAft>
              <a:buClr>
                <a:schemeClr val="bg1"/>
              </a:buClr>
              <a:buChar char="»"/>
              <a:defRPr sz="1400" b="1">
                <a:solidFill>
                  <a:srgbClr val="462F00"/>
                </a:solidFill>
                <a:latin typeface="Verdana" panose="020B0604030504040204" pitchFamily="34" charset="0"/>
              </a:defRPr>
            </a:lvl7pPr>
            <a:lvl8pPr marL="3429000" indent="-228600" eaLnBrk="0" fontAlgn="base" hangingPunct="0">
              <a:spcBef>
                <a:spcPct val="20000"/>
              </a:spcBef>
              <a:spcAft>
                <a:spcPct val="0"/>
              </a:spcAft>
              <a:buClr>
                <a:schemeClr val="bg1"/>
              </a:buClr>
              <a:buChar char="»"/>
              <a:defRPr sz="1400" b="1">
                <a:solidFill>
                  <a:srgbClr val="462F00"/>
                </a:solidFill>
                <a:latin typeface="Verdana" panose="020B0604030504040204" pitchFamily="34" charset="0"/>
              </a:defRPr>
            </a:lvl8pPr>
            <a:lvl9pPr marL="3886200" indent="-228600" eaLnBrk="0" fontAlgn="base" hangingPunct="0">
              <a:spcBef>
                <a:spcPct val="20000"/>
              </a:spcBef>
              <a:spcAft>
                <a:spcPct val="0"/>
              </a:spcAft>
              <a:buClr>
                <a:schemeClr val="bg1"/>
              </a:buClr>
              <a:buChar char="»"/>
              <a:defRPr sz="1400" b="1">
                <a:solidFill>
                  <a:srgbClr val="462F00"/>
                </a:solidFill>
                <a:latin typeface="Verdana" panose="020B0604030504040204" pitchFamily="34" charset="0"/>
              </a:defRPr>
            </a:lvl9pPr>
          </a:lstStyle>
          <a:p>
            <a:pPr eaLnBrk="1" hangingPunct="1">
              <a:lnSpc>
                <a:spcPct val="85000"/>
              </a:lnSpc>
              <a:buClr>
                <a:srgbClr val="00599C"/>
              </a:buClr>
              <a:buFont typeface="Arial" panose="020B0604020202020204" pitchFamily="34" charset="0"/>
              <a:buChar char="•"/>
            </a:pPr>
            <a:endParaRPr lang="en-US" altLang="en-US" b="0">
              <a:solidFill>
                <a:srgbClr val="00599C"/>
              </a:solidFill>
              <a:latin typeface="Arial" panose="020B0604020202020204" pitchFamily="34" charset="0"/>
              <a:cs typeface="Arial" panose="020B0604020202020204" pitchFamily="34" charset="0"/>
            </a:endParaRPr>
          </a:p>
          <a:p>
            <a:pPr marL="0" indent="0" eaLnBrk="1" hangingPunct="1">
              <a:lnSpc>
                <a:spcPct val="85000"/>
              </a:lnSpc>
              <a:buClr>
                <a:srgbClr val="00599C"/>
              </a:buClr>
              <a:buNone/>
            </a:pPr>
            <a:r>
              <a:rPr lang="en-US" altLang="en-US" b="0">
                <a:solidFill>
                  <a:srgbClr val="00599C"/>
                </a:solidFill>
                <a:latin typeface="Arial" panose="020B0604020202020204" pitchFamily="34" charset="0"/>
                <a:cs typeface="Arial" panose="020B0604020202020204" pitchFamily="34" charset="0"/>
              </a:rPr>
              <a:t>Deviation Request was approved by USACE to continue to allow deliveries from Lake </a:t>
            </a:r>
            <a:r>
              <a:rPr lang="en-US" altLang="en-US" b="0" err="1">
                <a:solidFill>
                  <a:srgbClr val="00599C"/>
                </a:solidFill>
                <a:latin typeface="Arial" panose="020B0604020202020204" pitchFamily="34" charset="0"/>
                <a:cs typeface="Arial" panose="020B0604020202020204" pitchFamily="34" charset="0"/>
              </a:rPr>
              <a:t>Istokpoga</a:t>
            </a:r>
            <a:r>
              <a:rPr lang="en-US" altLang="en-US" b="0">
                <a:solidFill>
                  <a:srgbClr val="00599C"/>
                </a:solidFill>
                <a:latin typeface="Arial" panose="020B0604020202020204" pitchFamily="34" charset="0"/>
                <a:cs typeface="Arial" panose="020B0604020202020204" pitchFamily="34" charset="0"/>
              </a:rPr>
              <a:t> to meet water supply demands in the Indian Prairie Basin when lake stage drops below solid line.</a:t>
            </a:r>
            <a:endParaRPr lang="en-US" altLang="en-US" b="0">
              <a:solidFill>
                <a:srgbClr val="00599C"/>
              </a:solidFill>
            </a:endParaRPr>
          </a:p>
          <a:p>
            <a:pPr eaLnBrk="1" hangingPunct="1">
              <a:lnSpc>
                <a:spcPct val="85000"/>
              </a:lnSpc>
              <a:buClr>
                <a:srgbClr val="00599C"/>
              </a:buClr>
              <a:buFont typeface="Arial" panose="020B0604020202020204" pitchFamily="34" charset="0"/>
              <a:buChar char="•"/>
            </a:pPr>
            <a:endParaRPr lang="en-US" altLang="en-US" b="0">
              <a:solidFill>
                <a:srgbClr val="00599C"/>
              </a:solidFill>
            </a:endParaRPr>
          </a:p>
          <a:p>
            <a:pPr eaLnBrk="1" hangingPunct="1">
              <a:lnSpc>
                <a:spcPct val="85000"/>
              </a:lnSpc>
              <a:buClr>
                <a:srgbClr val="00599C"/>
              </a:buClr>
              <a:buFont typeface="Arial" panose="020B0604020202020204" pitchFamily="34" charset="0"/>
              <a:buChar char="•"/>
            </a:pPr>
            <a:endParaRPr lang="en-US" altLang="en-US" b="0">
              <a:solidFill>
                <a:srgbClr val="00599C"/>
              </a:solidFill>
            </a:endParaRPr>
          </a:p>
          <a:p>
            <a:pPr eaLnBrk="1" hangingPunct="1">
              <a:lnSpc>
                <a:spcPct val="85000"/>
              </a:lnSpc>
              <a:buClr>
                <a:srgbClr val="00599C"/>
              </a:buClr>
              <a:buFont typeface="Arial" panose="020B0604020202020204" pitchFamily="34" charset="0"/>
              <a:buChar char="•"/>
            </a:pPr>
            <a:endParaRPr lang="en-US" altLang="en-US" b="0">
              <a:solidFill>
                <a:srgbClr val="00599C"/>
              </a:solidFill>
            </a:endParaRPr>
          </a:p>
          <a:p>
            <a:pPr eaLnBrk="1" hangingPunct="1">
              <a:lnSpc>
                <a:spcPct val="85000"/>
              </a:lnSpc>
              <a:buClr>
                <a:srgbClr val="00599C"/>
              </a:buClr>
              <a:buFont typeface="Arial" panose="020B0604020202020204" pitchFamily="34" charset="0"/>
              <a:buChar char="•"/>
            </a:pPr>
            <a:endParaRPr lang="en-US" altLang="en-US" b="0">
              <a:solidFill>
                <a:srgbClr val="00599C"/>
              </a:solidFill>
            </a:endParaRPr>
          </a:p>
        </p:txBody>
      </p:sp>
      <p:sp>
        <p:nvSpPr>
          <p:cNvPr id="3" name="Rectangle 1">
            <a:extLst>
              <a:ext uri="{FF2B5EF4-FFF2-40B4-BE49-F238E27FC236}">
                <a16:creationId xmlns:a16="http://schemas.microsoft.com/office/drawing/2014/main" id="{5D5CC6A5-02ED-DD0D-06E7-B5AAAC6EC267}"/>
              </a:ext>
            </a:extLst>
          </p:cNvPr>
          <p:cNvSpPr>
            <a:spLocks noChangeArrowheads="1"/>
          </p:cNvSpPr>
          <p:nvPr/>
        </p:nvSpPr>
        <p:spPr bwMode="auto">
          <a:xfrm>
            <a:off x="2652713" y="2882900"/>
            <a:ext cx="97248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3ED7BF06-52ED-6676-94C8-C64C085E490F}"/>
              </a:ext>
            </a:extLst>
          </p:cNvPr>
          <p:cNvPicPr>
            <a:picLocks noChangeAspect="1"/>
          </p:cNvPicPr>
          <p:nvPr/>
        </p:nvPicPr>
        <p:blipFill>
          <a:blip r:embed="rId4"/>
          <a:srcRect/>
          <a:stretch/>
        </p:blipFill>
        <p:spPr>
          <a:xfrm>
            <a:off x="75979" y="1348562"/>
            <a:ext cx="4587513" cy="5266861"/>
          </a:xfrm>
          <a:prstGeom prst="rect">
            <a:avLst/>
          </a:prstGeom>
          <a:ln w="12700">
            <a:solidFill>
              <a:schemeClr val="tx1"/>
            </a:solidFill>
          </a:ln>
        </p:spPr>
      </p:pic>
      <p:sp>
        <p:nvSpPr>
          <p:cNvPr id="4" name="TextBox 3">
            <a:extLst>
              <a:ext uri="{FF2B5EF4-FFF2-40B4-BE49-F238E27FC236}">
                <a16:creationId xmlns:a16="http://schemas.microsoft.com/office/drawing/2014/main" id="{88352A89-6D5D-4A5F-707A-C7CC35E18BF9}"/>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7</a:t>
            </a:fld>
            <a:endParaRPr lang="en-US" b="1">
              <a:solidFill>
                <a:srgbClr val="FFFFFF"/>
              </a:solidFill>
            </a:endParaRPr>
          </a:p>
        </p:txBody>
      </p:sp>
      <p:sp>
        <p:nvSpPr>
          <p:cNvPr id="9" name="TextBox 8">
            <a:extLst>
              <a:ext uri="{FF2B5EF4-FFF2-40B4-BE49-F238E27FC236}">
                <a16:creationId xmlns:a16="http://schemas.microsoft.com/office/drawing/2014/main" id="{985FC382-DD8F-7545-3918-D302EE94E3EF}"/>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pic>
        <p:nvPicPr>
          <p:cNvPr id="8" name="Picture 7">
            <a:extLst>
              <a:ext uri="{FF2B5EF4-FFF2-40B4-BE49-F238E27FC236}">
                <a16:creationId xmlns:a16="http://schemas.microsoft.com/office/drawing/2014/main" id="{487AC75A-D8DD-BEAB-20E9-B46E011DD5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64480" y="420528"/>
            <a:ext cx="6663403" cy="4124185"/>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61676C-3ABC-B95B-8EB5-929A505F9865}"/>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8</a:t>
            </a:fld>
            <a:endParaRPr lang="en-US" b="1">
              <a:solidFill>
                <a:srgbClr val="FFFFFF"/>
              </a:solidFill>
            </a:endParaRPr>
          </a:p>
        </p:txBody>
      </p:sp>
      <p:pic>
        <p:nvPicPr>
          <p:cNvPr id="4" name="Picture 3" descr="Chart, line chart&#10;&#10;AI-generated content may be incorrect.">
            <a:extLst>
              <a:ext uri="{FF2B5EF4-FFF2-40B4-BE49-F238E27FC236}">
                <a16:creationId xmlns:a16="http://schemas.microsoft.com/office/drawing/2014/main" id="{7D67B8E2-F2A0-715F-64CD-4C9FCD7F1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420" y="110474"/>
            <a:ext cx="8989946" cy="6516730"/>
          </a:xfrm>
          <a:prstGeom prst="rect">
            <a:avLst/>
          </a:prstGeom>
        </p:spPr>
      </p:pic>
    </p:spTree>
    <p:extLst>
      <p:ext uri="{BB962C8B-B14F-4D97-AF65-F5344CB8AC3E}">
        <p14:creationId xmlns:p14="http://schemas.microsoft.com/office/powerpoint/2010/main" val="3346542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AI-generated content may be incorrect.">
            <a:extLst>
              <a:ext uri="{FF2B5EF4-FFF2-40B4-BE49-F238E27FC236}">
                <a16:creationId xmlns:a16="http://schemas.microsoft.com/office/drawing/2014/main" id="{2249A3AE-93CF-46DE-EECE-FFDA44B240CB}"/>
              </a:ext>
            </a:extLst>
          </p:cNvPr>
          <p:cNvPicPr>
            <a:picLocks noChangeAspect="1"/>
          </p:cNvPicPr>
          <p:nvPr/>
        </p:nvPicPr>
        <p:blipFill>
          <a:blip r:embed="rId4"/>
          <a:stretch>
            <a:fillRect/>
          </a:stretch>
        </p:blipFill>
        <p:spPr>
          <a:xfrm>
            <a:off x="81546" y="823695"/>
            <a:ext cx="4617720" cy="5210609"/>
          </a:xfrm>
          <a:prstGeom prst="rect">
            <a:avLst/>
          </a:prstGeom>
          <a:ln w="12700">
            <a:solidFill>
              <a:schemeClr val="tx1"/>
            </a:solidFill>
          </a:ln>
        </p:spPr>
      </p:pic>
      <p:sp>
        <p:nvSpPr>
          <p:cNvPr id="2" name="Title 1">
            <a:extLst>
              <a:ext uri="{FF2B5EF4-FFF2-40B4-BE49-F238E27FC236}">
                <a16:creationId xmlns:a16="http://schemas.microsoft.com/office/drawing/2014/main" id="{51B40583-DBB4-F6DF-2785-6407E9DB7D97}"/>
              </a:ext>
            </a:extLst>
          </p:cNvPr>
          <p:cNvSpPr>
            <a:spLocks noGrp="1"/>
          </p:cNvSpPr>
          <p:nvPr>
            <p:ph type="title"/>
          </p:nvPr>
        </p:nvSpPr>
        <p:spPr>
          <a:xfrm>
            <a:off x="205965" y="38006"/>
            <a:ext cx="11630435" cy="647613"/>
          </a:xfrm>
          <a:noFill/>
        </p:spPr>
        <p:txBody>
          <a:bodyPr wrap="square" lIns="91440" tIns="45720" rIns="91440" bIns="45720" rtlCol="0" anchor="t">
            <a:spAutoFit/>
          </a:bodyPr>
          <a:lstStyle/>
          <a:p>
            <a:r>
              <a:rPr lang="en-US" sz="4000">
                <a:solidFill>
                  <a:srgbClr val="00599C"/>
                </a:solidFill>
                <a:latin typeface="Book Antiqua"/>
                <a:ea typeface="+mn-ea"/>
                <a:cs typeface="+mn-cs"/>
              </a:rPr>
              <a:t>Biscayne Aquifer, South Miami-Dade County</a:t>
            </a:r>
          </a:p>
        </p:txBody>
      </p:sp>
      <p:pic>
        <p:nvPicPr>
          <p:cNvPr id="6" name="Picture 5">
            <a:extLst>
              <a:ext uri="{FF2B5EF4-FFF2-40B4-BE49-F238E27FC236}">
                <a16:creationId xmlns:a16="http://schemas.microsoft.com/office/drawing/2014/main" id="{B067647D-D614-CD17-FA0C-CE57745A09C1}"/>
              </a:ext>
            </a:extLst>
          </p:cNvPr>
          <p:cNvPicPr>
            <a:picLocks noChangeAspect="1"/>
          </p:cNvPicPr>
          <p:nvPr/>
        </p:nvPicPr>
        <p:blipFill>
          <a:blip r:embed="rId5"/>
          <a:stretch>
            <a:fillRect/>
          </a:stretch>
        </p:blipFill>
        <p:spPr>
          <a:xfrm>
            <a:off x="11511270" y="6202350"/>
            <a:ext cx="545844" cy="545844"/>
          </a:xfrm>
          <a:prstGeom prst="rect">
            <a:avLst/>
          </a:prstGeom>
        </p:spPr>
      </p:pic>
      <p:sp>
        <p:nvSpPr>
          <p:cNvPr id="3" name="TextBox 2">
            <a:extLst>
              <a:ext uri="{FF2B5EF4-FFF2-40B4-BE49-F238E27FC236}">
                <a16:creationId xmlns:a16="http://schemas.microsoft.com/office/drawing/2014/main" id="{7DDDBE19-0DC7-2189-741C-457C9CD3711C}"/>
              </a:ext>
            </a:extLst>
          </p:cNvPr>
          <p:cNvSpPr txBox="1"/>
          <p:nvPr/>
        </p:nvSpPr>
        <p:spPr>
          <a:xfrm>
            <a:off x="11016344" y="6584645"/>
            <a:ext cx="604034" cy="369332"/>
          </a:xfrm>
          <a:prstGeom prst="rect">
            <a:avLst/>
          </a:prstGeom>
          <a:noFill/>
        </p:spPr>
        <p:txBody>
          <a:bodyPr wrap="square" rtlCol="0">
            <a:spAutoFit/>
          </a:bodyPr>
          <a:lstStyle/>
          <a:p>
            <a:fld id="{754E75C6-E963-425D-911F-972672B33E1B}" type="slidenum">
              <a:rPr lang="en-US" b="1" smtClean="0">
                <a:solidFill>
                  <a:srgbClr val="FFFFFF"/>
                </a:solidFill>
              </a:rPr>
              <a:t>9</a:t>
            </a:fld>
            <a:endParaRPr lang="en-US" b="1">
              <a:solidFill>
                <a:srgbClr val="FFFFFF"/>
              </a:solidFill>
            </a:endParaRPr>
          </a:p>
        </p:txBody>
      </p:sp>
      <p:sp>
        <p:nvSpPr>
          <p:cNvPr id="7" name="TextBox 6">
            <a:extLst>
              <a:ext uri="{FF2B5EF4-FFF2-40B4-BE49-F238E27FC236}">
                <a16:creationId xmlns:a16="http://schemas.microsoft.com/office/drawing/2014/main" id="{39E94500-117B-1538-829E-8F9380BEA5FC}"/>
              </a:ext>
            </a:extLst>
          </p:cNvPr>
          <p:cNvSpPr txBox="1"/>
          <p:nvPr/>
        </p:nvSpPr>
        <p:spPr>
          <a:xfrm>
            <a:off x="4053114" y="6615423"/>
            <a:ext cx="4085772" cy="338554"/>
          </a:xfrm>
          <a:prstGeom prst="rect">
            <a:avLst/>
          </a:prstGeom>
          <a:noFill/>
        </p:spPr>
        <p:txBody>
          <a:bodyPr wrap="square" rtlCol="0">
            <a:spAutoFit/>
          </a:bodyPr>
          <a:lstStyle/>
          <a:p>
            <a:pPr algn="ctr"/>
            <a:r>
              <a:rPr lang="en-US" sz="1600">
                <a:solidFill>
                  <a:schemeClr val="bg1"/>
                </a:solidFill>
              </a:rPr>
              <a:t>Presenter: Tom Colios</a:t>
            </a:r>
          </a:p>
        </p:txBody>
      </p:sp>
      <p:sp>
        <p:nvSpPr>
          <p:cNvPr id="4" name="Oval 3">
            <a:extLst>
              <a:ext uri="{FF2B5EF4-FFF2-40B4-BE49-F238E27FC236}">
                <a16:creationId xmlns:a16="http://schemas.microsoft.com/office/drawing/2014/main" id="{BA76EB59-78FA-B971-BB9D-459466065E99}"/>
              </a:ext>
            </a:extLst>
          </p:cNvPr>
          <p:cNvSpPr/>
          <p:nvPr/>
        </p:nvSpPr>
        <p:spPr>
          <a:xfrm>
            <a:off x="3251791" y="3327781"/>
            <a:ext cx="379599" cy="146164"/>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56DB7791-6051-DEF7-0377-95D4652AC354}"/>
                  </a:ext>
                </a:extLst>
              </p:cNvPr>
              <p:cNvGraphicFramePr>
                <a:graphicFrameLocks noChangeAspect="1"/>
              </p:cNvGraphicFramePr>
              <p:nvPr>
                <p:extLst>
                  <p:ext uri="{D42A27DB-BD31-4B8C-83A1-F6EECF244321}">
                    <p14:modId xmlns:p14="http://schemas.microsoft.com/office/powerpoint/2010/main" val="1959679813"/>
                  </p:ext>
                </p:extLst>
              </p:nvPr>
            </p:nvGraphicFramePr>
            <p:xfrm>
              <a:off x="8609263" y="1325581"/>
              <a:ext cx="3484397" cy="1959973"/>
            </p:xfrm>
            <a:graphic>
              <a:graphicData uri="http://schemas.microsoft.com/office/powerpoint/2016/slidezoom">
                <pslz:sldZm>
                  <pslz:sldZmObj sldId="4514" cId="2779892449">
                    <pslz:zmPr id="{BEFFBB23-A7AB-4B08-B0EC-2877F3642CCF}" returnToParent="0" transitionDur="1000">
                      <p166:blipFill xmlns:p166="http://schemas.microsoft.com/office/powerpoint/2016/6/main">
                        <a:blip r:embed="rId6"/>
                        <a:stretch>
                          <a:fillRect/>
                        </a:stretch>
                      </p166:blipFill>
                      <p166:spPr xmlns:p166="http://schemas.microsoft.com/office/powerpoint/2016/6/main">
                        <a:xfrm>
                          <a:off x="0" y="0"/>
                          <a:ext cx="3484397" cy="1959973"/>
                        </a:xfrm>
                        <a:prstGeom prst="rect">
                          <a:avLst/>
                        </a:prstGeom>
                        <a:ln w="3175">
                          <a:solidFill>
                            <a:prstClr val="ltGray"/>
                          </a:solidFill>
                        </a:ln>
                      </p166:spPr>
                    </pslz:zmPr>
                  </pslz:sldZmObj>
                </pslz:sldZm>
              </a:graphicData>
            </a:graphic>
          </p:graphicFrame>
        </mc:Choice>
        <mc:Fallback xmlns="">
          <p:pic>
            <p:nvPicPr>
              <p:cNvPr id="19" name="Slide Zoom 18">
                <a:hlinkClick r:id="rId7" action="ppaction://hlinksldjump"/>
                <a:extLst>
                  <a:ext uri="{FF2B5EF4-FFF2-40B4-BE49-F238E27FC236}">
                    <a16:creationId xmlns:a16="http://schemas.microsoft.com/office/drawing/2014/main" id="{56DB7791-6051-DEF7-0377-95D4652AC354}"/>
                  </a:ext>
                </a:extLst>
              </p:cNvPr>
              <p:cNvPicPr>
                <a:picLocks noGrp="1" noRot="1" noChangeAspect="1" noMove="1" noResize="1" noEditPoints="1" noAdjustHandles="1" noChangeArrowheads="1" noChangeShapeType="1"/>
              </p:cNvPicPr>
              <p:nvPr/>
            </p:nvPicPr>
            <p:blipFill>
              <a:blip r:embed="rId8"/>
              <a:stretch>
                <a:fillRect/>
              </a:stretch>
            </p:blipFill>
            <p:spPr>
              <a:xfrm>
                <a:off x="8609263" y="1325581"/>
                <a:ext cx="3484397" cy="195997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7153EBBE-5EE2-EB0A-8803-C3006A5CC166}"/>
                  </a:ext>
                </a:extLst>
              </p:cNvPr>
              <p:cNvGraphicFramePr>
                <a:graphicFrameLocks noChangeAspect="1"/>
              </p:cNvGraphicFramePr>
              <p:nvPr>
                <p:extLst>
                  <p:ext uri="{D42A27DB-BD31-4B8C-83A1-F6EECF244321}">
                    <p14:modId xmlns:p14="http://schemas.microsoft.com/office/powerpoint/2010/main" val="1293739437"/>
                  </p:ext>
                </p:extLst>
              </p:nvPr>
            </p:nvGraphicFramePr>
            <p:xfrm>
              <a:off x="8626057" y="3602926"/>
              <a:ext cx="3484397" cy="1959973"/>
            </p:xfrm>
            <a:graphic>
              <a:graphicData uri="http://schemas.microsoft.com/office/powerpoint/2016/slidezoom">
                <pslz:sldZm>
                  <pslz:sldZmObj sldId="4513" cId="1795682716">
                    <pslz:zmPr id="{D05F8ECB-CA75-484E-A6A1-35A082B5EFEC}" transitionDur="1000">
                      <p166:blipFill xmlns:p166="http://schemas.microsoft.com/office/powerpoint/2016/6/main">
                        <a:blip r:embed="rId9"/>
                        <a:stretch>
                          <a:fillRect/>
                        </a:stretch>
                      </p166:blipFill>
                      <p166:spPr xmlns:p166="http://schemas.microsoft.com/office/powerpoint/2016/6/main">
                        <a:xfrm>
                          <a:off x="0" y="0"/>
                          <a:ext cx="3484397" cy="1959973"/>
                        </a:xfrm>
                        <a:prstGeom prst="rect">
                          <a:avLst/>
                        </a:prstGeom>
                        <a:ln w="3175">
                          <a:solidFill>
                            <a:prstClr val="ltGray"/>
                          </a:solidFill>
                        </a:ln>
                      </p166:spPr>
                    </pslz:zmPr>
                  </pslz:sldZmObj>
                </pslz:sldZm>
              </a:graphicData>
            </a:graphic>
          </p:graphicFrame>
        </mc:Choice>
        <mc:Fallback xmlns="">
          <p:pic>
            <p:nvPicPr>
              <p:cNvPr id="21" name="Slide Zoom 20">
                <a:hlinkClick r:id="rId10" action="ppaction://hlinksldjump"/>
                <a:extLst>
                  <a:ext uri="{FF2B5EF4-FFF2-40B4-BE49-F238E27FC236}">
                    <a16:creationId xmlns:a16="http://schemas.microsoft.com/office/drawing/2014/main" id="{7153EBBE-5EE2-EB0A-8803-C3006A5CC166}"/>
                  </a:ext>
                </a:extLst>
              </p:cNvPr>
              <p:cNvPicPr>
                <a:picLocks noGrp="1" noRot="1" noChangeAspect="1" noMove="1" noResize="1" noEditPoints="1" noAdjustHandles="1" noChangeArrowheads="1" noChangeShapeType="1"/>
              </p:cNvPicPr>
              <p:nvPr/>
            </p:nvPicPr>
            <p:blipFill>
              <a:blip r:embed="rId11"/>
              <a:stretch>
                <a:fillRect/>
              </a:stretch>
            </p:blipFill>
            <p:spPr>
              <a:xfrm>
                <a:off x="8626057" y="3602926"/>
                <a:ext cx="3484397" cy="1959973"/>
              </a:xfrm>
              <a:prstGeom prst="rect">
                <a:avLst/>
              </a:prstGeom>
              <a:ln w="3175">
                <a:solidFill>
                  <a:prstClr val="ltGray"/>
                </a:solidFill>
              </a:ln>
            </p:spPr>
          </p:pic>
        </mc:Fallback>
      </mc:AlternateContent>
      <p:pic>
        <p:nvPicPr>
          <p:cNvPr id="11" name="Picture 10" descr="Graphical user interface, website&#10;&#10;AI-generated content may be incorrect.">
            <a:extLst>
              <a:ext uri="{FF2B5EF4-FFF2-40B4-BE49-F238E27FC236}">
                <a16:creationId xmlns:a16="http://schemas.microsoft.com/office/drawing/2014/main" id="{BE772F4D-CEDD-A10F-A01B-5FD5400977BE}"/>
              </a:ext>
            </a:extLst>
          </p:cNvPr>
          <p:cNvPicPr>
            <a:picLocks noChangeAspect="1"/>
          </p:cNvPicPr>
          <p:nvPr/>
        </p:nvPicPr>
        <p:blipFill>
          <a:blip r:embed="rId12"/>
          <a:srcRect l="28488" t="32529" r="46843" b="14943"/>
          <a:stretch>
            <a:fillRect/>
          </a:stretch>
        </p:blipFill>
        <p:spPr>
          <a:xfrm>
            <a:off x="4797615" y="1304796"/>
            <a:ext cx="3698685" cy="4282440"/>
          </a:xfrm>
          <a:prstGeom prst="rect">
            <a:avLst/>
          </a:prstGeom>
        </p:spPr>
      </p:pic>
    </p:spTree>
    <p:extLst>
      <p:ext uri="{BB962C8B-B14F-4D97-AF65-F5344CB8AC3E}">
        <p14:creationId xmlns:p14="http://schemas.microsoft.com/office/powerpoint/2010/main" val="364341053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0D7C3234B99E4FA9DBE1BB1ECCCB91" ma:contentTypeVersion="3" ma:contentTypeDescription="Create a new document." ma:contentTypeScope="" ma:versionID="33dfcf16ba4167ff2b4a891451222f04">
  <xsd:schema xmlns:xsd="http://www.w3.org/2001/XMLSchema" xmlns:xs="http://www.w3.org/2001/XMLSchema" xmlns:p="http://schemas.microsoft.com/office/2006/metadata/properties" xmlns:ns2="e3d0b8e6-f07e-4022-b7bd-6f2aaae50bc3" targetNamespace="http://schemas.microsoft.com/office/2006/metadata/properties" ma:root="true" ma:fieldsID="846b0ab3c7d4fcae04dd78ebce747b65" ns2:_="">
    <xsd:import namespace="e3d0b8e6-f07e-4022-b7bd-6f2aaae50bc3"/>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d0b8e6-f07e-4022-b7bd-6f2aaae50b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754411-272A-4ADF-A517-D00E8B95FB18}">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e3d0b8e6-f07e-4022-b7bd-6f2aaae50bc3"/>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53438F1-B3D3-4A46-9606-1C9A094BAAD5}">
  <ds:schemaRefs>
    <ds:schemaRef ds:uri="http://schemas.microsoft.com/sharepoint/v3/contenttype/forms"/>
  </ds:schemaRefs>
</ds:datastoreItem>
</file>

<file path=customXml/itemProps3.xml><?xml version="1.0" encoding="utf-8"?>
<ds:datastoreItem xmlns:ds="http://schemas.openxmlformats.org/officeDocument/2006/customXml" ds:itemID="{BED6F726-B842-4CF1-A709-626141C7011B}">
  <ds:schemaRefs>
    <ds:schemaRef ds:uri="e3d0b8e6-f07e-4022-b7bd-6f2aaae50b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Metadata/LabelInfo.xml><?xml version="1.0" encoding="utf-8"?>
<clbl:labelList xmlns:clbl="http://schemas.microsoft.com/office/2020/mipLabelMetadata">
  <clbl:label id="{d23f7173-b386-4e91-8ce7-052a18d65341}" enabled="0" method="" siteId="{d23f7173-b386-4e91-8ce7-052a18d65341}" removed="1"/>
</clbl:labelList>
</file>

<file path=docProps/app.xml><?xml version="1.0" encoding="utf-8"?>
<Properties xmlns="http://schemas.openxmlformats.org/officeDocument/2006/extended-properties" xmlns:vt="http://schemas.openxmlformats.org/officeDocument/2006/docPropsVTypes">
  <Template/>
  <TotalTime>8</TotalTime>
  <Words>2348</Words>
  <Application>Microsoft Office PowerPoint</Application>
  <PresentationFormat>Widescreen</PresentationFormat>
  <Paragraphs>282</Paragraphs>
  <Slides>26</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 Black</vt:lpstr>
      <vt:lpstr>Book Antiqua</vt:lpstr>
      <vt:lpstr>Calibri</vt:lpstr>
      <vt:lpstr>Calibri Light</vt:lpstr>
      <vt:lpstr>Courier New</vt:lpstr>
      <vt:lpstr>Fira Sans</vt:lpstr>
      <vt:lpstr>inherit</vt:lpstr>
      <vt:lpstr>OpenSans Regular</vt:lpstr>
      <vt:lpstr>Wingdings</vt:lpstr>
      <vt:lpstr>Office Theme</vt:lpstr>
      <vt:lpstr>PowerPoint Presentation</vt:lpstr>
      <vt:lpstr>PowerPoint Presentation</vt:lpstr>
      <vt:lpstr>PowerPoint Presentation</vt:lpstr>
      <vt:lpstr>Status of Groundwater Levels</vt:lpstr>
      <vt:lpstr>Ongoing Dry Season</vt:lpstr>
      <vt:lpstr>Rainfall Outlook Through End of Dry Season</vt:lpstr>
      <vt:lpstr>Indian Prairie Basin      Glades and Highlands Counties </vt:lpstr>
      <vt:lpstr>PowerPoint Presentation</vt:lpstr>
      <vt:lpstr>Biscayne Aquifer, South Miami-Dade County</vt:lpstr>
      <vt:lpstr>Lower Tamiami Aquifer, Lee and Collier Counties </vt:lpstr>
      <vt:lpstr>PowerPoint Presentation</vt:lpstr>
      <vt:lpstr>PowerPoint Presentation</vt:lpstr>
      <vt:lpstr>Joint Action: Enhanced Monitoring and                                    Water Conservation Outreach</vt:lpstr>
      <vt:lpstr>Encouraging Water Conservation</vt:lpstr>
      <vt:lpstr>April is Water Conservation Month</vt:lpstr>
      <vt:lpstr>Districtwide Population Growth and Demands</vt:lpstr>
      <vt:lpstr>Water Conservation Role in Meeting Future Demands Public, Local Governments and District Partnership</vt:lpstr>
      <vt:lpstr>PowerPoint Presentation</vt:lpstr>
      <vt:lpstr>Year-Round Irrigation Ordinances*</vt:lpstr>
      <vt:lpstr>District Endorsed and Partnership Programs</vt:lpstr>
      <vt:lpstr>Public Communications and Outreach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PLANTS</dc:title>
  <dc:creator>Ellen Negley</dc:creator>
  <cp:lastModifiedBy>Mills, Kara</cp:lastModifiedBy>
  <cp:revision>3</cp:revision>
  <cp:lastPrinted>2026-04-07T21:09:51Z</cp:lastPrinted>
  <dcterms:created xsi:type="dcterms:W3CDTF">2020-08-17T13:15:33Z</dcterms:created>
  <dcterms:modified xsi:type="dcterms:W3CDTF">2026-04-13T17:24:45Z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0x010100BA0D7C3234B99E4FA9DBE1BB1ECCCB91</vt:lpwstr>
  </property>
</Properties>
</file>