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0" r:id="rId5"/>
    <p:sldMasterId id="2147483681" r:id="rId6"/>
    <p:sldMasterId id="2147483960" r:id="rId7"/>
    <p:sldMasterId id="2147483781" r:id="rId8"/>
  </p:sldMasterIdLst>
  <p:notesMasterIdLst>
    <p:notesMasterId r:id="rId28"/>
  </p:notesMasterIdLst>
  <p:handoutMasterIdLst>
    <p:handoutMasterId r:id="rId29"/>
  </p:handoutMasterIdLst>
  <p:sldIdLst>
    <p:sldId id="400" r:id="rId9"/>
    <p:sldId id="448" r:id="rId10"/>
    <p:sldId id="983" r:id="rId11"/>
    <p:sldId id="411" r:id="rId12"/>
    <p:sldId id="413" r:id="rId13"/>
    <p:sldId id="414" r:id="rId14"/>
    <p:sldId id="415" r:id="rId15"/>
    <p:sldId id="477" r:id="rId16"/>
    <p:sldId id="478" r:id="rId17"/>
    <p:sldId id="985" r:id="rId18"/>
    <p:sldId id="991" r:id="rId19"/>
    <p:sldId id="994" r:id="rId20"/>
    <p:sldId id="993" r:id="rId21"/>
    <p:sldId id="984" r:id="rId22"/>
    <p:sldId id="987" r:id="rId23"/>
    <p:sldId id="989" r:id="rId24"/>
    <p:sldId id="990" r:id="rId25"/>
    <p:sldId id="988" r:id="rId26"/>
    <p:sldId id="382" r:id="rId27"/>
  </p:sldIdLst>
  <p:sldSz cx="12192000" cy="6858000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Jacobs Chronos" panose="020B0603030503030204" pitchFamily="34" charset="0"/>
      <p:regular r:id="rId35"/>
      <p:bold r:id="rId36"/>
      <p:italic r:id="rId37"/>
      <p:boldItalic r:id="rId38"/>
    </p:embeddedFont>
    <p:embeddedFont>
      <p:font typeface="Jacobs Chronos Light" panose="020B0403030503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DFF"/>
    <a:srgbClr val="231EDC"/>
    <a:srgbClr val="C05C27"/>
    <a:srgbClr val="A04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C60F8704-076C-47E3-8B64-BA5440797084}">
  <a:tblStyle styleId="{C60F8704-076C-47E3-8B64-BA5440797084}" styleName="Jacobs Table 1 (accent &amp; 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bg2"/>
              </a:solidFill>
            </a:ln>
          </a:left>
          <a:right>
            <a:ln w="0" cmpd="sng">
              <a:solidFill>
                <a:schemeClr val="bg2"/>
              </a:solidFill>
            </a:ln>
          </a:right>
          <a:top>
            <a:ln w="1270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solidFill>
            <a:schemeClr val="bg1"/>
          </a:solidFill>
        </a:fill>
      </a:tcStyle>
    </a:wholeTbl>
    <a:band2H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2H>
    <a:band1V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1V>
    <a:lastCo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tx1"/>
          </a:solidFill>
        </a:fill>
      </a:tcStyle>
    </a:lastCol>
    <a:firstCol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Col>
    <a:la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1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tx1"/>
          </a:solidFill>
        </a:fill>
      </a:tcStyle>
    </a:lastRow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1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BFCAF012-7E69-4072-AFDE-7F0A5DE60C18}" styleName="Jacobs Table 2 (accent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bg2"/>
              </a:solidFill>
            </a:ln>
          </a:left>
          <a:right>
            <a:ln w="0" cmpd="sng">
              <a:solidFill>
                <a:schemeClr val="bg2"/>
              </a:solidFill>
            </a:ln>
          </a:right>
          <a:top>
            <a:ln w="1270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solidFill>
            <a:schemeClr val="bg1"/>
          </a:solidFill>
        </a:fill>
      </a:tcStyle>
    </a:wholeTbl>
    <a:band2H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2H>
    <a:band1V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1V>
    <a:lastCo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accent4"/>
          </a:solidFill>
        </a:fill>
      </a:tcStyle>
    </a:lastCol>
    <a:firstCol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Col>
    <a:la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1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tx1"/>
          </a:solidFill>
        </a:fill>
      </a:tcStyle>
    </a:lastRow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1"/>
              </a:solidFill>
            </a:ln>
          </a:bottom>
          <a:insideH>
            <a:ln w="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/>
          </a:solidFill>
        </a:fill>
      </a:tcStyle>
    </a:firstRow>
  </a:tblStyle>
  <a:tblStyle styleId="{BA5BF62F-6942-4ACC-8B22-EBB1B419A3F8}" styleName="Jacobs Table 2 (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bg2"/>
              </a:solidFill>
            </a:ln>
          </a:left>
          <a:right>
            <a:ln w="0" cmpd="sng">
              <a:solidFill>
                <a:schemeClr val="bg2"/>
              </a:solidFill>
            </a:ln>
          </a:right>
          <a:top>
            <a:ln w="1270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solidFill>
            <a:schemeClr val="bg1"/>
          </a:solidFill>
        </a:fill>
      </a:tcStyle>
    </a:wholeTbl>
    <a:band2H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2H>
    <a:band1V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1V>
    <a:lastCo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accent1"/>
          </a:solidFill>
        </a:fill>
      </a:tcStyle>
    </a:lastCol>
    <a:firstCol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Col>
    <a:la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tx1"/>
          </a:solidFill>
        </a:fill>
      </a:tcStyle>
    </a:lastRow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1"/>
              </a:solidFill>
            </a:ln>
          </a:bottom>
          <a:insideH>
            <a:ln w="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/>
          </a:solidFill>
        </a:fill>
      </a:tcStyle>
    </a:firstRow>
  </a:tblStyle>
  <a:tblStyle styleId="{B1232FDD-9FA7-48EA-B9EF-A92EB47FDDB2}" styleName="Jacobs Table 3 (accent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bg2"/>
              </a:solidFill>
            </a:ln>
          </a:left>
          <a:right>
            <a:ln w="0" cmpd="sng">
              <a:solidFill>
                <a:schemeClr val="bg2"/>
              </a:solidFill>
            </a:ln>
          </a:right>
          <a:top>
            <a:ln w="1270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solidFill>
            <a:schemeClr val="bg1"/>
          </a:solidFill>
        </a:fill>
      </a:tcStyle>
    </a:wholeTbl>
    <a:band1H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1H>
    <a:band1V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1V>
    <a:lastCo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accent4"/>
          </a:solidFill>
        </a:fill>
      </a:tcStyle>
    </a:lastCol>
    <a:firstCol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accent4"/>
          </a:solidFill>
        </a:fill>
      </a:tcStyle>
    </a:firstCol>
    <a:la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tx1"/>
          </a:solidFill>
        </a:fill>
      </a:tcStyle>
    </a:lastRow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1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accent2"/>
          </a:solidFill>
        </a:fill>
      </a:tcStyle>
    </a:firstRow>
  </a:tblStyle>
  <a:tblStyle styleId="{54145A0A-0414-487F-9532-D67FCEE1F73A}" styleName="Jacobs Table 3 (primary themes)">
    <a:wholeTbl>
      <a:tcTxStyle b="off">
        <a:fontRef idx="major">
          <a:prstClr val="black"/>
        </a:fontRef>
        <a:schemeClr val="dk1"/>
      </a:tcTxStyle>
      <a:tcStyle>
        <a:tcBdr>
          <a:left>
            <a:ln w="0" cmpd="sng">
              <a:solidFill>
                <a:schemeClr val="bg2"/>
              </a:solidFill>
            </a:ln>
          </a:left>
          <a:right>
            <a:ln w="0" cmpd="sng">
              <a:solidFill>
                <a:schemeClr val="bg2"/>
              </a:solidFill>
            </a:ln>
          </a:right>
          <a:top>
            <a:ln w="1270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solidFill>
            <a:schemeClr val="bg1"/>
          </a:solidFill>
        </a:fill>
      </a:tcStyle>
    </a:wholeTbl>
    <a:band1H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1H>
    <a:band1V>
      <a:tcTxStyle/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2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bg2"/>
          </a:solidFill>
        </a:fill>
      </a:tcStyle>
    </a:band1V>
    <a:lastCo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accent1"/>
          </a:solidFill>
        </a:fill>
      </a:tcStyle>
    </a:lastCol>
    <a:firstCol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accent6"/>
          </a:solidFill>
        </a:fill>
      </a:tcStyle>
    </a:firstCol>
    <a:la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2"/>
              </a:solidFill>
            </a:ln>
          </a:bottom>
          <a:insideH>
            <a:ln w="12700" cmpd="sng">
              <a:solidFill>
                <a:schemeClr val="bg1"/>
              </a:solidFill>
            </a:ln>
          </a:insideH>
          <a:insideV>
            <a:ln w="12700" cmpd="sng">
              <a:solidFill>
                <a:schemeClr val="bg1"/>
              </a:solidFill>
            </a:ln>
          </a:insideV>
        </a:tcBdr>
        <a:fill>
          <a:solidFill>
            <a:schemeClr val="tx1"/>
          </a:solidFill>
        </a:fill>
      </a:tcStyle>
    </a:lastRow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12700" cmpd="sng">
              <a:solidFill>
                <a:schemeClr val="bg1"/>
              </a:solidFill>
            </a:ln>
          </a:top>
          <a:bottom>
            <a:ln w="12700" cmpd="sng">
              <a:solidFill>
                <a:schemeClr val="bg1"/>
              </a:solidFill>
            </a:ln>
          </a:bottom>
          <a:insideH>
            <a:ln w="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tx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090" autoAdjust="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75EFC7-FFBC-4E17-8EFA-E9EFCFE0443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71FF959-C2D4-4391-BACD-D73B8E585427}">
      <dgm:prSet phldrT="[Text]"/>
      <dgm:spPr>
        <a:solidFill>
          <a:srgbClr val="006699"/>
        </a:solidFill>
      </dgm:spPr>
      <dgm:t>
        <a:bodyPr/>
        <a:lstStyle/>
        <a:p>
          <a:r>
            <a:rPr lang="en-US"/>
            <a:t>Asset Inventory Review</a:t>
          </a:r>
        </a:p>
      </dgm:t>
    </dgm:pt>
    <dgm:pt modelId="{90E7EF3D-F305-4131-8DF1-140FF6D9089B}" type="parTrans" cxnId="{8BB55867-F457-4F1D-AFAE-C236C86BDCE5}">
      <dgm:prSet/>
      <dgm:spPr/>
      <dgm:t>
        <a:bodyPr/>
        <a:lstStyle/>
        <a:p>
          <a:endParaRPr lang="en-US"/>
        </a:p>
      </dgm:t>
    </dgm:pt>
    <dgm:pt modelId="{25567D9A-339B-4258-8CFB-3335E9C5FC8D}" type="sibTrans" cxnId="{8BB55867-F457-4F1D-AFAE-C236C86BDCE5}">
      <dgm:prSet/>
      <dgm:spPr>
        <a:solidFill>
          <a:srgbClr val="006699"/>
        </a:solidFill>
      </dgm:spPr>
      <dgm:t>
        <a:bodyPr/>
        <a:lstStyle/>
        <a:p>
          <a:endParaRPr lang="en-US"/>
        </a:p>
      </dgm:t>
    </dgm:pt>
    <dgm:pt modelId="{FD982304-E650-4B8F-9F4A-2F15FAC203C2}">
      <dgm:prSet phldrT="[Text]"/>
      <dgm:spPr>
        <a:solidFill>
          <a:srgbClr val="006699"/>
        </a:solidFill>
      </dgm:spPr>
      <dgm:t>
        <a:bodyPr/>
        <a:lstStyle/>
        <a:p>
          <a:r>
            <a:rPr lang="en-US"/>
            <a:t>Table Top Assessment &amp; Data Review</a:t>
          </a:r>
        </a:p>
      </dgm:t>
    </dgm:pt>
    <dgm:pt modelId="{80485F5B-AA79-4CA2-8AC2-CD4030E1FE7C}" type="parTrans" cxnId="{DC489FB1-4288-43BC-B70F-61C0308B2DC1}">
      <dgm:prSet/>
      <dgm:spPr/>
      <dgm:t>
        <a:bodyPr/>
        <a:lstStyle/>
        <a:p>
          <a:endParaRPr lang="en-US"/>
        </a:p>
      </dgm:t>
    </dgm:pt>
    <dgm:pt modelId="{FD6AB776-DC58-45EF-B268-C6EE00CA5D7D}" type="sibTrans" cxnId="{DC489FB1-4288-43BC-B70F-61C0308B2DC1}">
      <dgm:prSet/>
      <dgm:spPr>
        <a:solidFill>
          <a:srgbClr val="006699"/>
        </a:solidFill>
      </dgm:spPr>
      <dgm:t>
        <a:bodyPr/>
        <a:lstStyle/>
        <a:p>
          <a:endParaRPr lang="en-US"/>
        </a:p>
      </dgm:t>
    </dgm:pt>
    <dgm:pt modelId="{1B9FE2DD-5C6C-4F2A-8CBD-2BA8E69473D2}">
      <dgm:prSet phldrT="[Text]"/>
      <dgm:spPr>
        <a:solidFill>
          <a:srgbClr val="006699"/>
        </a:solidFill>
      </dgm:spPr>
      <dgm:t>
        <a:bodyPr/>
        <a:lstStyle/>
        <a:p>
          <a:r>
            <a:rPr lang="en-US"/>
            <a:t>Field Assessment 1:</a:t>
          </a:r>
        </a:p>
        <a:p>
          <a:r>
            <a:rPr lang="en-US"/>
            <a:t>MOST CRITICAL ASSETS</a:t>
          </a:r>
        </a:p>
      </dgm:t>
    </dgm:pt>
    <dgm:pt modelId="{EA604F96-33C6-4DC8-AD3D-DBBFF4F5ABCF}" type="parTrans" cxnId="{7A09F17D-57C0-4398-A51A-891DDC82371F}">
      <dgm:prSet/>
      <dgm:spPr/>
      <dgm:t>
        <a:bodyPr/>
        <a:lstStyle/>
        <a:p>
          <a:endParaRPr lang="en-US"/>
        </a:p>
      </dgm:t>
    </dgm:pt>
    <dgm:pt modelId="{7B9E8B6B-653F-497D-A9BF-EAB357009C2F}" type="sibTrans" cxnId="{7A09F17D-57C0-4398-A51A-891DDC82371F}">
      <dgm:prSet/>
      <dgm:spPr>
        <a:solidFill>
          <a:srgbClr val="006699"/>
        </a:solidFill>
      </dgm:spPr>
      <dgm:t>
        <a:bodyPr/>
        <a:lstStyle/>
        <a:p>
          <a:endParaRPr lang="en-US"/>
        </a:p>
      </dgm:t>
    </dgm:pt>
    <dgm:pt modelId="{3DDF11D6-86C8-474E-B3E5-3ABF91B2D7C0}">
      <dgm:prSet/>
      <dgm:spPr>
        <a:solidFill>
          <a:srgbClr val="006699"/>
        </a:solidFill>
      </dgm:spPr>
      <dgm:t>
        <a:bodyPr/>
        <a:lstStyle/>
        <a:p>
          <a:r>
            <a:rPr lang="en-US"/>
            <a:t>Field Assessment 2:</a:t>
          </a:r>
        </a:p>
        <a:p>
          <a:r>
            <a:rPr lang="en-US"/>
            <a:t>Less Critical Assets</a:t>
          </a:r>
        </a:p>
      </dgm:t>
    </dgm:pt>
    <dgm:pt modelId="{16537408-D600-45C4-9ED0-ABC3B2A2122E}" type="parTrans" cxnId="{34BFBBBC-7575-427B-8F8E-2F330772CE52}">
      <dgm:prSet/>
      <dgm:spPr/>
      <dgm:t>
        <a:bodyPr/>
        <a:lstStyle/>
        <a:p>
          <a:endParaRPr lang="en-US"/>
        </a:p>
      </dgm:t>
    </dgm:pt>
    <dgm:pt modelId="{5621CB56-0D0E-4D00-A12A-B87C32C9DD14}" type="sibTrans" cxnId="{34BFBBBC-7575-427B-8F8E-2F330772CE52}">
      <dgm:prSet/>
      <dgm:spPr>
        <a:solidFill>
          <a:srgbClr val="006699"/>
        </a:solidFill>
      </dgm:spPr>
      <dgm:t>
        <a:bodyPr/>
        <a:lstStyle/>
        <a:p>
          <a:endParaRPr lang="en-US"/>
        </a:p>
      </dgm:t>
    </dgm:pt>
    <dgm:pt modelId="{25632176-7715-4EAB-9AF1-79751B92D50E}">
      <dgm:prSet/>
      <dgm:spPr>
        <a:solidFill>
          <a:srgbClr val="006699"/>
        </a:solidFill>
      </dgm:spPr>
      <dgm:t>
        <a:bodyPr/>
        <a:lstStyle/>
        <a:p>
          <a:r>
            <a:rPr lang="en-US"/>
            <a:t>Mesh into maintenance program</a:t>
          </a:r>
        </a:p>
      </dgm:t>
    </dgm:pt>
    <dgm:pt modelId="{91645F75-17EF-46ED-AB7E-0211B8FBF5B1}" type="parTrans" cxnId="{F54AE669-59B7-4FDB-8663-CD6E531E0437}">
      <dgm:prSet/>
      <dgm:spPr/>
      <dgm:t>
        <a:bodyPr/>
        <a:lstStyle/>
        <a:p>
          <a:endParaRPr lang="en-US"/>
        </a:p>
      </dgm:t>
    </dgm:pt>
    <dgm:pt modelId="{3C6A4CD1-6ACA-42F5-9AA0-CA5181921DFD}" type="sibTrans" cxnId="{F54AE669-59B7-4FDB-8663-CD6E531E0437}">
      <dgm:prSet/>
      <dgm:spPr/>
      <dgm:t>
        <a:bodyPr/>
        <a:lstStyle/>
        <a:p>
          <a:endParaRPr lang="en-US"/>
        </a:p>
      </dgm:t>
    </dgm:pt>
    <dgm:pt modelId="{ECADE327-BF15-4035-8909-181A6FF29A07}" type="pres">
      <dgm:prSet presAssocID="{A375EFC7-FFBC-4E17-8EFA-E9EFCFE04434}" presName="linearFlow" presStyleCnt="0">
        <dgm:presLayoutVars>
          <dgm:resizeHandles val="exact"/>
        </dgm:presLayoutVars>
      </dgm:prSet>
      <dgm:spPr/>
    </dgm:pt>
    <dgm:pt modelId="{25E69BCC-F7B6-4BD2-B4E4-C93E8A9F72C1}" type="pres">
      <dgm:prSet presAssocID="{171FF959-C2D4-4391-BACD-D73B8E585427}" presName="node" presStyleLbl="node1" presStyleIdx="0" presStyleCnt="5">
        <dgm:presLayoutVars>
          <dgm:bulletEnabled val="1"/>
        </dgm:presLayoutVars>
      </dgm:prSet>
      <dgm:spPr/>
    </dgm:pt>
    <dgm:pt modelId="{14DA9918-D848-4BE2-91A5-87880DACD176}" type="pres">
      <dgm:prSet presAssocID="{25567D9A-339B-4258-8CFB-3335E9C5FC8D}" presName="sibTrans" presStyleLbl="sibTrans2D1" presStyleIdx="0" presStyleCnt="4"/>
      <dgm:spPr/>
    </dgm:pt>
    <dgm:pt modelId="{2F420103-1CA4-41F0-A935-A9CD38A788D6}" type="pres">
      <dgm:prSet presAssocID="{25567D9A-339B-4258-8CFB-3335E9C5FC8D}" presName="connectorText" presStyleLbl="sibTrans2D1" presStyleIdx="0" presStyleCnt="4"/>
      <dgm:spPr/>
    </dgm:pt>
    <dgm:pt modelId="{39ABC3E0-4B19-4BD3-AC08-6AFA4EBABAFB}" type="pres">
      <dgm:prSet presAssocID="{FD982304-E650-4B8F-9F4A-2F15FAC203C2}" presName="node" presStyleLbl="node1" presStyleIdx="1" presStyleCnt="5">
        <dgm:presLayoutVars>
          <dgm:bulletEnabled val="1"/>
        </dgm:presLayoutVars>
      </dgm:prSet>
      <dgm:spPr/>
    </dgm:pt>
    <dgm:pt modelId="{8B2DA059-148A-4E48-8279-95533F99235E}" type="pres">
      <dgm:prSet presAssocID="{FD6AB776-DC58-45EF-B268-C6EE00CA5D7D}" presName="sibTrans" presStyleLbl="sibTrans2D1" presStyleIdx="1" presStyleCnt="4"/>
      <dgm:spPr/>
    </dgm:pt>
    <dgm:pt modelId="{8DDED189-1233-4993-9D74-EAEFC776068D}" type="pres">
      <dgm:prSet presAssocID="{FD6AB776-DC58-45EF-B268-C6EE00CA5D7D}" presName="connectorText" presStyleLbl="sibTrans2D1" presStyleIdx="1" presStyleCnt="4"/>
      <dgm:spPr/>
    </dgm:pt>
    <dgm:pt modelId="{954D4811-6C04-43A8-8D32-F4EEC35314D6}" type="pres">
      <dgm:prSet presAssocID="{1B9FE2DD-5C6C-4F2A-8CBD-2BA8E69473D2}" presName="node" presStyleLbl="node1" presStyleIdx="2" presStyleCnt="5">
        <dgm:presLayoutVars>
          <dgm:bulletEnabled val="1"/>
        </dgm:presLayoutVars>
      </dgm:prSet>
      <dgm:spPr/>
    </dgm:pt>
    <dgm:pt modelId="{DDEF45B7-14A4-475A-A134-73545B3DFDE5}" type="pres">
      <dgm:prSet presAssocID="{7B9E8B6B-653F-497D-A9BF-EAB357009C2F}" presName="sibTrans" presStyleLbl="sibTrans2D1" presStyleIdx="2" presStyleCnt="4"/>
      <dgm:spPr/>
    </dgm:pt>
    <dgm:pt modelId="{AE0739F9-5E2A-4272-9299-A6F0059B5DC4}" type="pres">
      <dgm:prSet presAssocID="{7B9E8B6B-653F-497D-A9BF-EAB357009C2F}" presName="connectorText" presStyleLbl="sibTrans2D1" presStyleIdx="2" presStyleCnt="4"/>
      <dgm:spPr/>
    </dgm:pt>
    <dgm:pt modelId="{EBBA982A-174A-499B-AA18-6E316A87A393}" type="pres">
      <dgm:prSet presAssocID="{3DDF11D6-86C8-474E-B3E5-3ABF91B2D7C0}" presName="node" presStyleLbl="node1" presStyleIdx="3" presStyleCnt="5">
        <dgm:presLayoutVars>
          <dgm:bulletEnabled val="1"/>
        </dgm:presLayoutVars>
      </dgm:prSet>
      <dgm:spPr/>
    </dgm:pt>
    <dgm:pt modelId="{3055A88E-F33F-4EFA-9140-ABB793AB49F2}" type="pres">
      <dgm:prSet presAssocID="{5621CB56-0D0E-4D00-A12A-B87C32C9DD14}" presName="sibTrans" presStyleLbl="sibTrans2D1" presStyleIdx="3" presStyleCnt="4"/>
      <dgm:spPr/>
    </dgm:pt>
    <dgm:pt modelId="{95F698DC-BDCC-4039-9E27-5BA0BE8E855C}" type="pres">
      <dgm:prSet presAssocID="{5621CB56-0D0E-4D00-A12A-B87C32C9DD14}" presName="connectorText" presStyleLbl="sibTrans2D1" presStyleIdx="3" presStyleCnt="4"/>
      <dgm:spPr/>
    </dgm:pt>
    <dgm:pt modelId="{1402F160-496D-4869-B6D2-28D867CD66AF}" type="pres">
      <dgm:prSet presAssocID="{25632176-7715-4EAB-9AF1-79751B92D50E}" presName="node" presStyleLbl="node1" presStyleIdx="4" presStyleCnt="5">
        <dgm:presLayoutVars>
          <dgm:bulletEnabled val="1"/>
        </dgm:presLayoutVars>
      </dgm:prSet>
      <dgm:spPr/>
    </dgm:pt>
  </dgm:ptLst>
  <dgm:cxnLst>
    <dgm:cxn modelId="{CC8E2312-8782-4E40-A6A6-0D0203AF7245}" type="presOf" srcId="{5621CB56-0D0E-4D00-A12A-B87C32C9DD14}" destId="{3055A88E-F33F-4EFA-9140-ABB793AB49F2}" srcOrd="0" destOrd="0" presId="urn:microsoft.com/office/officeart/2005/8/layout/process2"/>
    <dgm:cxn modelId="{54F0AE14-35E7-443B-BEE5-0973431E430E}" type="presOf" srcId="{FD6AB776-DC58-45EF-B268-C6EE00CA5D7D}" destId="{8B2DA059-148A-4E48-8279-95533F99235E}" srcOrd="0" destOrd="0" presId="urn:microsoft.com/office/officeart/2005/8/layout/process2"/>
    <dgm:cxn modelId="{9DD07E19-1E02-4E25-861A-E94671BD3F89}" type="presOf" srcId="{7B9E8B6B-653F-497D-A9BF-EAB357009C2F}" destId="{AE0739F9-5E2A-4272-9299-A6F0059B5DC4}" srcOrd="1" destOrd="0" presId="urn:microsoft.com/office/officeart/2005/8/layout/process2"/>
    <dgm:cxn modelId="{D4C28E20-EA12-4CD4-A6B4-047564E7D56E}" type="presOf" srcId="{5621CB56-0D0E-4D00-A12A-B87C32C9DD14}" destId="{95F698DC-BDCC-4039-9E27-5BA0BE8E855C}" srcOrd="1" destOrd="0" presId="urn:microsoft.com/office/officeart/2005/8/layout/process2"/>
    <dgm:cxn modelId="{8D34BB26-67E5-4EAD-B206-E10A8755AA5F}" type="presOf" srcId="{25632176-7715-4EAB-9AF1-79751B92D50E}" destId="{1402F160-496D-4869-B6D2-28D867CD66AF}" srcOrd="0" destOrd="0" presId="urn:microsoft.com/office/officeart/2005/8/layout/process2"/>
    <dgm:cxn modelId="{7F766C2D-976A-48A3-A3DA-E024F0BE2994}" type="presOf" srcId="{1B9FE2DD-5C6C-4F2A-8CBD-2BA8E69473D2}" destId="{954D4811-6C04-43A8-8D32-F4EEC35314D6}" srcOrd="0" destOrd="0" presId="urn:microsoft.com/office/officeart/2005/8/layout/process2"/>
    <dgm:cxn modelId="{42513333-0F4C-4E09-968F-A01A596E4E31}" type="presOf" srcId="{A375EFC7-FFBC-4E17-8EFA-E9EFCFE04434}" destId="{ECADE327-BF15-4035-8909-181A6FF29A07}" srcOrd="0" destOrd="0" presId="urn:microsoft.com/office/officeart/2005/8/layout/process2"/>
    <dgm:cxn modelId="{70A9FB34-1664-4AD3-813D-8A4E30EB838E}" type="presOf" srcId="{7B9E8B6B-653F-497D-A9BF-EAB357009C2F}" destId="{DDEF45B7-14A4-475A-A134-73545B3DFDE5}" srcOrd="0" destOrd="0" presId="urn:microsoft.com/office/officeart/2005/8/layout/process2"/>
    <dgm:cxn modelId="{8A619E5B-A4B5-455C-BEFC-B22C812B0CE0}" type="presOf" srcId="{25567D9A-339B-4258-8CFB-3335E9C5FC8D}" destId="{14DA9918-D848-4BE2-91A5-87880DACD176}" srcOrd="0" destOrd="0" presId="urn:microsoft.com/office/officeart/2005/8/layout/process2"/>
    <dgm:cxn modelId="{E6871041-4363-421D-AD7B-E24721AF3F1C}" type="presOf" srcId="{25567D9A-339B-4258-8CFB-3335E9C5FC8D}" destId="{2F420103-1CA4-41F0-A935-A9CD38A788D6}" srcOrd="1" destOrd="0" presId="urn:microsoft.com/office/officeart/2005/8/layout/process2"/>
    <dgm:cxn modelId="{CB12CE44-129E-407D-A363-4BF5C8F8BC84}" type="presOf" srcId="{FD6AB776-DC58-45EF-B268-C6EE00CA5D7D}" destId="{8DDED189-1233-4993-9D74-EAEFC776068D}" srcOrd="1" destOrd="0" presId="urn:microsoft.com/office/officeart/2005/8/layout/process2"/>
    <dgm:cxn modelId="{8BB55867-F457-4F1D-AFAE-C236C86BDCE5}" srcId="{A375EFC7-FFBC-4E17-8EFA-E9EFCFE04434}" destId="{171FF959-C2D4-4391-BACD-D73B8E585427}" srcOrd="0" destOrd="0" parTransId="{90E7EF3D-F305-4131-8DF1-140FF6D9089B}" sibTransId="{25567D9A-339B-4258-8CFB-3335E9C5FC8D}"/>
    <dgm:cxn modelId="{F54AE669-59B7-4FDB-8663-CD6E531E0437}" srcId="{A375EFC7-FFBC-4E17-8EFA-E9EFCFE04434}" destId="{25632176-7715-4EAB-9AF1-79751B92D50E}" srcOrd="4" destOrd="0" parTransId="{91645F75-17EF-46ED-AB7E-0211B8FBF5B1}" sibTransId="{3C6A4CD1-6ACA-42F5-9AA0-CA5181921DFD}"/>
    <dgm:cxn modelId="{7A09F17D-57C0-4398-A51A-891DDC82371F}" srcId="{A375EFC7-FFBC-4E17-8EFA-E9EFCFE04434}" destId="{1B9FE2DD-5C6C-4F2A-8CBD-2BA8E69473D2}" srcOrd="2" destOrd="0" parTransId="{EA604F96-33C6-4DC8-AD3D-DBBFF4F5ABCF}" sibTransId="{7B9E8B6B-653F-497D-A9BF-EAB357009C2F}"/>
    <dgm:cxn modelId="{2605E692-D60E-4053-890C-AD3A087C19F9}" type="presOf" srcId="{3DDF11D6-86C8-474E-B3E5-3ABF91B2D7C0}" destId="{EBBA982A-174A-499B-AA18-6E316A87A393}" srcOrd="0" destOrd="0" presId="urn:microsoft.com/office/officeart/2005/8/layout/process2"/>
    <dgm:cxn modelId="{66033B97-C63F-4B12-8DD1-49DACFA71230}" type="presOf" srcId="{171FF959-C2D4-4391-BACD-D73B8E585427}" destId="{25E69BCC-F7B6-4BD2-B4E4-C93E8A9F72C1}" srcOrd="0" destOrd="0" presId="urn:microsoft.com/office/officeart/2005/8/layout/process2"/>
    <dgm:cxn modelId="{DC489FB1-4288-43BC-B70F-61C0308B2DC1}" srcId="{A375EFC7-FFBC-4E17-8EFA-E9EFCFE04434}" destId="{FD982304-E650-4B8F-9F4A-2F15FAC203C2}" srcOrd="1" destOrd="0" parTransId="{80485F5B-AA79-4CA2-8AC2-CD4030E1FE7C}" sibTransId="{FD6AB776-DC58-45EF-B268-C6EE00CA5D7D}"/>
    <dgm:cxn modelId="{34BFBBBC-7575-427B-8F8E-2F330772CE52}" srcId="{A375EFC7-FFBC-4E17-8EFA-E9EFCFE04434}" destId="{3DDF11D6-86C8-474E-B3E5-3ABF91B2D7C0}" srcOrd="3" destOrd="0" parTransId="{16537408-D600-45C4-9ED0-ABC3B2A2122E}" sibTransId="{5621CB56-0D0E-4D00-A12A-B87C32C9DD14}"/>
    <dgm:cxn modelId="{805D9DE0-FFD7-448F-9E8C-0D0EB2A180E6}" type="presOf" srcId="{FD982304-E650-4B8F-9F4A-2F15FAC203C2}" destId="{39ABC3E0-4B19-4BD3-AC08-6AFA4EBABAFB}" srcOrd="0" destOrd="0" presId="urn:microsoft.com/office/officeart/2005/8/layout/process2"/>
    <dgm:cxn modelId="{B6A2FE87-BC10-409F-8437-9C4714C664CD}" type="presParOf" srcId="{ECADE327-BF15-4035-8909-181A6FF29A07}" destId="{25E69BCC-F7B6-4BD2-B4E4-C93E8A9F72C1}" srcOrd="0" destOrd="0" presId="urn:microsoft.com/office/officeart/2005/8/layout/process2"/>
    <dgm:cxn modelId="{ACF766C6-DCD3-4348-8807-3A4017318B0C}" type="presParOf" srcId="{ECADE327-BF15-4035-8909-181A6FF29A07}" destId="{14DA9918-D848-4BE2-91A5-87880DACD176}" srcOrd="1" destOrd="0" presId="urn:microsoft.com/office/officeart/2005/8/layout/process2"/>
    <dgm:cxn modelId="{8A914824-2D6F-4BDD-AB9A-6D724A315C2A}" type="presParOf" srcId="{14DA9918-D848-4BE2-91A5-87880DACD176}" destId="{2F420103-1CA4-41F0-A935-A9CD38A788D6}" srcOrd="0" destOrd="0" presId="urn:microsoft.com/office/officeart/2005/8/layout/process2"/>
    <dgm:cxn modelId="{546D4AEF-ED4A-4B01-B0FF-BB7749D5EE9F}" type="presParOf" srcId="{ECADE327-BF15-4035-8909-181A6FF29A07}" destId="{39ABC3E0-4B19-4BD3-AC08-6AFA4EBABAFB}" srcOrd="2" destOrd="0" presId="urn:microsoft.com/office/officeart/2005/8/layout/process2"/>
    <dgm:cxn modelId="{5E1302DC-9186-465E-9CFE-DF0E92FEADC8}" type="presParOf" srcId="{ECADE327-BF15-4035-8909-181A6FF29A07}" destId="{8B2DA059-148A-4E48-8279-95533F99235E}" srcOrd="3" destOrd="0" presId="urn:microsoft.com/office/officeart/2005/8/layout/process2"/>
    <dgm:cxn modelId="{E445F5DF-F4A8-4153-8B05-9F407736927A}" type="presParOf" srcId="{8B2DA059-148A-4E48-8279-95533F99235E}" destId="{8DDED189-1233-4993-9D74-EAEFC776068D}" srcOrd="0" destOrd="0" presId="urn:microsoft.com/office/officeart/2005/8/layout/process2"/>
    <dgm:cxn modelId="{2F7BDE28-6AB9-4B04-ACB7-F833B4985606}" type="presParOf" srcId="{ECADE327-BF15-4035-8909-181A6FF29A07}" destId="{954D4811-6C04-43A8-8D32-F4EEC35314D6}" srcOrd="4" destOrd="0" presId="urn:microsoft.com/office/officeart/2005/8/layout/process2"/>
    <dgm:cxn modelId="{FC0F5859-55A5-4B90-9644-AC206CF44D8A}" type="presParOf" srcId="{ECADE327-BF15-4035-8909-181A6FF29A07}" destId="{DDEF45B7-14A4-475A-A134-73545B3DFDE5}" srcOrd="5" destOrd="0" presId="urn:microsoft.com/office/officeart/2005/8/layout/process2"/>
    <dgm:cxn modelId="{9FC0A287-CDEF-46A3-A899-50E53D7A3BF8}" type="presParOf" srcId="{DDEF45B7-14A4-475A-A134-73545B3DFDE5}" destId="{AE0739F9-5E2A-4272-9299-A6F0059B5DC4}" srcOrd="0" destOrd="0" presId="urn:microsoft.com/office/officeart/2005/8/layout/process2"/>
    <dgm:cxn modelId="{F27A318C-2138-490C-A6A5-B6F74C1B0A07}" type="presParOf" srcId="{ECADE327-BF15-4035-8909-181A6FF29A07}" destId="{EBBA982A-174A-499B-AA18-6E316A87A393}" srcOrd="6" destOrd="0" presId="urn:microsoft.com/office/officeart/2005/8/layout/process2"/>
    <dgm:cxn modelId="{47C00DB6-11E8-4645-A1B3-5C921579058E}" type="presParOf" srcId="{ECADE327-BF15-4035-8909-181A6FF29A07}" destId="{3055A88E-F33F-4EFA-9140-ABB793AB49F2}" srcOrd="7" destOrd="0" presId="urn:microsoft.com/office/officeart/2005/8/layout/process2"/>
    <dgm:cxn modelId="{EEAEA1CC-B704-44F5-819B-1624FA28785B}" type="presParOf" srcId="{3055A88E-F33F-4EFA-9140-ABB793AB49F2}" destId="{95F698DC-BDCC-4039-9E27-5BA0BE8E855C}" srcOrd="0" destOrd="0" presId="urn:microsoft.com/office/officeart/2005/8/layout/process2"/>
    <dgm:cxn modelId="{496EE61E-B1E6-4F30-AB86-F70AC4EBC451}" type="presParOf" srcId="{ECADE327-BF15-4035-8909-181A6FF29A07}" destId="{1402F160-496D-4869-B6D2-28D867CD66AF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75EFC7-FFBC-4E17-8EFA-E9EFCFE0443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71FF959-C2D4-4391-BACD-D73B8E585427}">
      <dgm:prSet phldrT="[Text]"/>
      <dgm:spPr>
        <a:solidFill>
          <a:srgbClr val="3366FF"/>
        </a:solidFill>
      </dgm:spPr>
      <dgm:t>
        <a:bodyPr/>
        <a:lstStyle/>
        <a:p>
          <a:r>
            <a:rPr lang="en-US"/>
            <a:t>Develop R&amp;R Schedule</a:t>
          </a:r>
        </a:p>
      </dgm:t>
    </dgm:pt>
    <dgm:pt modelId="{90E7EF3D-F305-4131-8DF1-140FF6D9089B}" type="parTrans" cxnId="{8BB55867-F457-4F1D-AFAE-C236C86BDCE5}">
      <dgm:prSet/>
      <dgm:spPr/>
      <dgm:t>
        <a:bodyPr/>
        <a:lstStyle/>
        <a:p>
          <a:endParaRPr lang="en-US"/>
        </a:p>
      </dgm:t>
    </dgm:pt>
    <dgm:pt modelId="{25567D9A-339B-4258-8CFB-3335E9C5FC8D}" type="sibTrans" cxnId="{8BB55867-F457-4F1D-AFAE-C236C86BDCE5}">
      <dgm:prSet/>
      <dgm:spPr>
        <a:solidFill>
          <a:srgbClr val="3366FF"/>
        </a:solidFill>
      </dgm:spPr>
      <dgm:t>
        <a:bodyPr/>
        <a:lstStyle/>
        <a:p>
          <a:endParaRPr lang="en-US"/>
        </a:p>
      </dgm:t>
    </dgm:pt>
    <dgm:pt modelId="{FD982304-E650-4B8F-9F4A-2F15FAC203C2}">
      <dgm:prSet phldrT="[Text]"/>
      <dgm:spPr>
        <a:solidFill>
          <a:srgbClr val="3366FF"/>
        </a:solidFill>
      </dgm:spPr>
      <dgm:t>
        <a:bodyPr/>
        <a:lstStyle/>
        <a:p>
          <a:r>
            <a:rPr lang="en-US"/>
            <a:t>Refine R&amp;R Schedule</a:t>
          </a:r>
        </a:p>
      </dgm:t>
    </dgm:pt>
    <dgm:pt modelId="{80485F5B-AA79-4CA2-8AC2-CD4030E1FE7C}" type="parTrans" cxnId="{DC489FB1-4288-43BC-B70F-61C0308B2DC1}">
      <dgm:prSet/>
      <dgm:spPr/>
      <dgm:t>
        <a:bodyPr/>
        <a:lstStyle/>
        <a:p>
          <a:endParaRPr lang="en-US"/>
        </a:p>
      </dgm:t>
    </dgm:pt>
    <dgm:pt modelId="{FD6AB776-DC58-45EF-B268-C6EE00CA5D7D}" type="sibTrans" cxnId="{DC489FB1-4288-43BC-B70F-61C0308B2DC1}">
      <dgm:prSet/>
      <dgm:spPr>
        <a:solidFill>
          <a:srgbClr val="3366FF"/>
        </a:solidFill>
      </dgm:spPr>
      <dgm:t>
        <a:bodyPr/>
        <a:lstStyle/>
        <a:p>
          <a:endParaRPr lang="en-US"/>
        </a:p>
      </dgm:t>
    </dgm:pt>
    <dgm:pt modelId="{1B9FE2DD-5C6C-4F2A-8CBD-2BA8E69473D2}">
      <dgm:prSet phldrT="[Text]"/>
      <dgm:spPr>
        <a:solidFill>
          <a:srgbClr val="3366FF"/>
        </a:solidFill>
      </dgm:spPr>
      <dgm:t>
        <a:bodyPr/>
        <a:lstStyle/>
        <a:p>
          <a:r>
            <a:rPr lang="en-US"/>
            <a:t>Refine R&amp;R Schedule</a:t>
          </a:r>
        </a:p>
      </dgm:t>
    </dgm:pt>
    <dgm:pt modelId="{EA604F96-33C6-4DC8-AD3D-DBBFF4F5ABCF}" type="parTrans" cxnId="{7A09F17D-57C0-4398-A51A-891DDC82371F}">
      <dgm:prSet/>
      <dgm:spPr/>
      <dgm:t>
        <a:bodyPr/>
        <a:lstStyle/>
        <a:p>
          <a:endParaRPr lang="en-US"/>
        </a:p>
      </dgm:t>
    </dgm:pt>
    <dgm:pt modelId="{7B9E8B6B-653F-497D-A9BF-EAB357009C2F}" type="sibTrans" cxnId="{7A09F17D-57C0-4398-A51A-891DDC82371F}">
      <dgm:prSet/>
      <dgm:spPr/>
      <dgm:t>
        <a:bodyPr/>
        <a:lstStyle/>
        <a:p>
          <a:endParaRPr lang="en-US"/>
        </a:p>
      </dgm:t>
    </dgm:pt>
    <dgm:pt modelId="{ECADE327-BF15-4035-8909-181A6FF29A07}" type="pres">
      <dgm:prSet presAssocID="{A375EFC7-FFBC-4E17-8EFA-E9EFCFE04434}" presName="linearFlow" presStyleCnt="0">
        <dgm:presLayoutVars>
          <dgm:resizeHandles val="exact"/>
        </dgm:presLayoutVars>
      </dgm:prSet>
      <dgm:spPr/>
    </dgm:pt>
    <dgm:pt modelId="{25E69BCC-F7B6-4BD2-B4E4-C93E8A9F72C1}" type="pres">
      <dgm:prSet presAssocID="{171FF959-C2D4-4391-BACD-D73B8E585427}" presName="node" presStyleLbl="node1" presStyleIdx="0" presStyleCnt="3">
        <dgm:presLayoutVars>
          <dgm:bulletEnabled val="1"/>
        </dgm:presLayoutVars>
      </dgm:prSet>
      <dgm:spPr/>
    </dgm:pt>
    <dgm:pt modelId="{14DA9918-D848-4BE2-91A5-87880DACD176}" type="pres">
      <dgm:prSet presAssocID="{25567D9A-339B-4258-8CFB-3335E9C5FC8D}" presName="sibTrans" presStyleLbl="sibTrans2D1" presStyleIdx="0" presStyleCnt="2"/>
      <dgm:spPr/>
    </dgm:pt>
    <dgm:pt modelId="{2F420103-1CA4-41F0-A935-A9CD38A788D6}" type="pres">
      <dgm:prSet presAssocID="{25567D9A-339B-4258-8CFB-3335E9C5FC8D}" presName="connectorText" presStyleLbl="sibTrans2D1" presStyleIdx="0" presStyleCnt="2"/>
      <dgm:spPr/>
    </dgm:pt>
    <dgm:pt modelId="{39ABC3E0-4B19-4BD3-AC08-6AFA4EBABAFB}" type="pres">
      <dgm:prSet presAssocID="{FD982304-E650-4B8F-9F4A-2F15FAC203C2}" presName="node" presStyleLbl="node1" presStyleIdx="1" presStyleCnt="3">
        <dgm:presLayoutVars>
          <dgm:bulletEnabled val="1"/>
        </dgm:presLayoutVars>
      </dgm:prSet>
      <dgm:spPr/>
    </dgm:pt>
    <dgm:pt modelId="{8B2DA059-148A-4E48-8279-95533F99235E}" type="pres">
      <dgm:prSet presAssocID="{FD6AB776-DC58-45EF-B268-C6EE00CA5D7D}" presName="sibTrans" presStyleLbl="sibTrans2D1" presStyleIdx="1" presStyleCnt="2" custLinFactNeighborX="8387" custLinFactNeighborY="4033"/>
      <dgm:spPr/>
    </dgm:pt>
    <dgm:pt modelId="{8DDED189-1233-4993-9D74-EAEFC776068D}" type="pres">
      <dgm:prSet presAssocID="{FD6AB776-DC58-45EF-B268-C6EE00CA5D7D}" presName="connectorText" presStyleLbl="sibTrans2D1" presStyleIdx="1" presStyleCnt="2"/>
      <dgm:spPr/>
    </dgm:pt>
    <dgm:pt modelId="{954D4811-6C04-43A8-8D32-F4EEC35314D6}" type="pres">
      <dgm:prSet presAssocID="{1B9FE2DD-5C6C-4F2A-8CBD-2BA8E69473D2}" presName="node" presStyleLbl="node1" presStyleIdx="2" presStyleCnt="3">
        <dgm:presLayoutVars>
          <dgm:bulletEnabled val="1"/>
        </dgm:presLayoutVars>
      </dgm:prSet>
      <dgm:spPr/>
    </dgm:pt>
  </dgm:ptLst>
  <dgm:cxnLst>
    <dgm:cxn modelId="{F2FC8001-CC34-4477-B07F-848AD63EA773}" type="presOf" srcId="{FD6AB776-DC58-45EF-B268-C6EE00CA5D7D}" destId="{8DDED189-1233-4993-9D74-EAEFC776068D}" srcOrd="1" destOrd="0" presId="urn:microsoft.com/office/officeart/2005/8/layout/process2"/>
    <dgm:cxn modelId="{8BB55867-F457-4F1D-AFAE-C236C86BDCE5}" srcId="{A375EFC7-FFBC-4E17-8EFA-E9EFCFE04434}" destId="{171FF959-C2D4-4391-BACD-D73B8E585427}" srcOrd="0" destOrd="0" parTransId="{90E7EF3D-F305-4131-8DF1-140FF6D9089B}" sibTransId="{25567D9A-339B-4258-8CFB-3335E9C5FC8D}"/>
    <dgm:cxn modelId="{E81A7753-83EA-4A4E-A15C-0DD1129F9E32}" type="presOf" srcId="{25567D9A-339B-4258-8CFB-3335E9C5FC8D}" destId="{14DA9918-D848-4BE2-91A5-87880DACD176}" srcOrd="0" destOrd="0" presId="urn:microsoft.com/office/officeart/2005/8/layout/process2"/>
    <dgm:cxn modelId="{7A09F17D-57C0-4398-A51A-891DDC82371F}" srcId="{A375EFC7-FFBC-4E17-8EFA-E9EFCFE04434}" destId="{1B9FE2DD-5C6C-4F2A-8CBD-2BA8E69473D2}" srcOrd="2" destOrd="0" parTransId="{EA604F96-33C6-4DC8-AD3D-DBBFF4F5ABCF}" sibTransId="{7B9E8B6B-653F-497D-A9BF-EAB357009C2F}"/>
    <dgm:cxn modelId="{3EC6CD8A-E564-4E1E-B4F6-6FD49581AAED}" type="presOf" srcId="{FD6AB776-DC58-45EF-B268-C6EE00CA5D7D}" destId="{8B2DA059-148A-4E48-8279-95533F99235E}" srcOrd="0" destOrd="0" presId="urn:microsoft.com/office/officeart/2005/8/layout/process2"/>
    <dgm:cxn modelId="{D2A0A89C-E1FD-40FC-9C87-266F5459AB9A}" type="presOf" srcId="{1B9FE2DD-5C6C-4F2A-8CBD-2BA8E69473D2}" destId="{954D4811-6C04-43A8-8D32-F4EEC35314D6}" srcOrd="0" destOrd="0" presId="urn:microsoft.com/office/officeart/2005/8/layout/process2"/>
    <dgm:cxn modelId="{6C3CE8A9-4949-4B37-927F-3D70560733A4}" type="presOf" srcId="{25567D9A-339B-4258-8CFB-3335E9C5FC8D}" destId="{2F420103-1CA4-41F0-A935-A9CD38A788D6}" srcOrd="1" destOrd="0" presId="urn:microsoft.com/office/officeart/2005/8/layout/process2"/>
    <dgm:cxn modelId="{DC489FB1-4288-43BC-B70F-61C0308B2DC1}" srcId="{A375EFC7-FFBC-4E17-8EFA-E9EFCFE04434}" destId="{FD982304-E650-4B8F-9F4A-2F15FAC203C2}" srcOrd="1" destOrd="0" parTransId="{80485F5B-AA79-4CA2-8AC2-CD4030E1FE7C}" sibTransId="{FD6AB776-DC58-45EF-B268-C6EE00CA5D7D}"/>
    <dgm:cxn modelId="{9EF912B7-3582-4F7E-A284-292ECC4EE163}" type="presOf" srcId="{A375EFC7-FFBC-4E17-8EFA-E9EFCFE04434}" destId="{ECADE327-BF15-4035-8909-181A6FF29A07}" srcOrd="0" destOrd="0" presId="urn:microsoft.com/office/officeart/2005/8/layout/process2"/>
    <dgm:cxn modelId="{3DE343BB-5B68-4F29-AE1E-CA7CEC92A7CA}" type="presOf" srcId="{FD982304-E650-4B8F-9F4A-2F15FAC203C2}" destId="{39ABC3E0-4B19-4BD3-AC08-6AFA4EBABAFB}" srcOrd="0" destOrd="0" presId="urn:microsoft.com/office/officeart/2005/8/layout/process2"/>
    <dgm:cxn modelId="{8C7CD7E1-7067-4DE5-B670-90338B9293C1}" type="presOf" srcId="{171FF959-C2D4-4391-BACD-D73B8E585427}" destId="{25E69BCC-F7B6-4BD2-B4E4-C93E8A9F72C1}" srcOrd="0" destOrd="0" presId="urn:microsoft.com/office/officeart/2005/8/layout/process2"/>
    <dgm:cxn modelId="{88772F4C-1900-47F2-8361-CAB4FC48CA16}" type="presParOf" srcId="{ECADE327-BF15-4035-8909-181A6FF29A07}" destId="{25E69BCC-F7B6-4BD2-B4E4-C93E8A9F72C1}" srcOrd="0" destOrd="0" presId="urn:microsoft.com/office/officeart/2005/8/layout/process2"/>
    <dgm:cxn modelId="{E6B6F59F-B7C5-4932-A3E4-8BB3D24293E3}" type="presParOf" srcId="{ECADE327-BF15-4035-8909-181A6FF29A07}" destId="{14DA9918-D848-4BE2-91A5-87880DACD176}" srcOrd="1" destOrd="0" presId="urn:microsoft.com/office/officeart/2005/8/layout/process2"/>
    <dgm:cxn modelId="{0D075172-B869-4CB0-B75F-3CEDE2AD68EA}" type="presParOf" srcId="{14DA9918-D848-4BE2-91A5-87880DACD176}" destId="{2F420103-1CA4-41F0-A935-A9CD38A788D6}" srcOrd="0" destOrd="0" presId="urn:microsoft.com/office/officeart/2005/8/layout/process2"/>
    <dgm:cxn modelId="{6D7AADE5-2FA2-4F3F-919F-99FD5EFCDD21}" type="presParOf" srcId="{ECADE327-BF15-4035-8909-181A6FF29A07}" destId="{39ABC3E0-4B19-4BD3-AC08-6AFA4EBABAFB}" srcOrd="2" destOrd="0" presId="urn:microsoft.com/office/officeart/2005/8/layout/process2"/>
    <dgm:cxn modelId="{24113DF5-B716-447A-821A-174AA609D8E7}" type="presParOf" srcId="{ECADE327-BF15-4035-8909-181A6FF29A07}" destId="{8B2DA059-148A-4E48-8279-95533F99235E}" srcOrd="3" destOrd="0" presId="urn:microsoft.com/office/officeart/2005/8/layout/process2"/>
    <dgm:cxn modelId="{AC160305-E677-42F9-9559-A16A719D30F9}" type="presParOf" srcId="{8B2DA059-148A-4E48-8279-95533F99235E}" destId="{8DDED189-1233-4993-9D74-EAEFC776068D}" srcOrd="0" destOrd="0" presId="urn:microsoft.com/office/officeart/2005/8/layout/process2"/>
    <dgm:cxn modelId="{6089861D-6DF6-4436-8422-309EC70E25E5}" type="presParOf" srcId="{ECADE327-BF15-4035-8909-181A6FF29A07}" destId="{954D4811-6C04-43A8-8D32-F4EEC35314D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69BCC-F7B6-4BD2-B4E4-C93E8A9F72C1}">
      <dsp:nvSpPr>
        <dsp:cNvPr id="0" name=""/>
        <dsp:cNvSpPr/>
      </dsp:nvSpPr>
      <dsp:spPr>
        <a:xfrm>
          <a:off x="782229" y="567"/>
          <a:ext cx="2016940" cy="663866"/>
        </a:xfrm>
        <a:prstGeom prst="roundRect">
          <a:avLst>
            <a:gd name="adj" fmla="val 10000"/>
          </a:avLst>
        </a:prstGeom>
        <a:solidFill>
          <a:srgbClr val="00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Asset Inventory Review</a:t>
          </a:r>
        </a:p>
      </dsp:txBody>
      <dsp:txXfrm>
        <a:off x="801673" y="20011"/>
        <a:ext cx="1978052" cy="624978"/>
      </dsp:txXfrm>
    </dsp:sp>
    <dsp:sp modelId="{14DA9918-D848-4BE2-91A5-87880DACD176}">
      <dsp:nvSpPr>
        <dsp:cNvPr id="0" name=""/>
        <dsp:cNvSpPr/>
      </dsp:nvSpPr>
      <dsp:spPr>
        <a:xfrm rot="5400000">
          <a:off x="1666225" y="681030"/>
          <a:ext cx="248949" cy="298739"/>
        </a:xfrm>
        <a:prstGeom prst="rightArrow">
          <a:avLst>
            <a:gd name="adj1" fmla="val 60000"/>
            <a:gd name="adj2" fmla="val 50000"/>
          </a:avLst>
        </a:prstGeom>
        <a:solidFill>
          <a:srgbClr val="0066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701079" y="705925"/>
        <a:ext cx="179243" cy="174264"/>
      </dsp:txXfrm>
    </dsp:sp>
    <dsp:sp modelId="{39ABC3E0-4B19-4BD3-AC08-6AFA4EBABAFB}">
      <dsp:nvSpPr>
        <dsp:cNvPr id="0" name=""/>
        <dsp:cNvSpPr/>
      </dsp:nvSpPr>
      <dsp:spPr>
        <a:xfrm>
          <a:off x="782229" y="996367"/>
          <a:ext cx="2016940" cy="663866"/>
        </a:xfrm>
        <a:prstGeom prst="roundRect">
          <a:avLst>
            <a:gd name="adj" fmla="val 10000"/>
          </a:avLst>
        </a:prstGeom>
        <a:solidFill>
          <a:srgbClr val="00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Table Top Assessment &amp; Data Review</a:t>
          </a:r>
        </a:p>
      </dsp:txBody>
      <dsp:txXfrm>
        <a:off x="801673" y="1015811"/>
        <a:ext cx="1978052" cy="624978"/>
      </dsp:txXfrm>
    </dsp:sp>
    <dsp:sp modelId="{8B2DA059-148A-4E48-8279-95533F99235E}">
      <dsp:nvSpPr>
        <dsp:cNvPr id="0" name=""/>
        <dsp:cNvSpPr/>
      </dsp:nvSpPr>
      <dsp:spPr>
        <a:xfrm rot="5400000">
          <a:off x="1666225" y="1676830"/>
          <a:ext cx="248949" cy="298739"/>
        </a:xfrm>
        <a:prstGeom prst="rightArrow">
          <a:avLst>
            <a:gd name="adj1" fmla="val 60000"/>
            <a:gd name="adj2" fmla="val 50000"/>
          </a:avLst>
        </a:prstGeom>
        <a:solidFill>
          <a:srgbClr val="0066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701079" y="1701725"/>
        <a:ext cx="179243" cy="174264"/>
      </dsp:txXfrm>
    </dsp:sp>
    <dsp:sp modelId="{954D4811-6C04-43A8-8D32-F4EEC35314D6}">
      <dsp:nvSpPr>
        <dsp:cNvPr id="0" name=""/>
        <dsp:cNvSpPr/>
      </dsp:nvSpPr>
      <dsp:spPr>
        <a:xfrm>
          <a:off x="782229" y="1992166"/>
          <a:ext cx="2016940" cy="663866"/>
        </a:xfrm>
        <a:prstGeom prst="roundRect">
          <a:avLst>
            <a:gd name="adj" fmla="val 10000"/>
          </a:avLst>
        </a:prstGeom>
        <a:solidFill>
          <a:srgbClr val="00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Field Assessment 1: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MOST CRITICAL ASSETS</a:t>
          </a:r>
        </a:p>
      </dsp:txBody>
      <dsp:txXfrm>
        <a:off x="801673" y="2011610"/>
        <a:ext cx="1978052" cy="624978"/>
      </dsp:txXfrm>
    </dsp:sp>
    <dsp:sp modelId="{DDEF45B7-14A4-475A-A134-73545B3DFDE5}">
      <dsp:nvSpPr>
        <dsp:cNvPr id="0" name=""/>
        <dsp:cNvSpPr/>
      </dsp:nvSpPr>
      <dsp:spPr>
        <a:xfrm rot="5400000">
          <a:off x="1666225" y="2672629"/>
          <a:ext cx="248949" cy="298739"/>
        </a:xfrm>
        <a:prstGeom prst="rightArrow">
          <a:avLst>
            <a:gd name="adj1" fmla="val 60000"/>
            <a:gd name="adj2" fmla="val 50000"/>
          </a:avLst>
        </a:prstGeom>
        <a:solidFill>
          <a:srgbClr val="0066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701079" y="2697524"/>
        <a:ext cx="179243" cy="174264"/>
      </dsp:txXfrm>
    </dsp:sp>
    <dsp:sp modelId="{EBBA982A-174A-499B-AA18-6E316A87A393}">
      <dsp:nvSpPr>
        <dsp:cNvPr id="0" name=""/>
        <dsp:cNvSpPr/>
      </dsp:nvSpPr>
      <dsp:spPr>
        <a:xfrm>
          <a:off x="782229" y="2987966"/>
          <a:ext cx="2016940" cy="663866"/>
        </a:xfrm>
        <a:prstGeom prst="roundRect">
          <a:avLst>
            <a:gd name="adj" fmla="val 10000"/>
          </a:avLst>
        </a:prstGeom>
        <a:solidFill>
          <a:srgbClr val="00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Field Assessment 2: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Less Critical Assets</a:t>
          </a:r>
        </a:p>
      </dsp:txBody>
      <dsp:txXfrm>
        <a:off x="801673" y="3007410"/>
        <a:ext cx="1978052" cy="624978"/>
      </dsp:txXfrm>
    </dsp:sp>
    <dsp:sp modelId="{3055A88E-F33F-4EFA-9140-ABB793AB49F2}">
      <dsp:nvSpPr>
        <dsp:cNvPr id="0" name=""/>
        <dsp:cNvSpPr/>
      </dsp:nvSpPr>
      <dsp:spPr>
        <a:xfrm rot="5400000">
          <a:off x="1666225" y="3668429"/>
          <a:ext cx="248949" cy="298739"/>
        </a:xfrm>
        <a:prstGeom prst="rightArrow">
          <a:avLst>
            <a:gd name="adj1" fmla="val 60000"/>
            <a:gd name="adj2" fmla="val 50000"/>
          </a:avLst>
        </a:prstGeom>
        <a:solidFill>
          <a:srgbClr val="0066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701079" y="3693324"/>
        <a:ext cx="179243" cy="174264"/>
      </dsp:txXfrm>
    </dsp:sp>
    <dsp:sp modelId="{1402F160-496D-4869-B6D2-28D867CD66AF}">
      <dsp:nvSpPr>
        <dsp:cNvPr id="0" name=""/>
        <dsp:cNvSpPr/>
      </dsp:nvSpPr>
      <dsp:spPr>
        <a:xfrm>
          <a:off x="782229" y="3983766"/>
          <a:ext cx="2016940" cy="663866"/>
        </a:xfrm>
        <a:prstGeom prst="roundRect">
          <a:avLst>
            <a:gd name="adj" fmla="val 10000"/>
          </a:avLst>
        </a:prstGeom>
        <a:solidFill>
          <a:srgbClr val="00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Mesh into maintenance program</a:t>
          </a:r>
        </a:p>
      </dsp:txBody>
      <dsp:txXfrm>
        <a:off x="801673" y="4003210"/>
        <a:ext cx="1978052" cy="624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69BCC-F7B6-4BD2-B4E4-C93E8A9F72C1}">
      <dsp:nvSpPr>
        <dsp:cNvPr id="0" name=""/>
        <dsp:cNvSpPr/>
      </dsp:nvSpPr>
      <dsp:spPr>
        <a:xfrm>
          <a:off x="248900" y="0"/>
          <a:ext cx="2321599" cy="590549"/>
        </a:xfrm>
        <a:prstGeom prst="roundRect">
          <a:avLst>
            <a:gd name="adj" fmla="val 10000"/>
          </a:avLst>
        </a:prstGeom>
        <a:solidFill>
          <a:srgbClr val="33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Develop R&amp;R Schedule</a:t>
          </a:r>
        </a:p>
      </dsp:txBody>
      <dsp:txXfrm>
        <a:off x="266197" y="17297"/>
        <a:ext cx="2287005" cy="555955"/>
      </dsp:txXfrm>
    </dsp:sp>
    <dsp:sp modelId="{14DA9918-D848-4BE2-91A5-87880DACD176}">
      <dsp:nvSpPr>
        <dsp:cNvPr id="0" name=""/>
        <dsp:cNvSpPr/>
      </dsp:nvSpPr>
      <dsp:spPr>
        <a:xfrm rot="5400000">
          <a:off x="1298971" y="605313"/>
          <a:ext cx="221456" cy="265747"/>
        </a:xfrm>
        <a:prstGeom prst="rightArrow">
          <a:avLst>
            <a:gd name="adj1" fmla="val 60000"/>
            <a:gd name="adj2" fmla="val 50000"/>
          </a:avLst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329975" y="627459"/>
        <a:ext cx="159449" cy="155019"/>
      </dsp:txXfrm>
    </dsp:sp>
    <dsp:sp modelId="{39ABC3E0-4B19-4BD3-AC08-6AFA4EBABAFB}">
      <dsp:nvSpPr>
        <dsp:cNvPr id="0" name=""/>
        <dsp:cNvSpPr/>
      </dsp:nvSpPr>
      <dsp:spPr>
        <a:xfrm>
          <a:off x="248900" y="885824"/>
          <a:ext cx="2321599" cy="590549"/>
        </a:xfrm>
        <a:prstGeom prst="roundRect">
          <a:avLst>
            <a:gd name="adj" fmla="val 10000"/>
          </a:avLst>
        </a:prstGeom>
        <a:solidFill>
          <a:srgbClr val="33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Refine R&amp;R Schedule</a:t>
          </a:r>
        </a:p>
      </dsp:txBody>
      <dsp:txXfrm>
        <a:off x="266197" y="903121"/>
        <a:ext cx="2287005" cy="555955"/>
      </dsp:txXfrm>
    </dsp:sp>
    <dsp:sp modelId="{8B2DA059-148A-4E48-8279-95533F99235E}">
      <dsp:nvSpPr>
        <dsp:cNvPr id="0" name=""/>
        <dsp:cNvSpPr/>
      </dsp:nvSpPr>
      <dsp:spPr>
        <a:xfrm rot="5400000">
          <a:off x="1317545" y="1501856"/>
          <a:ext cx="221456" cy="265747"/>
        </a:xfrm>
        <a:prstGeom prst="rightArrow">
          <a:avLst>
            <a:gd name="adj1" fmla="val 60000"/>
            <a:gd name="adj2" fmla="val 50000"/>
          </a:avLst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348549" y="1524002"/>
        <a:ext cx="159449" cy="155019"/>
      </dsp:txXfrm>
    </dsp:sp>
    <dsp:sp modelId="{954D4811-6C04-43A8-8D32-F4EEC35314D6}">
      <dsp:nvSpPr>
        <dsp:cNvPr id="0" name=""/>
        <dsp:cNvSpPr/>
      </dsp:nvSpPr>
      <dsp:spPr>
        <a:xfrm>
          <a:off x="248900" y="1771649"/>
          <a:ext cx="2321599" cy="590549"/>
        </a:xfrm>
        <a:prstGeom prst="roundRect">
          <a:avLst>
            <a:gd name="adj" fmla="val 10000"/>
          </a:avLst>
        </a:prstGeom>
        <a:solidFill>
          <a:srgbClr val="33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Refine R&amp;R Schedule</a:t>
          </a:r>
        </a:p>
      </dsp:txBody>
      <dsp:txXfrm>
        <a:off x="266197" y="1788946"/>
        <a:ext cx="2287005" cy="555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334D18-2AE5-4FB2-88C0-AC58763A79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95A56-5745-40EA-9D7E-9B96F49519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7A51D-465D-438D-BB65-13C4828FA74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49E76-723B-461F-840E-22BB84845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24E38-3B7A-4AE2-89B3-57702F01E6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B27A0-9A40-4F0B-9547-846E5088B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68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2567-BB9E-4E87-B24B-87AB2D30DD4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5426C-CA4F-4579-8ACE-2CDAEC2AB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333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0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11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80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03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96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4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B26A6-9395-4DAB-3D52-C2FF15C367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A4A965ED-C6C0-DF2A-3310-996CE9EDFE7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7363" y="731838"/>
            <a:ext cx="6499225" cy="3656012"/>
          </a:xfrm>
          <a:ln/>
        </p:spPr>
      </p:sp>
      <p:sp>
        <p:nvSpPr>
          <p:cNvPr id="547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035" y="4636583"/>
            <a:ext cx="5483691" cy="4392549"/>
          </a:xfrm>
          <a:noFill/>
          <a:ln/>
        </p:spPr>
        <p:txBody>
          <a:bodyPr lIns="98771" tIns="49386" rIns="98771" bIns="49386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670CB6-03D6-2F3C-7072-65218C2261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57D1E08E-A7E8-565F-DC8E-DA13D884287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27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6294" y="4636583"/>
            <a:ext cx="4985174" cy="4392549"/>
          </a:xfrm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C957C3-07DD-03E3-A474-FE3AA4E093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53A26186-0702-9521-0FB4-C8AFDAA90BD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01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035" y="4636583"/>
            <a:ext cx="5483691" cy="4392549"/>
          </a:xfrm>
          <a:noFill/>
          <a:ln/>
        </p:spPr>
        <p:txBody>
          <a:bodyPr/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59EE1-98F7-65A6-4D18-3963D936E6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CF7DFE34-5B6D-B65A-CC45-CFBF0EB2FB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9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7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53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83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4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9C52E8-7285-4B45-90E7-B9BEB4F34EE4}"/>
              </a:ext>
            </a:extLst>
          </p:cNvPr>
          <p:cNvSpPr/>
          <p:nvPr userDrawn="1"/>
        </p:nvSpPr>
        <p:spPr>
          <a:xfrm rot="16200000" flipV="1">
            <a:off x="2258002" y="-1042411"/>
            <a:ext cx="5943603" cy="9857217"/>
          </a:xfrm>
          <a:prstGeom prst="rect">
            <a:avLst/>
          </a:prstGeom>
          <a:gradFill flip="none" rotWithShape="1">
            <a:gsLst>
              <a:gs pos="29000">
                <a:schemeClr val="accent2"/>
              </a:gs>
              <a:gs pos="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23F387-497A-42C0-A4D0-4F5DB1503273}"/>
              </a:ext>
            </a:extLst>
          </p:cNvPr>
          <p:cNvSpPr/>
          <p:nvPr userDrawn="1"/>
        </p:nvSpPr>
        <p:spPr>
          <a:xfrm>
            <a:off x="10158413" y="914398"/>
            <a:ext cx="640213" cy="59436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9729B6-FF2A-4C6A-8924-3EBED6602269}"/>
              </a:ext>
            </a:extLst>
          </p:cNvPr>
          <p:cNvSpPr/>
          <p:nvPr userDrawn="1"/>
        </p:nvSpPr>
        <p:spPr>
          <a:xfrm>
            <a:off x="10557164" y="914400"/>
            <a:ext cx="1039875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8D48A9-517F-4276-9666-A96DBF3BD0AE}"/>
              </a:ext>
            </a:extLst>
          </p:cNvPr>
          <p:cNvSpPr/>
          <p:nvPr userDrawn="1"/>
        </p:nvSpPr>
        <p:spPr>
          <a:xfrm>
            <a:off x="11541545" y="914400"/>
            <a:ext cx="320040" cy="594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67FCF0-3907-42AE-A487-9518558EF6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9" y="1379913"/>
            <a:ext cx="9236901" cy="2187183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title, 40pt bold.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A2A8568-58A0-430F-B6A1-93384D66B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79" y="3644511"/>
            <a:ext cx="9236900" cy="1018886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  <a:latin typeface="+mn-lt"/>
                <a:cs typeface="Jacobs Chronos Light" panose="020B0403030503030204" pitchFamily="34" charset="0"/>
              </a:defRPr>
            </a:lvl1pPr>
          </a:lstStyle>
          <a:p>
            <a:pPr lvl="0"/>
            <a:r>
              <a:rPr lang="en-AU"/>
              <a:t>Other information, 28pt light bold.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417F9-4E48-46A0-A052-58E0E8A4452A}"/>
              </a:ext>
            </a:extLst>
          </p:cNvPr>
          <p:cNvSpPr/>
          <p:nvPr userDrawn="1"/>
        </p:nvSpPr>
        <p:spPr>
          <a:xfrm>
            <a:off x="0" y="914400"/>
            <a:ext cx="30818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Brand Logo">
            <a:extLst>
              <a:ext uri="{FF2B5EF4-FFF2-40B4-BE49-F238E27FC236}">
                <a16:creationId xmlns:a16="http://schemas.microsoft.com/office/drawing/2014/main" id="{9C6CA52E-DC82-FE3E-0FDC-818656E5E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7260" y="247902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10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73655A-919F-4DA0-98A8-4E3C72FA6223}"/>
              </a:ext>
            </a:extLst>
          </p:cNvPr>
          <p:cNvSpPr/>
          <p:nvPr userDrawn="1"/>
        </p:nvSpPr>
        <p:spPr>
          <a:xfrm rot="16200000" flipV="1">
            <a:off x="3493383" y="-2295958"/>
            <a:ext cx="5917691" cy="10509605"/>
          </a:xfrm>
          <a:prstGeom prst="rect">
            <a:avLst/>
          </a:prstGeom>
          <a:gradFill flip="none" rotWithShape="1">
            <a:gsLst>
              <a:gs pos="39000">
                <a:schemeClr val="accent2"/>
              </a:gs>
              <a:gs pos="2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44D0E-9F22-426E-A288-57E7C6B0CDCA}"/>
              </a:ext>
            </a:extLst>
          </p:cNvPr>
          <p:cNvSpPr/>
          <p:nvPr userDrawn="1"/>
        </p:nvSpPr>
        <p:spPr>
          <a:xfrm>
            <a:off x="941831" y="0"/>
            <a:ext cx="255598" cy="59176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A51DF2-65B6-4F42-ABF5-3F5C07B6A0A2}"/>
              </a:ext>
            </a:extLst>
          </p:cNvPr>
          <p:cNvSpPr/>
          <p:nvPr userDrawn="1"/>
        </p:nvSpPr>
        <p:spPr>
          <a:xfrm>
            <a:off x="11866785" y="0"/>
            <a:ext cx="95840" cy="5917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05DA975-47F8-49EB-A0D3-5238FA93889B}"/>
              </a:ext>
            </a:extLst>
          </p:cNvPr>
          <p:cNvSpPr>
            <a:spLocks/>
          </p:cNvSpPr>
          <p:nvPr userDrawn="1"/>
        </p:nvSpPr>
        <p:spPr bwMode="auto">
          <a:xfrm>
            <a:off x="-1" y="5917690"/>
            <a:ext cx="941832" cy="940310"/>
          </a:xfrm>
          <a:custGeom>
            <a:avLst/>
            <a:gdLst>
              <a:gd name="T0" fmla="*/ 0 w 574"/>
              <a:gd name="T1" fmla="*/ 0 h 575"/>
              <a:gd name="T2" fmla="*/ 0 w 574"/>
              <a:gd name="T3" fmla="*/ 309 h 575"/>
              <a:gd name="T4" fmla="*/ 263 w 574"/>
              <a:gd name="T5" fmla="*/ 309 h 575"/>
              <a:gd name="T6" fmla="*/ 263 w 574"/>
              <a:gd name="T7" fmla="*/ 575 h 575"/>
              <a:gd name="T8" fmla="*/ 574 w 574"/>
              <a:gd name="T9" fmla="*/ 575 h 575"/>
              <a:gd name="T10" fmla="*/ 574 w 574"/>
              <a:gd name="T11" fmla="*/ 0 h 575"/>
              <a:gd name="T12" fmla="*/ 0 w 574"/>
              <a:gd name="T13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4" h="575">
                <a:moveTo>
                  <a:pt x="0" y="0"/>
                </a:moveTo>
                <a:lnTo>
                  <a:pt x="0" y="309"/>
                </a:lnTo>
                <a:lnTo>
                  <a:pt x="263" y="309"/>
                </a:lnTo>
                <a:lnTo>
                  <a:pt x="263" y="575"/>
                </a:lnTo>
                <a:lnTo>
                  <a:pt x="574" y="575"/>
                </a:lnTo>
                <a:lnTo>
                  <a:pt x="57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056FB-65D8-47A5-BF02-8B2385BACF4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829472" y="781396"/>
            <a:ext cx="8881399" cy="2647604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title, 42pt bold.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76A6976-869C-4756-A7B9-71177E8B83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813825" y="3585972"/>
            <a:ext cx="8897046" cy="977699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Other information, 24pt light bold.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F51148-9367-422F-9961-55CC84F61BBC}"/>
              </a:ext>
            </a:extLst>
          </p:cNvPr>
          <p:cNvSpPr/>
          <p:nvPr userDrawn="1"/>
        </p:nvSpPr>
        <p:spPr>
          <a:xfrm>
            <a:off x="11707033" y="0"/>
            <a:ext cx="159752" cy="5917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F6210-F1D3-42FB-9E30-4D671475E54D}"/>
              </a:ext>
            </a:extLst>
          </p:cNvPr>
          <p:cNvSpPr/>
          <p:nvPr userDrawn="1"/>
        </p:nvSpPr>
        <p:spPr>
          <a:xfrm>
            <a:off x="1181781" y="0"/>
            <a:ext cx="175399" cy="5917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41C308-A191-49B1-8828-0F81479CE87C}"/>
              </a:ext>
            </a:extLst>
          </p:cNvPr>
          <p:cNvSpPr/>
          <p:nvPr userDrawn="1"/>
        </p:nvSpPr>
        <p:spPr>
          <a:xfrm>
            <a:off x="11944233" y="0"/>
            <a:ext cx="247768" cy="59176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Brand Logo">
            <a:extLst>
              <a:ext uri="{FF2B5EF4-FFF2-40B4-BE49-F238E27FC236}">
                <a16:creationId xmlns:a16="http://schemas.microsoft.com/office/drawing/2014/main" id="{E4D7846D-1C48-09B0-0D50-31AB78E6E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1042" y="6074664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3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46AABB-D025-4554-BA02-4F5A6E1B7117}"/>
              </a:ext>
            </a:extLst>
          </p:cNvPr>
          <p:cNvSpPr/>
          <p:nvPr userDrawn="1"/>
        </p:nvSpPr>
        <p:spPr>
          <a:xfrm rot="16200000" flipV="1">
            <a:off x="5417481" y="-4014269"/>
            <a:ext cx="1358235" cy="12193200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2FCDA2-659E-4085-BB26-D4682AFC1EA4}"/>
              </a:ext>
            </a:extLst>
          </p:cNvPr>
          <p:cNvSpPr/>
          <p:nvPr userDrawn="1"/>
        </p:nvSpPr>
        <p:spPr>
          <a:xfrm>
            <a:off x="0" y="1159669"/>
            <a:ext cx="12192000" cy="243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752CA4-12AC-422B-97AE-6B77E99B1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208" y="1493534"/>
            <a:ext cx="11293399" cy="837012"/>
          </a:xfrm>
          <a:prstGeom prst="rect">
            <a:avLst/>
          </a:prstGeom>
          <a:noFill/>
        </p:spPr>
        <p:txBody>
          <a:bodyPr l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title, 32pt bold. 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1F8B1B1-4142-4567-91D9-5E359CB91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207" y="2335823"/>
            <a:ext cx="11293399" cy="418884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Other information, 20pt light bold.</a:t>
            </a:r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3401D0B-9EFB-4C04-9FC3-F6F1A3F116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61449"/>
            <a:ext cx="12192000" cy="4096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/>
              <a:t>Click icon to add picture.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5D5916-137C-46DD-B7BC-0D5F22EB6D34}"/>
              </a:ext>
            </a:extLst>
          </p:cNvPr>
          <p:cNvSpPr/>
          <p:nvPr userDrawn="1"/>
        </p:nvSpPr>
        <p:spPr>
          <a:xfrm>
            <a:off x="0" y="1405477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D7B051-C464-4C2D-86B7-71FA64087D8A}"/>
              </a:ext>
            </a:extLst>
          </p:cNvPr>
          <p:cNvSpPr/>
          <p:nvPr userDrawn="1"/>
        </p:nvSpPr>
        <p:spPr>
          <a:xfrm>
            <a:off x="0" y="904133"/>
            <a:ext cx="12192000" cy="2725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Brand Logo">
            <a:extLst>
              <a:ext uri="{FF2B5EF4-FFF2-40B4-BE49-F238E27FC236}">
                <a16:creationId xmlns:a16="http://schemas.microsoft.com/office/drawing/2014/main" id="{6AE65922-DCD7-6BCF-AD0F-B24EC8225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7260" y="246299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69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3896FF-E4F5-4CF8-9086-0CAE6601418D}"/>
              </a:ext>
            </a:extLst>
          </p:cNvPr>
          <p:cNvSpPr/>
          <p:nvPr userDrawn="1"/>
        </p:nvSpPr>
        <p:spPr>
          <a:xfrm>
            <a:off x="1270661" y="0"/>
            <a:ext cx="7321059" cy="59070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B8D330-DDEE-4F83-9C3E-6DBAD341E05A}"/>
              </a:ext>
            </a:extLst>
          </p:cNvPr>
          <p:cNvSpPr/>
          <p:nvPr userDrawn="1"/>
        </p:nvSpPr>
        <p:spPr>
          <a:xfrm>
            <a:off x="941831" y="1"/>
            <a:ext cx="210075" cy="5907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6F4C4A-5500-4BDA-82A7-B77246151EB1}"/>
              </a:ext>
            </a:extLst>
          </p:cNvPr>
          <p:cNvSpPr/>
          <p:nvPr userDrawn="1"/>
        </p:nvSpPr>
        <p:spPr>
          <a:xfrm>
            <a:off x="8685196" y="0"/>
            <a:ext cx="321480" cy="59070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57D9E173-3577-4A37-BB0F-884FE054A860}"/>
              </a:ext>
            </a:extLst>
          </p:cNvPr>
          <p:cNvSpPr>
            <a:spLocks/>
          </p:cNvSpPr>
          <p:nvPr userDrawn="1"/>
        </p:nvSpPr>
        <p:spPr bwMode="auto">
          <a:xfrm>
            <a:off x="-1" y="5907024"/>
            <a:ext cx="941832" cy="950976"/>
          </a:xfrm>
          <a:custGeom>
            <a:avLst/>
            <a:gdLst>
              <a:gd name="T0" fmla="*/ 0 w 574"/>
              <a:gd name="T1" fmla="*/ 0 h 575"/>
              <a:gd name="T2" fmla="*/ 0 w 574"/>
              <a:gd name="T3" fmla="*/ 309 h 575"/>
              <a:gd name="T4" fmla="*/ 263 w 574"/>
              <a:gd name="T5" fmla="*/ 309 h 575"/>
              <a:gd name="T6" fmla="*/ 263 w 574"/>
              <a:gd name="T7" fmla="*/ 575 h 575"/>
              <a:gd name="T8" fmla="*/ 574 w 574"/>
              <a:gd name="T9" fmla="*/ 575 h 575"/>
              <a:gd name="T10" fmla="*/ 574 w 574"/>
              <a:gd name="T11" fmla="*/ 0 h 575"/>
              <a:gd name="T12" fmla="*/ 0 w 574"/>
              <a:gd name="T13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4" h="575">
                <a:moveTo>
                  <a:pt x="0" y="0"/>
                </a:moveTo>
                <a:lnTo>
                  <a:pt x="0" y="309"/>
                </a:lnTo>
                <a:lnTo>
                  <a:pt x="263" y="309"/>
                </a:lnTo>
                <a:lnTo>
                  <a:pt x="263" y="575"/>
                </a:lnTo>
                <a:lnTo>
                  <a:pt x="574" y="575"/>
                </a:lnTo>
                <a:lnTo>
                  <a:pt x="57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0FFEC13-745F-475D-BB6C-D6FF38DE4F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5160" y="532015"/>
            <a:ext cx="6095080" cy="2999911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title, 40pt bold.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1FD1B46-78AD-469A-863C-3C937D804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5160" y="3531926"/>
            <a:ext cx="6095080" cy="865507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Other information, 24pt light bold.</a:t>
            </a:r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B5776BA-2789-4FF2-8886-10F7BC853C2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06676" y="0"/>
            <a:ext cx="3185324" cy="5907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/>
              <a:t>Click icon to add picture.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B0D9CE-FA3F-454E-A684-85D35ED5D4C3}"/>
              </a:ext>
            </a:extLst>
          </p:cNvPr>
          <p:cNvSpPr/>
          <p:nvPr userDrawn="1"/>
        </p:nvSpPr>
        <p:spPr>
          <a:xfrm>
            <a:off x="1151907" y="0"/>
            <a:ext cx="118754" cy="59070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9E8A11-9D58-4146-95D6-C5E01A9FE289}"/>
              </a:ext>
            </a:extLst>
          </p:cNvPr>
          <p:cNvSpPr/>
          <p:nvPr userDrawn="1"/>
        </p:nvSpPr>
        <p:spPr>
          <a:xfrm>
            <a:off x="8591720" y="0"/>
            <a:ext cx="93476" cy="5907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Brand Logo">
            <a:extLst>
              <a:ext uri="{FF2B5EF4-FFF2-40B4-BE49-F238E27FC236}">
                <a16:creationId xmlns:a16="http://schemas.microsoft.com/office/drawing/2014/main" id="{6084B9AC-5597-B9C9-DD76-EFECF897A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2459" y="6074664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76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0ACB09F-DF74-4676-A901-0349AA5EA95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71758" y="-1"/>
            <a:ext cx="5320241" cy="6858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/>
              <a:t>Click icon to add picture.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0B0E64-377C-41C2-90F2-21E2A06CF9E3}"/>
              </a:ext>
            </a:extLst>
          </p:cNvPr>
          <p:cNvSpPr/>
          <p:nvPr userDrawn="1"/>
        </p:nvSpPr>
        <p:spPr>
          <a:xfrm rot="16200000" flipV="1">
            <a:off x="-381000" y="381000"/>
            <a:ext cx="6858000" cy="6096000"/>
          </a:xfrm>
          <a:prstGeom prst="rect">
            <a:avLst/>
          </a:prstGeom>
          <a:gradFill flip="none" rotWithShape="1">
            <a:gsLst>
              <a:gs pos="35000">
                <a:schemeClr val="accent2"/>
              </a:gs>
              <a:gs pos="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3708C1-FAE4-41C4-9C35-5B3D98BECA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0560" y="166255"/>
            <a:ext cx="5273052" cy="2394718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title, 40pt bold.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D1AD0-40FD-4DF1-BCA5-F106730BD3F8}"/>
              </a:ext>
            </a:extLst>
          </p:cNvPr>
          <p:cNvSpPr/>
          <p:nvPr userDrawn="1"/>
        </p:nvSpPr>
        <p:spPr>
          <a:xfrm>
            <a:off x="6416547" y="0"/>
            <a:ext cx="45521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AB639-D94A-4008-AEFD-81F1A79ED85B}"/>
              </a:ext>
            </a:extLst>
          </p:cNvPr>
          <p:cNvSpPr/>
          <p:nvPr userDrawn="1"/>
        </p:nvSpPr>
        <p:spPr>
          <a:xfrm>
            <a:off x="6221506" y="0"/>
            <a:ext cx="2374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E4346F0-7793-4B1C-B9F4-F6F5B8F672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560" y="2726575"/>
            <a:ext cx="5273052" cy="931025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Other information, 20pt light bold.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6A9FC-B237-4C70-9045-7492E6B30D56}"/>
              </a:ext>
            </a:extLst>
          </p:cNvPr>
          <p:cNvSpPr/>
          <p:nvPr userDrawn="1"/>
        </p:nvSpPr>
        <p:spPr>
          <a:xfrm>
            <a:off x="6096000" y="-2"/>
            <a:ext cx="12550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White Brand Logo">
            <a:extLst>
              <a:ext uri="{FF2B5EF4-FFF2-40B4-BE49-F238E27FC236}">
                <a16:creationId xmlns:a16="http://schemas.microsoft.com/office/drawing/2014/main" id="{1DE8CBF6-7A07-B7CA-1BA2-3329308A1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560" y="5997870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A02672F5-ADE5-4110-A0E1-4FFE9E38CC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907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/>
              <a:t>Click icon to add picture.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048E5D-5BD6-4BEC-B25C-410C24D695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-8314"/>
            <a:ext cx="4887884" cy="5907023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txBody>
          <a:bodyPr lIns="360000" bIns="720000" anchor="b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Presentation title, 32pt bold.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E18FB-C536-461D-B625-42569565750E}"/>
              </a:ext>
            </a:extLst>
          </p:cNvPr>
          <p:cNvSpPr txBox="1"/>
          <p:nvPr userDrawn="1"/>
        </p:nvSpPr>
        <p:spPr>
          <a:xfrm>
            <a:off x="6471822" y="2630345"/>
            <a:ext cx="4465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Once an image has been inserted, right click image and select “send to back”.</a:t>
            </a:r>
          </a:p>
          <a:p>
            <a:endParaRPr lang="en-AU" b="1"/>
          </a:p>
          <a:p>
            <a:r>
              <a:rPr lang="en-AU" b="1"/>
              <a:t>Use light imagery with this slide option.</a:t>
            </a:r>
            <a:endParaRPr lang="en-US" b="1"/>
          </a:p>
        </p:txBody>
      </p:sp>
      <p:pic>
        <p:nvPicPr>
          <p:cNvPr id="9" name="Graphic 8" descr="Brand Logo">
            <a:extLst>
              <a:ext uri="{FF2B5EF4-FFF2-40B4-BE49-F238E27FC236}">
                <a16:creationId xmlns:a16="http://schemas.microsoft.com/office/drawing/2014/main" id="{7B5360C5-77A6-CFAE-E00F-4B222ACCC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2459" y="6074664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51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8716CE5-CF27-465F-A075-71A38BA536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907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/>
              <a:t>Click icon to add picture.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B10949-677B-457B-B318-9A8207DE13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4879006" cy="5907022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lIns="360000" bIns="720000" anchor="b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Presentation title, 32pt bold.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4B12C-78FF-473C-8AEE-879B0098323A}"/>
              </a:ext>
            </a:extLst>
          </p:cNvPr>
          <p:cNvSpPr txBox="1"/>
          <p:nvPr userDrawn="1"/>
        </p:nvSpPr>
        <p:spPr>
          <a:xfrm>
            <a:off x="6471822" y="2630345"/>
            <a:ext cx="4465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Once an image has been inserted, right click image and select “send to back”.</a:t>
            </a:r>
          </a:p>
          <a:p>
            <a:endParaRPr lang="en-AU" b="1"/>
          </a:p>
          <a:p>
            <a:r>
              <a:rPr lang="en-AU" b="1"/>
              <a:t>Use dark imagery with this slide option.</a:t>
            </a:r>
            <a:endParaRPr lang="en-US" b="1"/>
          </a:p>
        </p:txBody>
      </p:sp>
      <p:pic>
        <p:nvPicPr>
          <p:cNvPr id="9" name="Graphic 8" descr="Brand Logo">
            <a:extLst>
              <a:ext uri="{FF2B5EF4-FFF2-40B4-BE49-F238E27FC236}">
                <a16:creationId xmlns:a16="http://schemas.microsoft.com/office/drawing/2014/main" id="{3AA4F536-C675-E4AB-54E0-168E5C8F96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2459" y="6074664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87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ertical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5378AA-48D0-49EA-BE9B-95BC597EFC4C}"/>
              </a:ext>
            </a:extLst>
          </p:cNvPr>
          <p:cNvCxnSpPr/>
          <p:nvPr userDrawn="1"/>
        </p:nvCxnSpPr>
        <p:spPr>
          <a:xfrm>
            <a:off x="320040" y="6217920"/>
            <a:ext cx="1152144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0694A96-8A71-4000-801D-0C9FDF81A8E4}"/>
              </a:ext>
            </a:extLst>
          </p:cNvPr>
          <p:cNvGrpSpPr/>
          <p:nvPr userDrawn="1"/>
        </p:nvGrpSpPr>
        <p:grpSpPr>
          <a:xfrm>
            <a:off x="0" y="-2"/>
            <a:ext cx="182880" cy="6858002"/>
            <a:chOff x="0" y="-2"/>
            <a:chExt cx="182880" cy="68580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DC94DF-CF22-48A4-BA0A-C4C38A013B84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AFE780-91D7-411E-9616-15D5F7F95B48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E3C64-85E4-4847-9D32-67A911A0EBFE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7435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Horizontal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53A9E-4157-4649-9B03-BC26F137140A}"/>
              </a:ext>
            </a:extLst>
          </p:cNvPr>
          <p:cNvSpPr/>
          <p:nvPr userDrawn="1"/>
        </p:nvSpPr>
        <p:spPr>
          <a:xfrm>
            <a:off x="9245604" y="6675120"/>
            <a:ext cx="265176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63FB71-8D46-41BB-99AC-A9B032B64908}"/>
              </a:ext>
            </a:extLst>
          </p:cNvPr>
          <p:cNvSpPr/>
          <p:nvPr userDrawn="1"/>
        </p:nvSpPr>
        <p:spPr>
          <a:xfrm>
            <a:off x="11868149" y="6675120"/>
            <a:ext cx="323851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CB1E7-BEDB-4F9E-B40E-BE0317677C35}"/>
              </a:ext>
            </a:extLst>
          </p:cNvPr>
          <p:cNvSpPr/>
          <p:nvPr userDrawn="1"/>
        </p:nvSpPr>
        <p:spPr>
          <a:xfrm>
            <a:off x="0" y="6675120"/>
            <a:ext cx="9323754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76585DA-F70E-4CB6-B203-9BDB72030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54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©Jacobs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5378AA-48D0-49EA-BE9B-95BC597EFC4C}"/>
              </a:ext>
            </a:extLst>
          </p:cNvPr>
          <p:cNvCxnSpPr/>
          <p:nvPr userDrawn="1"/>
        </p:nvCxnSpPr>
        <p:spPr>
          <a:xfrm>
            <a:off x="320040" y="6217920"/>
            <a:ext cx="115214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D51E53-C704-4648-A432-C3D579C368E5}"/>
              </a:ext>
            </a:extLst>
          </p:cNvPr>
          <p:cNvGrpSpPr/>
          <p:nvPr userDrawn="1"/>
        </p:nvGrpSpPr>
        <p:grpSpPr>
          <a:xfrm>
            <a:off x="0" y="-2"/>
            <a:ext cx="182880" cy="6858002"/>
            <a:chOff x="0" y="-2"/>
            <a:chExt cx="182880" cy="68580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DC94DF-CF22-48A4-BA0A-C4C38A013B84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rgbClr val="5A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AFE780-91D7-411E-9616-15D5F7F95B48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231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E3C64-85E4-4847-9D32-67A911A0EBFE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rgbClr val="0A7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3629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Vertical Color Bar &amp; Kick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694A96-8A71-4000-801D-0C9FDF81A8E4}"/>
              </a:ext>
            </a:extLst>
          </p:cNvPr>
          <p:cNvGrpSpPr/>
          <p:nvPr userDrawn="1"/>
        </p:nvGrpSpPr>
        <p:grpSpPr>
          <a:xfrm>
            <a:off x="0" y="-2"/>
            <a:ext cx="182880" cy="6858002"/>
            <a:chOff x="0" y="-2"/>
            <a:chExt cx="182880" cy="68580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DC94DF-CF22-48A4-BA0A-C4C38A013B84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AFE780-91D7-411E-9616-15D5F7F95B48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E3C64-85E4-4847-9D32-67A911A0EBFE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B8633C-F5EB-40C9-A9C8-27F7B5AD3A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28EB251-D253-4303-907D-BC4F22165D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714" y="6309361"/>
            <a:ext cx="9830446" cy="274320"/>
          </a:xfrm>
        </p:spPr>
        <p:txBody>
          <a:bodyPr anchor="ctr" anchorCtr="0"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en-AU"/>
              <a:t>Insert kicker box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1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BAC73A6-5D63-4BB5-AE68-1291C21E1D3F}"/>
              </a:ext>
            </a:extLst>
          </p:cNvPr>
          <p:cNvSpPr/>
          <p:nvPr userDrawn="1"/>
        </p:nvSpPr>
        <p:spPr>
          <a:xfrm rot="16200000" flipV="1">
            <a:off x="2197252" y="-1880703"/>
            <a:ext cx="6857998" cy="10619401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1EFE12-957E-4A79-B9CC-38DDA1C55FC4}"/>
              </a:ext>
            </a:extLst>
          </p:cNvPr>
          <p:cNvSpPr/>
          <p:nvPr userDrawn="1"/>
        </p:nvSpPr>
        <p:spPr>
          <a:xfrm>
            <a:off x="10935955" y="0"/>
            <a:ext cx="15254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587D17-AB34-4850-A734-517FCEAF3694}"/>
              </a:ext>
            </a:extLst>
          </p:cNvPr>
          <p:cNvSpPr/>
          <p:nvPr userDrawn="1"/>
        </p:nvSpPr>
        <p:spPr>
          <a:xfrm>
            <a:off x="11972995" y="0"/>
            <a:ext cx="30413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9F9E51-213E-4BC9-93D2-BD64C39C0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0453" y="939338"/>
            <a:ext cx="10074281" cy="2627758"/>
          </a:xfrm>
          <a:prstGeom prst="rect">
            <a:avLst/>
          </a:prstGeom>
          <a:noFill/>
        </p:spPr>
        <p:txBody>
          <a:bodyPr lIns="0" anchor="b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title, 48pt bold. 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3F239DA-60CF-44D1-B270-0188C4CCBD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001" y="3705974"/>
            <a:ext cx="10073965" cy="1037907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Other information, 28pt light bold.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83509B-36AD-4CC7-B68F-F2FE4AC21600}"/>
              </a:ext>
            </a:extLst>
          </p:cNvPr>
          <p:cNvSpPr/>
          <p:nvPr userDrawn="1"/>
        </p:nvSpPr>
        <p:spPr>
          <a:xfrm>
            <a:off x="-11861" y="0"/>
            <a:ext cx="3284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1CF542-10CF-45D4-B5AA-39CB3AB158EB}"/>
              </a:ext>
            </a:extLst>
          </p:cNvPr>
          <p:cNvSpPr/>
          <p:nvPr userDrawn="1"/>
        </p:nvSpPr>
        <p:spPr>
          <a:xfrm>
            <a:off x="11067177" y="0"/>
            <a:ext cx="39437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0ED9D6-B339-4753-A294-D4857F8E57A7}"/>
              </a:ext>
            </a:extLst>
          </p:cNvPr>
          <p:cNvSpPr/>
          <p:nvPr userDrawn="1"/>
        </p:nvSpPr>
        <p:spPr>
          <a:xfrm>
            <a:off x="11352473" y="0"/>
            <a:ext cx="6205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White Brand Logo">
            <a:extLst>
              <a:ext uri="{FF2B5EF4-FFF2-40B4-BE49-F238E27FC236}">
                <a16:creationId xmlns:a16="http://schemas.microsoft.com/office/drawing/2014/main" id="{E90F891A-29CC-2176-4BBB-CCB45FBE5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453" y="5920667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18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orizontal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Slide title, 28pt bold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53A9E-4157-4649-9B03-BC26F137140A}"/>
              </a:ext>
            </a:extLst>
          </p:cNvPr>
          <p:cNvSpPr/>
          <p:nvPr userDrawn="1"/>
        </p:nvSpPr>
        <p:spPr>
          <a:xfrm>
            <a:off x="9245604" y="6675120"/>
            <a:ext cx="265176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63FB71-8D46-41BB-99AC-A9B032B64908}"/>
              </a:ext>
            </a:extLst>
          </p:cNvPr>
          <p:cNvSpPr/>
          <p:nvPr userDrawn="1"/>
        </p:nvSpPr>
        <p:spPr>
          <a:xfrm>
            <a:off x="11868149" y="6675120"/>
            <a:ext cx="323851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CB1E7-BEDB-4F9E-B40E-BE0317677C35}"/>
              </a:ext>
            </a:extLst>
          </p:cNvPr>
          <p:cNvSpPr/>
          <p:nvPr userDrawn="1"/>
        </p:nvSpPr>
        <p:spPr>
          <a:xfrm>
            <a:off x="0" y="6675120"/>
            <a:ext cx="9323754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76585DA-F70E-4CB6-B203-9BDB72030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11521440" cy="493553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469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464F81-35EA-4334-B8DD-0045D7AB08AE}"/>
              </a:ext>
            </a:extLst>
          </p:cNvPr>
          <p:cNvSpPr/>
          <p:nvPr userDrawn="1"/>
        </p:nvSpPr>
        <p:spPr>
          <a:xfrm>
            <a:off x="1570572" y="1126246"/>
            <a:ext cx="10621428" cy="4383304"/>
          </a:xfrm>
          <a:prstGeom prst="rect">
            <a:avLst/>
          </a:prstGeom>
          <a:gradFill flip="none" rotWithShape="1">
            <a:gsLst>
              <a:gs pos="42000">
                <a:schemeClr val="accent2"/>
              </a:gs>
              <a:gs pos="7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CA9C7F8-F075-46B3-BC20-F7BC754AB4B6}"/>
              </a:ext>
            </a:extLst>
          </p:cNvPr>
          <p:cNvSpPr/>
          <p:nvPr userDrawn="1"/>
        </p:nvSpPr>
        <p:spPr>
          <a:xfrm>
            <a:off x="1572012" y="274320"/>
            <a:ext cx="10619988" cy="8519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7D2CEBA-062E-4A76-86B2-E30ADE7C31E0}"/>
              </a:ext>
            </a:extLst>
          </p:cNvPr>
          <p:cNvSpPr/>
          <p:nvPr userDrawn="1"/>
        </p:nvSpPr>
        <p:spPr>
          <a:xfrm>
            <a:off x="1572013" y="0"/>
            <a:ext cx="10619987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A7F61A64-3CDE-4167-85CB-90C6332EF1A3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22044" y="1568547"/>
            <a:ext cx="6400800" cy="1371600"/>
          </a:xfrm>
          <a:prstGeom prst="rect">
            <a:avLst/>
          </a:prstGeom>
        </p:spPr>
        <p:txBody>
          <a:bodyPr anchor="b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back cover message</a:t>
            </a:r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id="{9FD1511E-B62B-4097-A97D-8D9B2E4AD4A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222044" y="3343464"/>
            <a:ext cx="6400800" cy="1097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Other information, 28pt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6D245-C73B-C721-C391-60123CDE6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639" y="6037507"/>
            <a:ext cx="2556116" cy="314019"/>
          </a:xfrm>
          <a:prstGeom prst="rect">
            <a:avLst/>
          </a:prstGeom>
        </p:spPr>
      </p:pic>
      <p:pic>
        <p:nvPicPr>
          <p:cNvPr id="6" name="Graphic 5" descr="Brand Logo">
            <a:extLst>
              <a:ext uri="{FF2B5EF4-FFF2-40B4-BE49-F238E27FC236}">
                <a16:creationId xmlns:a16="http://schemas.microsoft.com/office/drawing/2014/main" id="{C23DD16B-EC4D-E974-5962-C1637D705E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2687" y="5883394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2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277C04-264B-4396-96A1-BA96AA5E9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81" y="6199705"/>
            <a:ext cx="3358507" cy="374808"/>
          </a:xfrm>
          <a:prstGeom prst="rect">
            <a:avLst/>
          </a:prstGeom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F4818BB2-38C0-4C1E-9429-8D2D2595EE27}"/>
              </a:ext>
            </a:extLst>
          </p:cNvPr>
          <p:cNvSpPr/>
          <p:nvPr userDrawn="1"/>
        </p:nvSpPr>
        <p:spPr>
          <a:xfrm rot="10800000">
            <a:off x="8593" y="5942976"/>
            <a:ext cx="914400" cy="9144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91913DD-454B-4F48-A6C1-484C008FA7DF}"/>
              </a:ext>
            </a:extLst>
          </p:cNvPr>
          <p:cNvSpPr/>
          <p:nvPr userDrawn="1"/>
        </p:nvSpPr>
        <p:spPr>
          <a:xfrm>
            <a:off x="-2" y="-19003"/>
            <a:ext cx="12192002" cy="687638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29F42CFE-30EE-4D81-9451-65225B0CEC50}"/>
              </a:ext>
            </a:extLst>
          </p:cNvPr>
          <p:cNvSpPr/>
          <p:nvPr userDrawn="1"/>
        </p:nvSpPr>
        <p:spPr>
          <a:xfrm rot="10800000">
            <a:off x="-1" y="5949627"/>
            <a:ext cx="914399" cy="907749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B3D08-8653-4A14-832E-60338C2C1FDF}"/>
              </a:ext>
            </a:extLst>
          </p:cNvPr>
          <p:cNvSpPr/>
          <p:nvPr userDrawn="1"/>
        </p:nvSpPr>
        <p:spPr>
          <a:xfrm>
            <a:off x="914398" y="-19004"/>
            <a:ext cx="10360186" cy="59686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969D603-828E-4E32-839B-1733F21141C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556181" y="3977640"/>
            <a:ext cx="8321040" cy="18288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Other information, 28pt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9055058-5432-4171-9ED6-8C9D048DB0F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85913" y="2174875"/>
            <a:ext cx="7770812" cy="1504950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back cover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7F6925-F518-413C-ACD4-367B26AB9910}"/>
              </a:ext>
            </a:extLst>
          </p:cNvPr>
          <p:cNvSpPr/>
          <p:nvPr userDrawn="1"/>
        </p:nvSpPr>
        <p:spPr>
          <a:xfrm>
            <a:off x="11236278" y="-18380"/>
            <a:ext cx="955722" cy="596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8" name="Picture 7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033247D8-1951-4AF5-0F31-84EEEBF095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691" y="6242088"/>
            <a:ext cx="2534587" cy="311374"/>
          </a:xfrm>
          <a:prstGeom prst="rect">
            <a:avLst/>
          </a:prstGeom>
        </p:spPr>
      </p:pic>
      <p:pic>
        <p:nvPicPr>
          <p:cNvPr id="14" name="Graphic 13" descr="White Brand Logo">
            <a:extLst>
              <a:ext uri="{FF2B5EF4-FFF2-40B4-BE49-F238E27FC236}">
                <a16:creationId xmlns:a16="http://schemas.microsoft.com/office/drawing/2014/main" id="{9D877FAB-ED03-7251-0712-52F7E647DD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6181" y="6082739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0CD050-8971-4822-B101-DC9BDBB8E634}"/>
              </a:ext>
            </a:extLst>
          </p:cNvPr>
          <p:cNvSpPr/>
          <p:nvPr userDrawn="1"/>
        </p:nvSpPr>
        <p:spPr>
          <a:xfrm>
            <a:off x="0" y="958787"/>
            <a:ext cx="8325918" cy="58992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1706F-9D53-4E73-BCF1-DB191B0D19C2}"/>
              </a:ext>
            </a:extLst>
          </p:cNvPr>
          <p:cNvSpPr/>
          <p:nvPr userDrawn="1"/>
        </p:nvSpPr>
        <p:spPr>
          <a:xfrm>
            <a:off x="10947707" y="958788"/>
            <a:ext cx="624318" cy="5899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9AF803-B215-4DCC-BF17-C868078EBA8A}"/>
              </a:ext>
            </a:extLst>
          </p:cNvPr>
          <p:cNvSpPr/>
          <p:nvPr userDrawn="1"/>
        </p:nvSpPr>
        <p:spPr>
          <a:xfrm>
            <a:off x="11572025" y="958788"/>
            <a:ext cx="289560" cy="58992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E551CD2-1F5B-46CA-AF7E-5CA34AA0C58A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19975" y="4539957"/>
            <a:ext cx="7416386" cy="1016934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Other information, </a:t>
            </a:r>
            <a:r>
              <a:rPr lang="en-AU"/>
              <a:t>24pt light bold.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CC17E5E-5159-4675-8113-85D37ACD53C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19975" y="2175958"/>
            <a:ext cx="7416386" cy="2163762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title, 40pt bold.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F2AC73-8EB2-474A-B70B-FA9C704BB129}"/>
              </a:ext>
            </a:extLst>
          </p:cNvPr>
          <p:cNvSpPr/>
          <p:nvPr userDrawn="1"/>
        </p:nvSpPr>
        <p:spPr>
          <a:xfrm rot="10800000" flipV="1">
            <a:off x="8325921" y="958788"/>
            <a:ext cx="2542322" cy="5899212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F8DA48-EEF4-4CDE-BECE-BE33BE0108CA}"/>
              </a:ext>
            </a:extLst>
          </p:cNvPr>
          <p:cNvSpPr/>
          <p:nvPr userDrawn="1"/>
        </p:nvSpPr>
        <p:spPr>
          <a:xfrm>
            <a:off x="10868245" y="958788"/>
            <a:ext cx="136554" cy="5899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Brand Logo">
            <a:extLst>
              <a:ext uri="{FF2B5EF4-FFF2-40B4-BE49-F238E27FC236}">
                <a16:creationId xmlns:a16="http://schemas.microsoft.com/office/drawing/2014/main" id="{08C96B3C-9949-BCE3-356B-13A07F89D6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7260" y="275668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7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0AC9675-D534-4EDB-A81F-40CC4198EF33}"/>
              </a:ext>
            </a:extLst>
          </p:cNvPr>
          <p:cNvSpPr/>
          <p:nvPr userDrawn="1"/>
        </p:nvSpPr>
        <p:spPr>
          <a:xfrm rot="16200000" flipV="1">
            <a:off x="2379022" y="-1705926"/>
            <a:ext cx="5942973" cy="9354819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EA52BD3-1D6A-4F1D-9902-4716F367D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C95B5B-50C4-4566-BCF9-FB02E33A9D09}"/>
              </a:ext>
            </a:extLst>
          </p:cNvPr>
          <p:cNvSpPr/>
          <p:nvPr userDrawn="1"/>
        </p:nvSpPr>
        <p:spPr>
          <a:xfrm>
            <a:off x="10434377" y="0"/>
            <a:ext cx="557037" cy="59435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E8392-33D6-44DA-BD16-398FCCFF59C6}"/>
              </a:ext>
            </a:extLst>
          </p:cNvPr>
          <p:cNvSpPr/>
          <p:nvPr userDrawn="1"/>
        </p:nvSpPr>
        <p:spPr>
          <a:xfrm>
            <a:off x="10967882" y="-3"/>
            <a:ext cx="1224118" cy="59436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3462B51E-73B4-4D74-8EF2-1A279EEF4166}"/>
              </a:ext>
            </a:extLst>
          </p:cNvPr>
          <p:cNvSpPr/>
          <p:nvPr userDrawn="1"/>
        </p:nvSpPr>
        <p:spPr>
          <a:xfrm rot="10800000">
            <a:off x="-1" y="5942971"/>
            <a:ext cx="914401" cy="914404"/>
          </a:xfrm>
          <a:prstGeom prst="corner">
            <a:avLst>
              <a:gd name="adj1" fmla="val 49473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674874F-EC31-44B6-AB5A-C1479BF8ADF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37311" y="3808413"/>
            <a:ext cx="8548370" cy="929842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Other information, 24pt light bold.</a:t>
            </a:r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473314E-2D7C-4128-8D7C-417A308C146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337310" y="1411288"/>
            <a:ext cx="8548371" cy="2163762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title, 44pt bold.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C3C1F0-E2F0-4F84-A8EF-A529DC150C21}"/>
              </a:ext>
            </a:extLst>
          </p:cNvPr>
          <p:cNvSpPr/>
          <p:nvPr userDrawn="1"/>
        </p:nvSpPr>
        <p:spPr>
          <a:xfrm>
            <a:off x="10027920" y="0"/>
            <a:ext cx="429989" cy="5943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White Brand Logo">
            <a:extLst>
              <a:ext uri="{FF2B5EF4-FFF2-40B4-BE49-F238E27FC236}">
                <a16:creationId xmlns:a16="http://schemas.microsoft.com/office/drawing/2014/main" id="{94BBD732-7FFD-B445-717C-3021AA58E0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0307" y="6090866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2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3E2446-2B4C-4459-A196-A36F20099967}"/>
              </a:ext>
            </a:extLst>
          </p:cNvPr>
          <p:cNvSpPr/>
          <p:nvPr userDrawn="1"/>
        </p:nvSpPr>
        <p:spPr>
          <a:xfrm flipV="1">
            <a:off x="941830" y="914073"/>
            <a:ext cx="11250169" cy="4762330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0E0ED9-6381-4CE2-826F-F81BAA9EB22C}"/>
              </a:ext>
            </a:extLst>
          </p:cNvPr>
          <p:cNvSpPr/>
          <p:nvPr userDrawn="1"/>
        </p:nvSpPr>
        <p:spPr>
          <a:xfrm>
            <a:off x="941830" y="610064"/>
            <a:ext cx="11250169" cy="350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24D2416-242E-4926-A009-C2757361DEE3}"/>
              </a:ext>
            </a:extLst>
          </p:cNvPr>
          <p:cNvSpPr>
            <a:spLocks/>
          </p:cNvSpPr>
          <p:nvPr userDrawn="1"/>
        </p:nvSpPr>
        <p:spPr bwMode="auto">
          <a:xfrm>
            <a:off x="-1" y="5914716"/>
            <a:ext cx="941832" cy="943284"/>
          </a:xfrm>
          <a:custGeom>
            <a:avLst/>
            <a:gdLst>
              <a:gd name="T0" fmla="*/ 0 w 574"/>
              <a:gd name="T1" fmla="*/ 0 h 575"/>
              <a:gd name="T2" fmla="*/ 0 w 574"/>
              <a:gd name="T3" fmla="*/ 309 h 575"/>
              <a:gd name="T4" fmla="*/ 263 w 574"/>
              <a:gd name="T5" fmla="*/ 309 h 575"/>
              <a:gd name="T6" fmla="*/ 263 w 574"/>
              <a:gd name="T7" fmla="*/ 575 h 575"/>
              <a:gd name="T8" fmla="*/ 574 w 574"/>
              <a:gd name="T9" fmla="*/ 575 h 575"/>
              <a:gd name="T10" fmla="*/ 574 w 574"/>
              <a:gd name="T11" fmla="*/ 0 h 575"/>
              <a:gd name="T12" fmla="*/ 0 w 574"/>
              <a:gd name="T13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4" h="575">
                <a:moveTo>
                  <a:pt x="0" y="0"/>
                </a:moveTo>
                <a:lnTo>
                  <a:pt x="0" y="309"/>
                </a:lnTo>
                <a:lnTo>
                  <a:pt x="263" y="309"/>
                </a:lnTo>
                <a:lnTo>
                  <a:pt x="263" y="575"/>
                </a:lnTo>
                <a:lnTo>
                  <a:pt x="574" y="575"/>
                </a:lnTo>
                <a:lnTo>
                  <a:pt x="57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FC8042-85BA-4529-AC57-15AC48F290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56181" y="1220129"/>
            <a:ext cx="10209602" cy="2346967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title, 48pt bold.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9C0E1A4-AF59-4D13-BD8D-297D447D93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6182" y="3708065"/>
            <a:ext cx="10209601" cy="1025058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Other information, 28pt light bold.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525472-B1DF-4A98-802A-B97A237DA82B}"/>
              </a:ext>
            </a:extLst>
          </p:cNvPr>
          <p:cNvSpPr/>
          <p:nvPr userDrawn="1"/>
        </p:nvSpPr>
        <p:spPr>
          <a:xfrm>
            <a:off x="941830" y="-1"/>
            <a:ext cx="11250169" cy="6100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2731C-ED51-480F-921E-20609218CBC1}"/>
              </a:ext>
            </a:extLst>
          </p:cNvPr>
          <p:cNvSpPr/>
          <p:nvPr userDrawn="1"/>
        </p:nvSpPr>
        <p:spPr>
          <a:xfrm>
            <a:off x="941830" y="5676405"/>
            <a:ext cx="11250169" cy="2306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C760AA-F653-4795-B699-8F46BA705579}"/>
              </a:ext>
            </a:extLst>
          </p:cNvPr>
          <p:cNvSpPr/>
          <p:nvPr userDrawn="1"/>
        </p:nvSpPr>
        <p:spPr>
          <a:xfrm>
            <a:off x="941831" y="5809773"/>
            <a:ext cx="11250169" cy="1049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Brand Logo">
            <a:extLst>
              <a:ext uri="{FF2B5EF4-FFF2-40B4-BE49-F238E27FC236}">
                <a16:creationId xmlns:a16="http://schemas.microsoft.com/office/drawing/2014/main" id="{FE485C3A-1003-E8B2-E924-23D2A41F0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3703" y="6078510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4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57D4EDC-1F82-4551-9D7F-D98C064E681E}"/>
              </a:ext>
            </a:extLst>
          </p:cNvPr>
          <p:cNvSpPr/>
          <p:nvPr userDrawn="1"/>
        </p:nvSpPr>
        <p:spPr>
          <a:xfrm rot="10800000" flipV="1">
            <a:off x="640080" y="914400"/>
            <a:ext cx="7405796" cy="5943600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E1496-E6CF-4C3F-8754-C59ADECD9F05}"/>
              </a:ext>
            </a:extLst>
          </p:cNvPr>
          <p:cNvSpPr/>
          <p:nvPr userDrawn="1"/>
        </p:nvSpPr>
        <p:spPr>
          <a:xfrm>
            <a:off x="320038" y="914400"/>
            <a:ext cx="320040" cy="594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48A58-FA27-4AF7-83D8-4ACA950E4BFB}"/>
              </a:ext>
            </a:extLst>
          </p:cNvPr>
          <p:cNvSpPr/>
          <p:nvPr userDrawn="1"/>
        </p:nvSpPr>
        <p:spPr>
          <a:xfrm>
            <a:off x="8023944" y="914400"/>
            <a:ext cx="275469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6C1AA-5826-46A2-B685-4F4EA2AE2AEB}"/>
              </a:ext>
            </a:extLst>
          </p:cNvPr>
          <p:cNvSpPr/>
          <p:nvPr userDrawn="1"/>
        </p:nvSpPr>
        <p:spPr>
          <a:xfrm>
            <a:off x="11465169" y="914400"/>
            <a:ext cx="396416" cy="594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11FF8A-B049-4996-AD66-199DE4FAA429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93616" y="1305098"/>
            <a:ext cx="7061662" cy="2416411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title, 40pt bold.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D4EBBA2-EF8B-47E2-8BD2-4C72B4AC870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93615" y="3886199"/>
            <a:ext cx="7061663" cy="1776412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Other information, 24pt light bold.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07EF067-55D5-451A-96F0-865D6E6448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32647" y="914400"/>
            <a:ext cx="2732521" cy="594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/>
              <a:t>Click icon to add picture.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D3BA4D-DB3C-447E-B443-D7E86F5C38B3}"/>
              </a:ext>
            </a:extLst>
          </p:cNvPr>
          <p:cNvSpPr/>
          <p:nvPr userDrawn="1"/>
        </p:nvSpPr>
        <p:spPr>
          <a:xfrm>
            <a:off x="8457178" y="914400"/>
            <a:ext cx="275469" cy="594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D14F1A-D8FF-4BD1-991E-C89C1D68301F}"/>
              </a:ext>
            </a:extLst>
          </p:cNvPr>
          <p:cNvSpPr/>
          <p:nvPr userDrawn="1"/>
        </p:nvSpPr>
        <p:spPr>
          <a:xfrm>
            <a:off x="8295977" y="914399"/>
            <a:ext cx="169461" cy="5943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Brand Logo">
            <a:extLst>
              <a:ext uri="{FF2B5EF4-FFF2-40B4-BE49-F238E27FC236}">
                <a16:creationId xmlns:a16="http://schemas.microsoft.com/office/drawing/2014/main" id="{7DB10416-D935-CAAA-9305-44EB94DEC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8669" y="258063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1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57D4EDC-1F82-4551-9D7F-D98C064E681E}"/>
              </a:ext>
            </a:extLst>
          </p:cNvPr>
          <p:cNvSpPr/>
          <p:nvPr userDrawn="1"/>
        </p:nvSpPr>
        <p:spPr>
          <a:xfrm rot="10800000" flipV="1">
            <a:off x="4059371" y="914400"/>
            <a:ext cx="7405796" cy="5943600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E1496-E6CF-4C3F-8754-C59ADECD9F05}"/>
              </a:ext>
            </a:extLst>
          </p:cNvPr>
          <p:cNvSpPr/>
          <p:nvPr userDrawn="1"/>
        </p:nvSpPr>
        <p:spPr>
          <a:xfrm>
            <a:off x="320038" y="914400"/>
            <a:ext cx="320040" cy="594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6C1AA-5826-46A2-B685-4F4EA2AE2AEB}"/>
              </a:ext>
            </a:extLst>
          </p:cNvPr>
          <p:cNvSpPr/>
          <p:nvPr userDrawn="1"/>
        </p:nvSpPr>
        <p:spPr>
          <a:xfrm>
            <a:off x="11465169" y="914400"/>
            <a:ext cx="396416" cy="594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11FF8A-B049-4996-AD66-199DE4FAA429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286250" y="1213658"/>
            <a:ext cx="6853413" cy="2384610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title, 36pt bold.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D4EBBA2-EF8B-47E2-8BD2-4C72B4AC870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86249" y="3765667"/>
            <a:ext cx="6853413" cy="939338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Other information, 24pt light bold.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07EF067-55D5-451A-96F0-865D6E6448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6243" y="914400"/>
            <a:ext cx="3163127" cy="594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/>
              <a:t>Click icon to add picture.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E934EC-7021-45BC-8F6C-7C03AE0159DE}"/>
              </a:ext>
            </a:extLst>
          </p:cNvPr>
          <p:cNvSpPr/>
          <p:nvPr userDrawn="1"/>
        </p:nvSpPr>
        <p:spPr>
          <a:xfrm>
            <a:off x="406793" y="914400"/>
            <a:ext cx="32004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AB0CBB-1575-41D5-BC28-47939754250F}"/>
              </a:ext>
            </a:extLst>
          </p:cNvPr>
          <p:cNvSpPr/>
          <p:nvPr userDrawn="1"/>
        </p:nvSpPr>
        <p:spPr>
          <a:xfrm>
            <a:off x="717631" y="914400"/>
            <a:ext cx="178614" cy="594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8C9CC6-3039-4776-B6D2-3F4EB8C85C89}"/>
              </a:ext>
            </a:extLst>
          </p:cNvPr>
          <p:cNvSpPr/>
          <p:nvPr userDrawn="1"/>
        </p:nvSpPr>
        <p:spPr>
          <a:xfrm>
            <a:off x="11366542" y="914400"/>
            <a:ext cx="165313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Brand Logo">
            <a:extLst>
              <a:ext uri="{FF2B5EF4-FFF2-40B4-BE49-F238E27FC236}">
                <a16:creationId xmlns:a16="http://schemas.microsoft.com/office/drawing/2014/main" id="{5DD6DD23-7956-AB87-239D-C5B346215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7260" y="243821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5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7D1B446-C9DA-4072-9136-68108F835601}"/>
              </a:ext>
            </a:extLst>
          </p:cNvPr>
          <p:cNvSpPr/>
          <p:nvPr userDrawn="1"/>
        </p:nvSpPr>
        <p:spPr>
          <a:xfrm flipV="1">
            <a:off x="0" y="1143023"/>
            <a:ext cx="12192000" cy="1490448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18BF5A-6081-4F5C-A8EA-3AA851CB0F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878" y="1134120"/>
            <a:ext cx="11156425" cy="833494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title, 32pt bold. 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463EE8F-B419-413A-9CB3-473E3013C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878" y="1985268"/>
            <a:ext cx="11156425" cy="639300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Other information, 20pt light bold.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3BC95D-AC6C-41AF-875F-C54C80F7CED8}"/>
              </a:ext>
            </a:extLst>
          </p:cNvPr>
          <p:cNvSpPr/>
          <p:nvPr userDrawn="1"/>
        </p:nvSpPr>
        <p:spPr>
          <a:xfrm>
            <a:off x="0" y="913823"/>
            <a:ext cx="12192000" cy="2292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CEE20-78F8-4CD3-937D-E0B5D631250E}"/>
              </a:ext>
            </a:extLst>
          </p:cNvPr>
          <p:cNvSpPr/>
          <p:nvPr userDrawn="1"/>
        </p:nvSpPr>
        <p:spPr>
          <a:xfrm>
            <a:off x="-2" y="6377650"/>
            <a:ext cx="12192001" cy="140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4BE2481E-4B2F-4F6E-BE18-E780E9E628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633471"/>
            <a:ext cx="12192000" cy="3744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/>
              <a:t>Click icon to add picture.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C7EEE6-8D2F-42F1-8355-DD9E67FC0789}"/>
              </a:ext>
            </a:extLst>
          </p:cNvPr>
          <p:cNvSpPr/>
          <p:nvPr userDrawn="1"/>
        </p:nvSpPr>
        <p:spPr>
          <a:xfrm>
            <a:off x="0" y="6717840"/>
            <a:ext cx="12192001" cy="140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D87DFF-F162-4576-8BD2-7A5C3FD37C80}"/>
              </a:ext>
            </a:extLst>
          </p:cNvPr>
          <p:cNvSpPr/>
          <p:nvPr userDrawn="1"/>
        </p:nvSpPr>
        <p:spPr>
          <a:xfrm>
            <a:off x="-2" y="6459935"/>
            <a:ext cx="12192001" cy="2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Brand Logo">
            <a:extLst>
              <a:ext uri="{FF2B5EF4-FFF2-40B4-BE49-F238E27FC236}">
                <a16:creationId xmlns:a16="http://schemas.microsoft.com/office/drawing/2014/main" id="{A54EE110-D87F-9F7E-B9E3-A3213062E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7260" y="243821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9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73655A-919F-4DA0-98A8-4E3C72FA6223}"/>
              </a:ext>
            </a:extLst>
          </p:cNvPr>
          <p:cNvSpPr/>
          <p:nvPr userDrawn="1"/>
        </p:nvSpPr>
        <p:spPr>
          <a:xfrm rot="16200000" flipV="1">
            <a:off x="1996239" y="-647115"/>
            <a:ext cx="5906316" cy="7199131"/>
          </a:xfrm>
          <a:prstGeom prst="rect">
            <a:avLst/>
          </a:prstGeom>
          <a:gradFill flip="none" rotWithShape="1">
            <a:gsLst>
              <a:gs pos="17000">
                <a:schemeClr val="accent2"/>
              </a:gs>
              <a:gs pos="3000">
                <a:schemeClr val="accent2">
                  <a:lumMod val="73000"/>
                  <a:lumOff val="27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44D0E-9F22-426E-A288-57E7C6B0CDCA}"/>
              </a:ext>
            </a:extLst>
          </p:cNvPr>
          <p:cNvSpPr/>
          <p:nvPr userDrawn="1"/>
        </p:nvSpPr>
        <p:spPr>
          <a:xfrm>
            <a:off x="941831" y="0"/>
            <a:ext cx="289565" cy="59056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A51DF2-65B6-4F42-ABF5-3F5C07B6A0A2}"/>
              </a:ext>
            </a:extLst>
          </p:cNvPr>
          <p:cNvSpPr/>
          <p:nvPr userDrawn="1"/>
        </p:nvSpPr>
        <p:spPr>
          <a:xfrm>
            <a:off x="8536897" y="0"/>
            <a:ext cx="420068" cy="59056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05DA975-47F8-49EB-A0D3-5238FA93889B}"/>
              </a:ext>
            </a:extLst>
          </p:cNvPr>
          <p:cNvSpPr>
            <a:spLocks/>
          </p:cNvSpPr>
          <p:nvPr userDrawn="1"/>
        </p:nvSpPr>
        <p:spPr bwMode="auto">
          <a:xfrm>
            <a:off x="-1" y="5905609"/>
            <a:ext cx="941830" cy="952391"/>
          </a:xfrm>
          <a:custGeom>
            <a:avLst/>
            <a:gdLst>
              <a:gd name="T0" fmla="*/ 0 w 574"/>
              <a:gd name="T1" fmla="*/ 0 h 575"/>
              <a:gd name="T2" fmla="*/ 0 w 574"/>
              <a:gd name="T3" fmla="*/ 309 h 575"/>
              <a:gd name="T4" fmla="*/ 263 w 574"/>
              <a:gd name="T5" fmla="*/ 309 h 575"/>
              <a:gd name="T6" fmla="*/ 263 w 574"/>
              <a:gd name="T7" fmla="*/ 575 h 575"/>
              <a:gd name="T8" fmla="*/ 574 w 574"/>
              <a:gd name="T9" fmla="*/ 575 h 575"/>
              <a:gd name="T10" fmla="*/ 574 w 574"/>
              <a:gd name="T11" fmla="*/ 0 h 575"/>
              <a:gd name="T12" fmla="*/ 0 w 574"/>
              <a:gd name="T13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4" h="575">
                <a:moveTo>
                  <a:pt x="0" y="0"/>
                </a:moveTo>
                <a:lnTo>
                  <a:pt x="0" y="309"/>
                </a:lnTo>
                <a:lnTo>
                  <a:pt x="263" y="309"/>
                </a:lnTo>
                <a:lnTo>
                  <a:pt x="263" y="575"/>
                </a:lnTo>
                <a:lnTo>
                  <a:pt x="574" y="575"/>
                </a:lnTo>
                <a:lnTo>
                  <a:pt x="57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056FB-65D8-47A5-BF02-8B2385BACF4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703277" y="315884"/>
            <a:ext cx="6492240" cy="2540663"/>
          </a:xfrm>
          <a:prstGeom prst="rect">
            <a:avLst/>
          </a:prstGeom>
          <a:noFill/>
        </p:spPr>
        <p:txBody>
          <a:bodyPr lIns="0"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title, 40pt bold.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76A6976-869C-4756-A7B9-71177E8B83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91209" y="3113248"/>
            <a:ext cx="6492240" cy="1137514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Other information, 24pt light bold.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0C6FAA-FA3C-4416-AA90-9BEC74FD49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56965" y="0"/>
            <a:ext cx="3235034" cy="5905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AU" sz="2000"/>
              <a:t>Click icon to add picture.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23DC49-881B-47B0-82B3-051C9C5AD410}"/>
              </a:ext>
            </a:extLst>
          </p:cNvPr>
          <p:cNvSpPr/>
          <p:nvPr userDrawn="1"/>
        </p:nvSpPr>
        <p:spPr>
          <a:xfrm>
            <a:off x="1209752" y="0"/>
            <a:ext cx="140077" cy="59056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Brand Logo">
            <a:extLst>
              <a:ext uri="{FF2B5EF4-FFF2-40B4-BE49-F238E27FC236}">
                <a16:creationId xmlns:a16="http://schemas.microsoft.com/office/drawing/2014/main" id="{B287B2BB-9F71-7F9E-66DF-DB5FE6E5E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6628" y="6074664"/>
            <a:ext cx="41243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9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654" r:id="rId2"/>
    <p:sldLayoutId id="2147483650" r:id="rId3"/>
    <p:sldLayoutId id="2147483651" r:id="rId4"/>
    <p:sldLayoutId id="2147483655" r:id="rId5"/>
    <p:sldLayoutId id="2147483656" r:id="rId6"/>
    <p:sldLayoutId id="2147483876" r:id="rId7"/>
    <p:sldLayoutId id="2147483657" r:id="rId8"/>
    <p:sldLayoutId id="2147483658" r:id="rId9"/>
    <p:sldLayoutId id="2147483858" r:id="rId10"/>
    <p:sldLayoutId id="2147483660" r:id="rId11"/>
    <p:sldLayoutId id="2147483661" r:id="rId12"/>
    <p:sldLayoutId id="2147483933" r:id="rId13"/>
    <p:sldLayoutId id="2147483934" r:id="rId14"/>
    <p:sldLayoutId id="2147483935" r:id="rId1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Slide title, 28pt bold</a:t>
            </a:r>
            <a:endParaRPr lang="en-A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797C89A-8F8A-439C-B324-018D9AA28537}"/>
              </a:ext>
            </a:extLst>
          </p:cNvPr>
          <p:cNvSpPr txBox="1">
            <a:spLocks/>
          </p:cNvSpPr>
          <p:nvPr userDrawn="1"/>
        </p:nvSpPr>
        <p:spPr>
          <a:xfrm>
            <a:off x="9281159" y="6309360"/>
            <a:ext cx="2560320" cy="2743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©Jacobs 2024</a:t>
            </a:r>
          </a:p>
        </p:txBody>
      </p:sp>
    </p:spTree>
    <p:extLst>
      <p:ext uri="{BB962C8B-B14F-4D97-AF65-F5344CB8AC3E}">
        <p14:creationId xmlns:p14="http://schemas.microsoft.com/office/powerpoint/2010/main" val="237811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4108" r:id="rId2"/>
    <p:sldLayoutId id="2147484109" r:id="rId3"/>
    <p:sldLayoutId id="2147484110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20040" y="486795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Slide title, 28pt bold</a:t>
            </a:r>
            <a:endParaRPr lang="en-A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39" y="1384917"/>
            <a:ext cx="11521440" cy="474156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040" y="6309360"/>
            <a:ext cx="781674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="1">
                <a:solidFill>
                  <a:schemeClr val="tx1"/>
                </a:solidFill>
                <a:latin typeface="+mn-lt"/>
                <a:cs typeface="JacobsChronos" pitchFamily="34" charset="0"/>
              </a:defRPr>
            </a:lvl1pPr>
          </a:lstStyle>
          <a:p>
            <a:fld id="{9B3E39EC-4BE2-4DEA-81C0-4ABC0AAB4AC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32FD011-61B7-48F9-B01A-758FD26EEDB8}"/>
              </a:ext>
            </a:extLst>
          </p:cNvPr>
          <p:cNvSpPr txBox="1">
            <a:spLocks/>
          </p:cNvSpPr>
          <p:nvPr userDrawn="1"/>
        </p:nvSpPr>
        <p:spPr>
          <a:xfrm>
            <a:off x="9281159" y="6309360"/>
            <a:ext cx="2560320" cy="2743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©Jacobs 2024</a:t>
            </a:r>
          </a:p>
        </p:txBody>
      </p:sp>
    </p:spTree>
    <p:extLst>
      <p:ext uri="{BB962C8B-B14F-4D97-AF65-F5344CB8AC3E}">
        <p14:creationId xmlns:p14="http://schemas.microsoft.com/office/powerpoint/2010/main" val="159237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Jacobs Chronos" panose="010B0603030503030204" pitchFamily="34" charset="0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j-lt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20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7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Jacobs Chronos" panose="010B0603030503030204" pitchFamily="34" charset="0"/>
          <a:ea typeface="+mj-ea"/>
          <a:cs typeface="Jacobs Chronos" panose="010B0603030503030204" pitchFamily="34" charset="0"/>
        </a:defRPr>
      </a:lvl1pPr>
    </p:titleStyle>
    <p:bodyStyle>
      <a:lvl1pPr marL="228600" indent="-2700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1pPr>
      <a:lvl2pPr marL="576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22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2pPr>
      <a:lvl3pPr marL="864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3pPr>
      <a:lvl4pPr marL="1152000" indent="-270000" algn="l" defTabSz="914400" rtl="0" eaLnBrk="1" latinLnBrk="0" hangingPunct="1">
        <a:lnSpc>
          <a:spcPct val="90000"/>
        </a:lnSpc>
        <a:spcBef>
          <a:spcPts val="500"/>
        </a:spcBef>
        <a:buFont typeface="Jacobs Chronos" panose="010B0603030503030204" pitchFamily="34" charset="0"/>
        <a:buChar char="−"/>
        <a:defRPr sz="18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4pPr>
      <a:lvl5pPr marL="1440000" indent="-2700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700F59F-9998-414D-84C9-24ACA949B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503" y="840389"/>
            <a:ext cx="10191052" cy="2187183"/>
          </a:xfrm>
        </p:spPr>
        <p:txBody>
          <a:bodyPr/>
          <a:lstStyle/>
          <a:p>
            <a:r>
              <a:rPr lang="en-US"/>
              <a:t>Forced Rank Methodologies to More Efficiently Perform Asset Criticality Analysis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ACFF8A-BDC0-4DF8-94E5-5C2A6598F5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0" y="3567096"/>
            <a:ext cx="9236900" cy="2612356"/>
          </a:xfrm>
        </p:spPr>
        <p:txBody>
          <a:bodyPr lIns="0" tIns="45720" rIns="91440" bIns="45720" anchor="b"/>
          <a:lstStyle/>
          <a:p>
            <a:r>
              <a:rPr lang="en-US" dirty="0">
                <a:cs typeface="Jacobs Chronos Light"/>
              </a:rPr>
              <a:t>Ameer Khan, BSc, Mauricio Lara, PE </a:t>
            </a:r>
          </a:p>
          <a:p>
            <a:r>
              <a:rPr lang="en-US" sz="2400" dirty="0">
                <a:cs typeface="Jacobs Chronos Light"/>
              </a:rPr>
              <a:t>Presentation Co-Authors: Kathryn Benson, PE and Jim Oldach, CRL</a:t>
            </a:r>
            <a:br>
              <a:rPr lang="en-US" dirty="0"/>
            </a:br>
            <a:br>
              <a:rPr lang="en-US" dirty="0"/>
            </a:br>
            <a:r>
              <a:rPr lang="en-US" sz="2000" dirty="0">
                <a:cs typeface="Jacobs Chronos Light"/>
              </a:rPr>
              <a:t>April 13, 2026</a:t>
            </a:r>
            <a:br>
              <a:rPr lang="en-US" dirty="0"/>
            </a:br>
            <a:r>
              <a:rPr lang="en-US" sz="2000" dirty="0">
                <a:cs typeface="Jacobs Chronos Light"/>
              </a:rPr>
              <a:t>Southeast Florida Utility Council (SEFLUC) – Monthly Meeting</a:t>
            </a:r>
            <a:br>
              <a:rPr lang="en-US" sz="2000" dirty="0"/>
            </a:br>
            <a:endParaRPr lang="en-US" dirty="0">
              <a:cs typeface="Jacobs Chronos Light"/>
            </a:endParaRPr>
          </a:p>
        </p:txBody>
      </p:sp>
      <p:pic>
        <p:nvPicPr>
          <p:cNvPr id="1028" name="Picture 4" descr="City of Hollywood Florida">
            <a:extLst>
              <a:ext uri="{FF2B5EF4-FFF2-40B4-BE49-F238E27FC236}">
                <a16:creationId xmlns:a16="http://schemas.microsoft.com/office/drawing/2014/main" id="{EAD7635F-3ECB-EFA2-8BE1-DC4ABC41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470" y="49033"/>
            <a:ext cx="1345505" cy="8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89B0209-7081-3169-269D-3BEC12BA1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2" y="1"/>
            <a:ext cx="3912129" cy="91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225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BF55FD-C4A4-6656-C88F-20823840D7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B7F1D-A0D3-5073-0941-CA7393247D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859160"/>
            <a:ext cx="7826164" cy="5450199"/>
          </a:xfrm>
        </p:spPr>
        <p:txBody>
          <a:bodyPr/>
          <a:lstStyle/>
          <a:p>
            <a:r>
              <a:rPr lang="en-US" u="sng"/>
              <a:t>Criticality </a:t>
            </a:r>
            <a:r>
              <a:rPr lang="en-US"/>
              <a:t>– A </a:t>
            </a:r>
            <a:r>
              <a:rPr lang="en-US" i="1"/>
              <a:t>relative</a:t>
            </a:r>
            <a:r>
              <a:rPr lang="en-US"/>
              <a:t> measure of the impact of failure on the mission objective (function)…a relative measure of consequences.</a:t>
            </a:r>
          </a:p>
          <a:p>
            <a:pPr marL="827213" lvl="2" indent="-342900">
              <a:buFont typeface="+mj-lt"/>
              <a:buAutoNum type="arabicPeriod"/>
            </a:pPr>
            <a:r>
              <a:rPr lang="en-US" sz="1600" b="1"/>
              <a:t>Critical</a:t>
            </a:r>
            <a:r>
              <a:rPr lang="en-US" sz="1600"/>
              <a:t>: </a:t>
            </a:r>
            <a:r>
              <a:rPr lang="en-US" sz="1600" u="sng"/>
              <a:t>Prevents</a:t>
            </a:r>
            <a:r>
              <a:rPr lang="en-US" sz="1600"/>
              <a:t> continued ability to safely fulfill function(s).</a:t>
            </a:r>
          </a:p>
          <a:p>
            <a:pPr marL="827213" lvl="2" indent="-342900">
              <a:buFont typeface="+mj-lt"/>
              <a:buAutoNum type="arabicPeriod"/>
            </a:pPr>
            <a:r>
              <a:rPr lang="en-US" sz="1600" b="1"/>
              <a:t>Essential</a:t>
            </a:r>
            <a:r>
              <a:rPr lang="en-US" sz="1600"/>
              <a:t>: </a:t>
            </a:r>
            <a:r>
              <a:rPr lang="en-US" sz="1600" u="sng"/>
              <a:t>Reduces</a:t>
            </a:r>
            <a:r>
              <a:rPr lang="en-US" sz="1600"/>
              <a:t> continued ability to safely fulfill function(s).</a:t>
            </a:r>
          </a:p>
          <a:p>
            <a:pPr marL="827213" lvl="2" indent="-342900">
              <a:buFont typeface="+mj-lt"/>
              <a:buAutoNum type="arabicPeriod"/>
            </a:pPr>
            <a:r>
              <a:rPr lang="en-US" sz="1600" b="1"/>
              <a:t>Non-essential</a:t>
            </a:r>
            <a:r>
              <a:rPr lang="en-US" sz="1600"/>
              <a:t>: </a:t>
            </a:r>
            <a:r>
              <a:rPr lang="en-US" sz="1600" u="sng"/>
              <a:t>Could not prevent or reduce </a:t>
            </a:r>
            <a:r>
              <a:rPr lang="en-US" sz="1600"/>
              <a:t>ability to safely fulfil function(s).</a:t>
            </a:r>
          </a:p>
          <a:p>
            <a:endParaRPr lang="en-US"/>
          </a:p>
          <a:p>
            <a:r>
              <a:rPr lang="en-US"/>
              <a:t>Data Collection &amp; Systems - Development of Asset Registry &amp; Asset Hierarchy</a:t>
            </a:r>
          </a:p>
          <a:p>
            <a:pPr lvl="1">
              <a:spcAft>
                <a:spcPts val="400"/>
              </a:spcAft>
            </a:pPr>
            <a:r>
              <a:rPr lang="en-US" sz="1600"/>
              <a:t>Process and Instrumentation diagrams (P&amp;IDs)</a:t>
            </a:r>
          </a:p>
          <a:p>
            <a:pPr lvl="1">
              <a:spcAft>
                <a:spcPts val="400"/>
              </a:spcAft>
            </a:pPr>
            <a:r>
              <a:rPr lang="en-US" sz="1600"/>
              <a:t>Geospatial configuration or aerial photographs</a:t>
            </a:r>
          </a:p>
          <a:p>
            <a:pPr lvl="1">
              <a:spcAft>
                <a:spcPts val="400"/>
              </a:spcAft>
            </a:pPr>
            <a:r>
              <a:rPr lang="en-US" sz="1600"/>
              <a:t>Most recent preliminary engineering report (PER) </a:t>
            </a:r>
          </a:p>
          <a:p>
            <a:pPr lvl="1">
              <a:spcAft>
                <a:spcPts val="400"/>
              </a:spcAft>
            </a:pPr>
            <a:r>
              <a:rPr lang="en-US" sz="1600"/>
              <a:t>Regulatory permits </a:t>
            </a:r>
          </a:p>
          <a:p>
            <a:pPr lvl="1">
              <a:spcAft>
                <a:spcPts val="400"/>
              </a:spcAft>
            </a:pPr>
            <a:r>
              <a:rPr lang="en-US" sz="1600"/>
              <a:t>Summary of production/quality reports </a:t>
            </a:r>
          </a:p>
          <a:p>
            <a:pPr lvl="1">
              <a:spcAft>
                <a:spcPts val="400"/>
              </a:spcAft>
            </a:pPr>
            <a:r>
              <a:rPr lang="en-US" sz="1600"/>
              <a:t>Summary of regulatory compliance data for past 3 years</a:t>
            </a:r>
          </a:p>
          <a:p>
            <a:pPr lvl="1">
              <a:spcAft>
                <a:spcPts val="400"/>
              </a:spcAft>
            </a:pPr>
            <a:r>
              <a:rPr lang="en-US" sz="1600"/>
              <a:t>Maintenance histories</a:t>
            </a:r>
          </a:p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B6EDA3-D19F-8459-8D12-8800E06367A8}"/>
              </a:ext>
            </a:extLst>
          </p:cNvPr>
          <p:cNvGrpSpPr/>
          <p:nvPr/>
        </p:nvGrpSpPr>
        <p:grpSpPr>
          <a:xfrm>
            <a:off x="8560393" y="137159"/>
            <a:ext cx="3448878" cy="6309361"/>
            <a:chOff x="4673696" y="208885"/>
            <a:chExt cx="3213004" cy="61835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05BA25-C3E0-78DD-211B-B4891C29B1DD}"/>
                </a:ext>
              </a:extLst>
            </p:cNvPr>
            <p:cNvSpPr txBox="1"/>
            <p:nvPr/>
          </p:nvSpPr>
          <p:spPr>
            <a:xfrm>
              <a:off x="4673696" y="208885"/>
              <a:ext cx="3213003" cy="384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Criticality Analysis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FC6FBB8-E38B-2222-3AB7-82B3F4626451}"/>
                </a:ext>
              </a:extLst>
            </p:cNvPr>
            <p:cNvGrpSpPr/>
            <p:nvPr/>
          </p:nvGrpSpPr>
          <p:grpSpPr>
            <a:xfrm>
              <a:off x="5204048" y="578976"/>
              <a:ext cx="2682652" cy="5598367"/>
              <a:chOff x="6461622" y="578976"/>
              <a:chExt cx="1968500" cy="55983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BD5C81-F3D0-AC2E-6C69-CC2944FC388D}"/>
                  </a:ext>
                </a:extLst>
              </p:cNvPr>
              <p:cNvSpPr txBox="1"/>
              <p:nvPr/>
            </p:nvSpPr>
            <p:spPr>
              <a:xfrm>
                <a:off x="6461622" y="4316791"/>
                <a:ext cx="1968500" cy="930276"/>
              </a:xfrm>
              <a:prstGeom prst="rect">
                <a:avLst/>
              </a:prstGeom>
              <a:solidFill>
                <a:srgbClr val="FFD966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Relative Criticality Ranking at the Asset Level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3BAEA24-D1B8-F73E-3A82-3C9BB68FFC4F}"/>
                  </a:ext>
                </a:extLst>
              </p:cNvPr>
              <p:cNvSpPr txBox="1"/>
              <p:nvPr/>
            </p:nvSpPr>
            <p:spPr>
              <a:xfrm>
                <a:off x="6461622" y="1521139"/>
                <a:ext cx="1968500" cy="932688"/>
              </a:xfrm>
              <a:prstGeom prst="rect">
                <a:avLst/>
              </a:prstGeom>
              <a:solidFill>
                <a:srgbClr val="E08714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Establishment of Cross-Functional Team</a:t>
                </a:r>
                <a:br>
                  <a:rPr lang="en-US" sz="1600" b="1">
                    <a:solidFill>
                      <a:schemeClr val="bg1"/>
                    </a:solidFill>
                  </a:rPr>
                </a:br>
                <a:endParaRPr lang="en-US" sz="1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492120-F643-40A8-2B2A-C3A3AF17F364}"/>
                  </a:ext>
                </a:extLst>
              </p:cNvPr>
              <p:cNvSpPr txBox="1"/>
              <p:nvPr/>
            </p:nvSpPr>
            <p:spPr>
              <a:xfrm>
                <a:off x="6461622" y="2453827"/>
                <a:ext cx="1968500" cy="932688"/>
              </a:xfrm>
              <a:prstGeom prst="rect">
                <a:avLst/>
              </a:prstGeom>
              <a:solidFill>
                <a:srgbClr val="2B9F6B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Criticality Workshop at System Level</a:t>
                </a:r>
                <a:endParaRPr lang="en-US" sz="16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84AD82-AA32-DE9C-D659-ED5ED70E2BCB}"/>
                  </a:ext>
                </a:extLst>
              </p:cNvPr>
              <p:cNvSpPr txBox="1"/>
              <p:nvPr/>
            </p:nvSpPr>
            <p:spPr>
              <a:xfrm>
                <a:off x="6461622" y="578976"/>
                <a:ext cx="1968500" cy="942163"/>
              </a:xfrm>
              <a:prstGeom prst="rect">
                <a:avLst/>
              </a:prstGeom>
              <a:solidFill>
                <a:srgbClr val="2B736E"/>
              </a:solidFill>
            </p:spPr>
            <p:txBody>
              <a:bodyPr wrap="square" lIns="91440" tIns="0" rIns="0" bIns="0" rtlCol="0" anchor="ctr" anchorCtr="0">
                <a:normAutofit fontScale="92500" lnSpcReduction="20000"/>
              </a:bodyPr>
              <a:lstStyle/>
              <a:p>
                <a:pPr algn="ctr"/>
                <a:endParaRPr lang="en-US" sz="1600" b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Data Collection (Asset Registry), System Review (Asset Hierarchy) &amp; Development of Function(s) Statements</a:t>
                </a:r>
              </a:p>
              <a:p>
                <a:pPr algn="ctr"/>
                <a:endParaRPr lang="en-US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26424D-28D0-C074-82B7-55F8768B7E9A}"/>
                  </a:ext>
                </a:extLst>
              </p:cNvPr>
              <p:cNvSpPr txBox="1"/>
              <p:nvPr/>
            </p:nvSpPr>
            <p:spPr>
              <a:xfrm>
                <a:off x="6461622" y="3384103"/>
                <a:ext cx="1968500" cy="932688"/>
              </a:xfrm>
              <a:prstGeom prst="rect">
                <a:avLst/>
              </a:prstGeom>
              <a:solidFill>
                <a:srgbClr val="3CB0E3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Post-Processing of the Workshop Results</a:t>
                </a:r>
                <a:endParaRPr lang="en-US" sz="16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831B0F7-DCF0-96C7-800B-A261D6C20E91}"/>
                  </a:ext>
                </a:extLst>
              </p:cNvPr>
              <p:cNvSpPr txBox="1"/>
              <p:nvPr/>
            </p:nvSpPr>
            <p:spPr>
              <a:xfrm>
                <a:off x="6461622" y="5247067"/>
                <a:ext cx="1968500" cy="9302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Final Review with Cross-Functional Team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BE3E150-0B52-3274-5891-0661B756CD58}"/>
                </a:ext>
              </a:extLst>
            </p:cNvPr>
            <p:cNvGrpSpPr/>
            <p:nvPr/>
          </p:nvGrpSpPr>
          <p:grpSpPr>
            <a:xfrm>
              <a:off x="4673697" y="5254130"/>
              <a:ext cx="530352" cy="1138298"/>
              <a:chOff x="1430753" y="1874520"/>
              <a:chExt cx="530352" cy="1138298"/>
            </a:xfrm>
          </p:grpSpPr>
          <p:sp>
            <p:nvSpPr>
              <p:cNvPr id="25" name="Pentagon 19">
                <a:extLst>
                  <a:ext uri="{FF2B5EF4-FFF2-40B4-BE49-F238E27FC236}">
                    <a16:creationId xmlns:a16="http://schemas.microsoft.com/office/drawing/2014/main" id="{6D958EA6-AE76-2F50-FCF8-EBFCABB0426B}"/>
                  </a:ext>
                </a:extLst>
              </p:cNvPr>
              <p:cNvSpPr/>
              <p:nvPr/>
            </p:nvSpPr>
            <p:spPr>
              <a:xfrm rot="5400000">
                <a:off x="1229585" y="2075688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7AACB"/>
                  </a:gs>
                  <a:gs pos="0">
                    <a:schemeClr val="accent5">
                      <a:lumMod val="75000"/>
                    </a:schemeClr>
                  </a:gs>
                  <a:gs pos="75000">
                    <a:srgbClr val="97AACB"/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6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F59722EE-D45C-0608-D42C-233B301EC1CF}"/>
                  </a:ext>
                </a:extLst>
              </p:cNvPr>
              <p:cNvSpPr/>
              <p:nvPr/>
            </p:nvSpPr>
            <p:spPr>
              <a:xfrm rot="10800000">
                <a:off x="1430753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7AACB"/>
                  </a:gs>
                  <a:gs pos="0">
                    <a:schemeClr val="accent5">
                      <a:lumMod val="75000"/>
                    </a:schemeClr>
                  </a:gs>
                  <a:gs pos="75000">
                    <a:srgbClr val="97AACB"/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D03019E-67C7-FCA6-C099-2DF1B50BC0A6}"/>
                </a:ext>
              </a:extLst>
            </p:cNvPr>
            <p:cNvGrpSpPr/>
            <p:nvPr/>
          </p:nvGrpSpPr>
          <p:grpSpPr>
            <a:xfrm>
              <a:off x="4673697" y="4321443"/>
              <a:ext cx="530353" cy="1143000"/>
              <a:chOff x="2171837" y="1869818"/>
              <a:chExt cx="530353" cy="1143000"/>
            </a:xfrm>
          </p:grpSpPr>
          <p:sp>
            <p:nvSpPr>
              <p:cNvPr id="23" name="Pentagon 20">
                <a:extLst>
                  <a:ext uri="{FF2B5EF4-FFF2-40B4-BE49-F238E27FC236}">
                    <a16:creationId xmlns:a16="http://schemas.microsoft.com/office/drawing/2014/main" id="{1537CE15-CB93-379D-7180-B8E6AA71083E}"/>
                  </a:ext>
                </a:extLst>
              </p:cNvPr>
              <p:cNvSpPr/>
              <p:nvPr/>
            </p:nvSpPr>
            <p:spPr>
              <a:xfrm rot="5400000">
                <a:off x="1970669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FFECB3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  <a:gs pos="75000">
                    <a:srgbClr val="FFECB3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5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8FA5DF00-5637-69D4-B91D-C1F53AC1FC3C}"/>
                  </a:ext>
                </a:extLst>
              </p:cNvPr>
              <p:cNvSpPr/>
              <p:nvPr/>
            </p:nvSpPr>
            <p:spPr>
              <a:xfrm rot="10800000">
                <a:off x="2171838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FFECB3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  <a:gs pos="75000">
                    <a:srgbClr val="FFECB3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F82EBE9-7077-D2F6-6960-D765FC9C5F1B}"/>
                </a:ext>
              </a:extLst>
            </p:cNvPr>
            <p:cNvGrpSpPr/>
            <p:nvPr/>
          </p:nvGrpSpPr>
          <p:grpSpPr>
            <a:xfrm>
              <a:off x="4673697" y="3388757"/>
              <a:ext cx="530353" cy="1143000"/>
              <a:chOff x="2894883" y="1869818"/>
              <a:chExt cx="530353" cy="1143000"/>
            </a:xfrm>
          </p:grpSpPr>
          <p:sp>
            <p:nvSpPr>
              <p:cNvPr id="21" name="Pentagon 21">
                <a:extLst>
                  <a:ext uri="{FF2B5EF4-FFF2-40B4-BE49-F238E27FC236}">
                    <a16:creationId xmlns:a16="http://schemas.microsoft.com/office/drawing/2014/main" id="{6B9CC614-FBCD-91B3-202A-FEB292594EE4}"/>
                  </a:ext>
                </a:extLst>
              </p:cNvPr>
              <p:cNvSpPr/>
              <p:nvPr/>
            </p:nvSpPr>
            <p:spPr>
              <a:xfrm rot="5400000">
                <a:off x="2693715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ED8F1"/>
                  </a:gs>
                  <a:gs pos="0">
                    <a:srgbClr val="3CB0E3"/>
                  </a:gs>
                  <a:gs pos="75000">
                    <a:srgbClr val="9ED8F1"/>
                  </a:gs>
                  <a:gs pos="100000">
                    <a:srgbClr val="3CB0E3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4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2FF8BB78-74E8-895D-8447-60306B502D00}"/>
                  </a:ext>
                </a:extLst>
              </p:cNvPr>
              <p:cNvSpPr/>
              <p:nvPr/>
            </p:nvSpPr>
            <p:spPr>
              <a:xfrm rot="10800000">
                <a:off x="2894884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ED8F1"/>
                  </a:gs>
                  <a:gs pos="0">
                    <a:srgbClr val="3CB0E3"/>
                  </a:gs>
                  <a:gs pos="75000">
                    <a:srgbClr val="9ED8F1"/>
                  </a:gs>
                  <a:gs pos="100000">
                    <a:srgbClr val="3CB0E3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73FFFE9-77B0-D8CD-04B8-D98C57FB8C3C}"/>
                </a:ext>
              </a:extLst>
            </p:cNvPr>
            <p:cNvGrpSpPr/>
            <p:nvPr/>
          </p:nvGrpSpPr>
          <p:grpSpPr>
            <a:xfrm>
              <a:off x="4673697" y="2456068"/>
              <a:ext cx="530352" cy="1143000"/>
              <a:chOff x="3684011" y="1869818"/>
              <a:chExt cx="530352" cy="1143000"/>
            </a:xfrm>
          </p:grpSpPr>
          <p:sp>
            <p:nvSpPr>
              <p:cNvPr id="19" name="Pentagon 22">
                <a:extLst>
                  <a:ext uri="{FF2B5EF4-FFF2-40B4-BE49-F238E27FC236}">
                    <a16:creationId xmlns:a16="http://schemas.microsoft.com/office/drawing/2014/main" id="{969C1292-C93B-A0DD-BCDF-E8418C0A0956}"/>
                  </a:ext>
                </a:extLst>
              </p:cNvPr>
              <p:cNvSpPr/>
              <p:nvPr/>
            </p:nvSpPr>
            <p:spPr>
              <a:xfrm rot="5400000">
                <a:off x="3482843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25000">
                    <a:srgbClr val="79C2A1"/>
                  </a:gs>
                  <a:gs pos="75000">
                    <a:srgbClr val="8FCCB1"/>
                  </a:gs>
                  <a:gs pos="50000">
                    <a:schemeClr val="bg1"/>
                  </a:gs>
                  <a:gs pos="0">
                    <a:srgbClr val="2B9F6B"/>
                  </a:gs>
                  <a:gs pos="100000">
                    <a:srgbClr val="2B9F6B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3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F6BA68AC-01F5-7368-79E2-85A20ECBD341}"/>
                  </a:ext>
                </a:extLst>
              </p:cNvPr>
              <p:cNvSpPr/>
              <p:nvPr/>
            </p:nvSpPr>
            <p:spPr>
              <a:xfrm rot="10800000">
                <a:off x="3684011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25000">
                    <a:srgbClr val="79C2A1"/>
                  </a:gs>
                  <a:gs pos="75000">
                    <a:srgbClr val="8FCCB1"/>
                  </a:gs>
                  <a:gs pos="50000">
                    <a:schemeClr val="bg1"/>
                  </a:gs>
                  <a:gs pos="0">
                    <a:srgbClr val="2B9F6B"/>
                  </a:gs>
                  <a:gs pos="100000">
                    <a:srgbClr val="2B9F6B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3D8459-437E-A799-44FC-ED46201E9FEC}"/>
                </a:ext>
              </a:extLst>
            </p:cNvPr>
            <p:cNvGrpSpPr/>
            <p:nvPr/>
          </p:nvGrpSpPr>
          <p:grpSpPr>
            <a:xfrm>
              <a:off x="4673697" y="1518027"/>
              <a:ext cx="530352" cy="1143000"/>
              <a:chOff x="4594854" y="1869818"/>
              <a:chExt cx="530352" cy="1143000"/>
            </a:xfrm>
          </p:grpSpPr>
          <p:sp>
            <p:nvSpPr>
              <p:cNvPr id="17" name="Pentagon 23">
                <a:extLst>
                  <a:ext uri="{FF2B5EF4-FFF2-40B4-BE49-F238E27FC236}">
                    <a16:creationId xmlns:a16="http://schemas.microsoft.com/office/drawing/2014/main" id="{E049B659-3A32-C549-FD8A-FF3CCA837CED}"/>
                  </a:ext>
                </a:extLst>
              </p:cNvPr>
              <p:cNvSpPr/>
              <p:nvPr/>
            </p:nvSpPr>
            <p:spPr>
              <a:xfrm rot="5400000">
                <a:off x="4393686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75000">
                    <a:srgbClr val="F8E1C5"/>
                  </a:gs>
                  <a:gs pos="25000">
                    <a:srgbClr val="F0C38A"/>
                  </a:gs>
                  <a:gs pos="0">
                    <a:srgbClr val="E08714"/>
                  </a:gs>
                  <a:gs pos="100000">
                    <a:srgbClr val="E08714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2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26E47AE5-913F-DAD2-A9AF-F7A0F621FBA3}"/>
                  </a:ext>
                </a:extLst>
              </p:cNvPr>
              <p:cNvSpPr/>
              <p:nvPr/>
            </p:nvSpPr>
            <p:spPr>
              <a:xfrm rot="10800000">
                <a:off x="4594854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75000">
                    <a:srgbClr val="F8E1C5"/>
                  </a:gs>
                  <a:gs pos="25000">
                    <a:srgbClr val="F0C38A"/>
                  </a:gs>
                  <a:gs pos="0">
                    <a:srgbClr val="E08714"/>
                  </a:gs>
                  <a:gs pos="100000">
                    <a:srgbClr val="E08714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A77D74-5993-2D2B-BD2C-D53E8E9C517A}"/>
                </a:ext>
              </a:extLst>
            </p:cNvPr>
            <p:cNvGrpSpPr/>
            <p:nvPr/>
          </p:nvGrpSpPr>
          <p:grpSpPr>
            <a:xfrm>
              <a:off x="4673697" y="588451"/>
              <a:ext cx="530354" cy="1145116"/>
              <a:chOff x="4689639" y="786069"/>
              <a:chExt cx="530354" cy="1145116"/>
            </a:xfrm>
          </p:grpSpPr>
          <p:sp>
            <p:nvSpPr>
              <p:cNvPr id="15" name="Pentagon 13">
                <a:extLst>
                  <a:ext uri="{FF2B5EF4-FFF2-40B4-BE49-F238E27FC236}">
                    <a16:creationId xmlns:a16="http://schemas.microsoft.com/office/drawing/2014/main" id="{B35279C9-073F-5F97-9BAE-89ABAD5BE8BD}"/>
                  </a:ext>
                </a:extLst>
              </p:cNvPr>
              <p:cNvSpPr/>
              <p:nvPr/>
            </p:nvSpPr>
            <p:spPr>
              <a:xfrm rot="5400000">
                <a:off x="4487352" y="988358"/>
                <a:ext cx="934929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25000">
                    <a:srgbClr val="609693"/>
                  </a:gs>
                  <a:gs pos="75000">
                    <a:srgbClr val="95B9B7"/>
                  </a:gs>
                  <a:gs pos="50000">
                    <a:schemeClr val="bg1"/>
                  </a:gs>
                  <a:gs pos="0">
                    <a:srgbClr val="2B736E"/>
                  </a:gs>
                  <a:gs pos="100000">
                    <a:srgbClr val="2B736E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 anchorCtr="1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7FF635BD-813A-3C9A-6130-45C9C69EB687}"/>
                  </a:ext>
                </a:extLst>
              </p:cNvPr>
              <p:cNvSpPr/>
              <p:nvPr/>
            </p:nvSpPr>
            <p:spPr>
              <a:xfrm rot="10800000">
                <a:off x="4689639" y="1720999"/>
                <a:ext cx="530353" cy="210186"/>
              </a:xfrm>
              <a:prstGeom prst="triangle">
                <a:avLst/>
              </a:prstGeom>
              <a:gradFill flip="none" rotWithShape="1">
                <a:gsLst>
                  <a:gs pos="25000">
                    <a:srgbClr val="609693"/>
                  </a:gs>
                  <a:gs pos="75000">
                    <a:srgbClr val="95B9B7"/>
                  </a:gs>
                  <a:gs pos="50000">
                    <a:schemeClr val="bg1"/>
                  </a:gs>
                  <a:gs pos="0">
                    <a:srgbClr val="2B736E"/>
                  </a:gs>
                  <a:gs pos="100000">
                    <a:srgbClr val="2B736E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 anchorCtr="1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E03BDBF1-3375-B74B-D298-A77C2154EE7B}"/>
              </a:ext>
            </a:extLst>
          </p:cNvPr>
          <p:cNvSpPr/>
          <p:nvPr/>
        </p:nvSpPr>
        <p:spPr>
          <a:xfrm>
            <a:off x="8049296" y="411479"/>
            <a:ext cx="1500389" cy="13732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ED1660-6A23-3AED-BD46-364D354C29FA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666118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Criticality Process</a:t>
            </a:r>
          </a:p>
        </p:txBody>
      </p:sp>
    </p:spTree>
    <p:extLst>
      <p:ext uri="{BB962C8B-B14F-4D97-AF65-F5344CB8AC3E}">
        <p14:creationId xmlns:p14="http://schemas.microsoft.com/office/powerpoint/2010/main" val="1949381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AAF3F-A18D-DD3E-8E20-910BCDA4C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7B363F-6CEF-7EFE-208D-1411C260E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65A0C-AC99-3DFE-C397-841F9AA204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833300"/>
            <a:ext cx="7465239" cy="5212294"/>
          </a:xfrm>
        </p:spPr>
        <p:txBody>
          <a:bodyPr/>
          <a:lstStyle/>
          <a:p>
            <a:r>
              <a:rPr lang="en-US" dirty="0"/>
              <a:t>Cross-Functional Team</a:t>
            </a:r>
          </a:p>
          <a:p>
            <a:pPr lvl="1"/>
            <a:r>
              <a:rPr lang="en-US" sz="2000" dirty="0"/>
              <a:t>Operations, Maintenance, Engineering, Finance, Safety, Compliance, and Management</a:t>
            </a:r>
          </a:p>
          <a:p>
            <a:pPr marL="270000" lvl="1" indent="0">
              <a:buNone/>
            </a:pPr>
            <a:endParaRPr lang="en-US" sz="2000" dirty="0"/>
          </a:p>
          <a:p>
            <a:r>
              <a:rPr lang="en-GB" dirty="0"/>
              <a:t>Develop Function Statements</a:t>
            </a:r>
          </a:p>
          <a:p>
            <a:pPr lvl="1"/>
            <a:r>
              <a:rPr lang="en-GB" dirty="0"/>
              <a:t>Function statements should start with the word "To....", and usually contain a </a:t>
            </a:r>
            <a:r>
              <a:rPr lang="en-GB" u="sng" dirty="0"/>
              <a:t>verb</a:t>
            </a:r>
            <a:r>
              <a:rPr lang="en-GB" dirty="0"/>
              <a:t>, an </a:t>
            </a:r>
            <a:r>
              <a:rPr lang="en-GB" u="sng" dirty="0"/>
              <a:t>object</a:t>
            </a:r>
            <a:r>
              <a:rPr lang="en-GB" dirty="0"/>
              <a:t> and </a:t>
            </a:r>
            <a:r>
              <a:rPr lang="en-GB" u="sng" dirty="0"/>
              <a:t>at least one performance standard </a:t>
            </a:r>
          </a:p>
          <a:p>
            <a:pPr lvl="2"/>
            <a:r>
              <a:rPr lang="en-GB" sz="1800" i="1" dirty="0"/>
              <a:t>To pump water at a minimum rate of 300 gallons/minute</a:t>
            </a:r>
          </a:p>
          <a:p>
            <a:pPr marL="540000" lvl="2" indent="0">
              <a:buNone/>
            </a:pPr>
            <a:endParaRPr lang="en-GB" sz="1800" i="1" dirty="0"/>
          </a:p>
          <a:p>
            <a:pPr lvl="1"/>
            <a:r>
              <a:rPr lang="en-GB" sz="2400" dirty="0"/>
              <a:t>A function can have more than one desired standard of performance, such as:</a:t>
            </a:r>
          </a:p>
          <a:p>
            <a:pPr lvl="2"/>
            <a:r>
              <a:rPr lang="en-GB" sz="1800" b="1" dirty="0"/>
              <a:t>“</a:t>
            </a:r>
            <a:r>
              <a:rPr lang="en-GB" sz="1800" dirty="0"/>
              <a:t>To heat up to 500 lbs of product X from ambient temperature to boiling point (212°F) in one hour.”</a:t>
            </a:r>
          </a:p>
          <a:p>
            <a:pPr lvl="2"/>
            <a:r>
              <a:rPr lang="en-GB" sz="1800" dirty="0"/>
              <a:t>Here the desired performance standards relate to weight, temperature and time</a:t>
            </a:r>
            <a:endParaRPr lang="en-US" sz="1800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7507A5-0D31-BBB3-D2FE-5AC25D559907}"/>
              </a:ext>
            </a:extLst>
          </p:cNvPr>
          <p:cNvGrpSpPr/>
          <p:nvPr/>
        </p:nvGrpSpPr>
        <p:grpSpPr>
          <a:xfrm>
            <a:off x="8566833" y="199623"/>
            <a:ext cx="3448878" cy="6309361"/>
            <a:chOff x="4673696" y="208885"/>
            <a:chExt cx="3213004" cy="61835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66BE32-FA2B-D9FB-6FCB-068EFF9CBBD7}"/>
                </a:ext>
              </a:extLst>
            </p:cNvPr>
            <p:cNvSpPr txBox="1"/>
            <p:nvPr/>
          </p:nvSpPr>
          <p:spPr>
            <a:xfrm>
              <a:off x="4673696" y="208885"/>
              <a:ext cx="3213003" cy="384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Criticality Analysis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0368BD-4EA8-3C68-948E-18FD189580F0}"/>
                </a:ext>
              </a:extLst>
            </p:cNvPr>
            <p:cNvGrpSpPr/>
            <p:nvPr/>
          </p:nvGrpSpPr>
          <p:grpSpPr>
            <a:xfrm>
              <a:off x="5204048" y="578976"/>
              <a:ext cx="2682652" cy="5598367"/>
              <a:chOff x="6461622" y="578976"/>
              <a:chExt cx="1968500" cy="55983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9E6DAF0-E99B-0299-871E-1A02BA6D379A}"/>
                  </a:ext>
                </a:extLst>
              </p:cNvPr>
              <p:cNvSpPr txBox="1"/>
              <p:nvPr/>
            </p:nvSpPr>
            <p:spPr>
              <a:xfrm>
                <a:off x="6461622" y="4316791"/>
                <a:ext cx="1968500" cy="930276"/>
              </a:xfrm>
              <a:prstGeom prst="rect">
                <a:avLst/>
              </a:prstGeom>
              <a:solidFill>
                <a:srgbClr val="FFD966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Relative Criticality Ranking at the Asset Level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4A4D1A-EF3E-7105-579D-C09104BB396C}"/>
                  </a:ext>
                </a:extLst>
              </p:cNvPr>
              <p:cNvSpPr txBox="1"/>
              <p:nvPr/>
            </p:nvSpPr>
            <p:spPr>
              <a:xfrm>
                <a:off x="6461622" y="1521139"/>
                <a:ext cx="1968500" cy="932688"/>
              </a:xfrm>
              <a:prstGeom prst="rect">
                <a:avLst/>
              </a:prstGeom>
              <a:solidFill>
                <a:srgbClr val="E08714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Establishment of Cross-Functional Team</a:t>
                </a:r>
                <a:br>
                  <a:rPr lang="en-US" sz="1600" b="1">
                    <a:solidFill>
                      <a:schemeClr val="bg1"/>
                    </a:solidFill>
                  </a:rPr>
                </a:br>
                <a:endParaRPr lang="en-US" sz="1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4BBC99-C3CB-EB99-03F8-F63F3AE875D4}"/>
                  </a:ext>
                </a:extLst>
              </p:cNvPr>
              <p:cNvSpPr txBox="1"/>
              <p:nvPr/>
            </p:nvSpPr>
            <p:spPr>
              <a:xfrm>
                <a:off x="6461622" y="2453827"/>
                <a:ext cx="1968500" cy="932688"/>
              </a:xfrm>
              <a:prstGeom prst="rect">
                <a:avLst/>
              </a:prstGeom>
              <a:solidFill>
                <a:srgbClr val="2B9F6B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Criticality Workshop at System Level</a:t>
                </a:r>
                <a:endParaRPr lang="en-US" sz="16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D8A4C1-1258-4579-3A6B-30F29E89759F}"/>
                  </a:ext>
                </a:extLst>
              </p:cNvPr>
              <p:cNvSpPr txBox="1"/>
              <p:nvPr/>
            </p:nvSpPr>
            <p:spPr>
              <a:xfrm>
                <a:off x="6461622" y="578976"/>
                <a:ext cx="1968500" cy="942163"/>
              </a:xfrm>
              <a:prstGeom prst="rect">
                <a:avLst/>
              </a:prstGeom>
              <a:solidFill>
                <a:srgbClr val="2B736E"/>
              </a:solidFill>
            </p:spPr>
            <p:txBody>
              <a:bodyPr wrap="square" lIns="91440" tIns="0" rIns="0" bIns="0" rtlCol="0" anchor="ctr" anchorCtr="0">
                <a:normAutofit fontScale="92500" lnSpcReduction="20000"/>
              </a:bodyPr>
              <a:lstStyle/>
              <a:p>
                <a:pPr algn="ctr"/>
                <a:endParaRPr lang="en-US" sz="1600" b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Data Collection (Asset Registry), System Review (Asset Hierarchy) &amp; Development of Function(s) Statements</a:t>
                </a:r>
              </a:p>
              <a:p>
                <a:pPr algn="ctr"/>
                <a:endParaRPr lang="en-US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7AEC5D-9218-698A-1AB4-57F1B90EA106}"/>
                  </a:ext>
                </a:extLst>
              </p:cNvPr>
              <p:cNvSpPr txBox="1"/>
              <p:nvPr/>
            </p:nvSpPr>
            <p:spPr>
              <a:xfrm>
                <a:off x="6461622" y="3384103"/>
                <a:ext cx="1968500" cy="932688"/>
              </a:xfrm>
              <a:prstGeom prst="rect">
                <a:avLst/>
              </a:prstGeom>
              <a:solidFill>
                <a:srgbClr val="3CB0E3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Post-Processing of the Workshop Results</a:t>
                </a:r>
                <a:endParaRPr lang="en-US" sz="16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3F0D04F-9A2B-FD11-CCAF-29590DD170A7}"/>
                  </a:ext>
                </a:extLst>
              </p:cNvPr>
              <p:cNvSpPr txBox="1"/>
              <p:nvPr/>
            </p:nvSpPr>
            <p:spPr>
              <a:xfrm>
                <a:off x="6461622" y="5247067"/>
                <a:ext cx="1968500" cy="9302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Final Review with Cross-Functional Team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FDF2FE-F1D6-A6E9-2DF0-F844A307AFF4}"/>
                </a:ext>
              </a:extLst>
            </p:cNvPr>
            <p:cNvGrpSpPr/>
            <p:nvPr/>
          </p:nvGrpSpPr>
          <p:grpSpPr>
            <a:xfrm>
              <a:off x="4673697" y="5254130"/>
              <a:ext cx="530352" cy="1138298"/>
              <a:chOff x="1430753" y="1874520"/>
              <a:chExt cx="530352" cy="1138298"/>
            </a:xfrm>
          </p:grpSpPr>
          <p:sp>
            <p:nvSpPr>
              <p:cNvPr id="25" name="Pentagon 19">
                <a:extLst>
                  <a:ext uri="{FF2B5EF4-FFF2-40B4-BE49-F238E27FC236}">
                    <a16:creationId xmlns:a16="http://schemas.microsoft.com/office/drawing/2014/main" id="{86A8B9BA-297C-C583-4B3E-0D6ECCEA3499}"/>
                  </a:ext>
                </a:extLst>
              </p:cNvPr>
              <p:cNvSpPr/>
              <p:nvPr/>
            </p:nvSpPr>
            <p:spPr>
              <a:xfrm rot="5400000">
                <a:off x="1229585" y="2075688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7AACB"/>
                  </a:gs>
                  <a:gs pos="0">
                    <a:schemeClr val="accent5">
                      <a:lumMod val="75000"/>
                    </a:schemeClr>
                  </a:gs>
                  <a:gs pos="75000">
                    <a:srgbClr val="97AACB"/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6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BBC9FE32-1D25-A8D0-F836-D0E81E92C23E}"/>
                  </a:ext>
                </a:extLst>
              </p:cNvPr>
              <p:cNvSpPr/>
              <p:nvPr/>
            </p:nvSpPr>
            <p:spPr>
              <a:xfrm rot="10800000">
                <a:off x="1430753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7AACB"/>
                  </a:gs>
                  <a:gs pos="0">
                    <a:schemeClr val="accent5">
                      <a:lumMod val="75000"/>
                    </a:schemeClr>
                  </a:gs>
                  <a:gs pos="75000">
                    <a:srgbClr val="97AACB"/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081AC9-1FFF-8C2A-163D-28156053F9BA}"/>
                </a:ext>
              </a:extLst>
            </p:cNvPr>
            <p:cNvGrpSpPr/>
            <p:nvPr/>
          </p:nvGrpSpPr>
          <p:grpSpPr>
            <a:xfrm>
              <a:off x="4673697" y="4321443"/>
              <a:ext cx="530353" cy="1143000"/>
              <a:chOff x="2171837" y="1869818"/>
              <a:chExt cx="530353" cy="1143000"/>
            </a:xfrm>
          </p:grpSpPr>
          <p:sp>
            <p:nvSpPr>
              <p:cNvPr id="23" name="Pentagon 20">
                <a:extLst>
                  <a:ext uri="{FF2B5EF4-FFF2-40B4-BE49-F238E27FC236}">
                    <a16:creationId xmlns:a16="http://schemas.microsoft.com/office/drawing/2014/main" id="{75266469-21F8-D913-4118-7B4F14A48BE6}"/>
                  </a:ext>
                </a:extLst>
              </p:cNvPr>
              <p:cNvSpPr/>
              <p:nvPr/>
            </p:nvSpPr>
            <p:spPr>
              <a:xfrm rot="5400000">
                <a:off x="1970669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FFECB3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  <a:gs pos="75000">
                    <a:srgbClr val="FFECB3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5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18F6C462-54B4-ED9E-BAB6-9313A32018C5}"/>
                  </a:ext>
                </a:extLst>
              </p:cNvPr>
              <p:cNvSpPr/>
              <p:nvPr/>
            </p:nvSpPr>
            <p:spPr>
              <a:xfrm rot="10800000">
                <a:off x="2171838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FFECB3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  <a:gs pos="75000">
                    <a:srgbClr val="FFECB3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8F917D9-BE87-8905-9FCA-22E0C727050F}"/>
                </a:ext>
              </a:extLst>
            </p:cNvPr>
            <p:cNvGrpSpPr/>
            <p:nvPr/>
          </p:nvGrpSpPr>
          <p:grpSpPr>
            <a:xfrm>
              <a:off x="4673697" y="3388757"/>
              <a:ext cx="530353" cy="1143000"/>
              <a:chOff x="2894883" y="1869818"/>
              <a:chExt cx="530353" cy="1143000"/>
            </a:xfrm>
          </p:grpSpPr>
          <p:sp>
            <p:nvSpPr>
              <p:cNvPr id="21" name="Pentagon 21">
                <a:extLst>
                  <a:ext uri="{FF2B5EF4-FFF2-40B4-BE49-F238E27FC236}">
                    <a16:creationId xmlns:a16="http://schemas.microsoft.com/office/drawing/2014/main" id="{1335FF2B-0375-A26F-AB7E-8E1E15070269}"/>
                  </a:ext>
                </a:extLst>
              </p:cNvPr>
              <p:cNvSpPr/>
              <p:nvPr/>
            </p:nvSpPr>
            <p:spPr>
              <a:xfrm rot="5400000">
                <a:off x="2693715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ED8F1"/>
                  </a:gs>
                  <a:gs pos="0">
                    <a:srgbClr val="3CB0E3"/>
                  </a:gs>
                  <a:gs pos="75000">
                    <a:srgbClr val="9ED8F1"/>
                  </a:gs>
                  <a:gs pos="100000">
                    <a:srgbClr val="3CB0E3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4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2BF4C280-644E-755C-888D-CCB536558D8B}"/>
                  </a:ext>
                </a:extLst>
              </p:cNvPr>
              <p:cNvSpPr/>
              <p:nvPr/>
            </p:nvSpPr>
            <p:spPr>
              <a:xfrm rot="10800000">
                <a:off x="2894884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ED8F1"/>
                  </a:gs>
                  <a:gs pos="0">
                    <a:srgbClr val="3CB0E3"/>
                  </a:gs>
                  <a:gs pos="75000">
                    <a:srgbClr val="9ED8F1"/>
                  </a:gs>
                  <a:gs pos="100000">
                    <a:srgbClr val="3CB0E3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00BB0DB-A30E-0FFD-5670-826EBCCBDB4E}"/>
                </a:ext>
              </a:extLst>
            </p:cNvPr>
            <p:cNvGrpSpPr/>
            <p:nvPr/>
          </p:nvGrpSpPr>
          <p:grpSpPr>
            <a:xfrm>
              <a:off x="4673697" y="2456068"/>
              <a:ext cx="530352" cy="1143000"/>
              <a:chOff x="3684011" y="1869818"/>
              <a:chExt cx="530352" cy="1143000"/>
            </a:xfrm>
          </p:grpSpPr>
          <p:sp>
            <p:nvSpPr>
              <p:cNvPr id="19" name="Pentagon 22">
                <a:extLst>
                  <a:ext uri="{FF2B5EF4-FFF2-40B4-BE49-F238E27FC236}">
                    <a16:creationId xmlns:a16="http://schemas.microsoft.com/office/drawing/2014/main" id="{581D4711-8434-33E1-4D92-E5DDDF33633D}"/>
                  </a:ext>
                </a:extLst>
              </p:cNvPr>
              <p:cNvSpPr/>
              <p:nvPr/>
            </p:nvSpPr>
            <p:spPr>
              <a:xfrm rot="5400000">
                <a:off x="3482843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25000">
                    <a:srgbClr val="79C2A1"/>
                  </a:gs>
                  <a:gs pos="75000">
                    <a:srgbClr val="8FCCB1"/>
                  </a:gs>
                  <a:gs pos="50000">
                    <a:schemeClr val="bg1"/>
                  </a:gs>
                  <a:gs pos="0">
                    <a:srgbClr val="2B9F6B"/>
                  </a:gs>
                  <a:gs pos="100000">
                    <a:srgbClr val="2B9F6B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3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7D0E7F8F-71FB-A7D6-2D80-B682088E0B7A}"/>
                  </a:ext>
                </a:extLst>
              </p:cNvPr>
              <p:cNvSpPr/>
              <p:nvPr/>
            </p:nvSpPr>
            <p:spPr>
              <a:xfrm rot="10800000">
                <a:off x="3684011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25000">
                    <a:srgbClr val="79C2A1"/>
                  </a:gs>
                  <a:gs pos="75000">
                    <a:srgbClr val="8FCCB1"/>
                  </a:gs>
                  <a:gs pos="50000">
                    <a:schemeClr val="bg1"/>
                  </a:gs>
                  <a:gs pos="0">
                    <a:srgbClr val="2B9F6B"/>
                  </a:gs>
                  <a:gs pos="100000">
                    <a:srgbClr val="2B9F6B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ABFF96-D5BA-60F1-8D7F-2A9D845FFEB7}"/>
                </a:ext>
              </a:extLst>
            </p:cNvPr>
            <p:cNvGrpSpPr/>
            <p:nvPr/>
          </p:nvGrpSpPr>
          <p:grpSpPr>
            <a:xfrm>
              <a:off x="4673697" y="1518027"/>
              <a:ext cx="530352" cy="1143000"/>
              <a:chOff x="4594854" y="1869818"/>
              <a:chExt cx="530352" cy="1143000"/>
            </a:xfrm>
          </p:grpSpPr>
          <p:sp>
            <p:nvSpPr>
              <p:cNvPr id="17" name="Pentagon 23">
                <a:extLst>
                  <a:ext uri="{FF2B5EF4-FFF2-40B4-BE49-F238E27FC236}">
                    <a16:creationId xmlns:a16="http://schemas.microsoft.com/office/drawing/2014/main" id="{67DCDF3F-7E23-0D24-8CDC-E32A98596575}"/>
                  </a:ext>
                </a:extLst>
              </p:cNvPr>
              <p:cNvSpPr/>
              <p:nvPr/>
            </p:nvSpPr>
            <p:spPr>
              <a:xfrm rot="5400000">
                <a:off x="4393686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75000">
                    <a:srgbClr val="F8E1C5"/>
                  </a:gs>
                  <a:gs pos="25000">
                    <a:srgbClr val="F0C38A"/>
                  </a:gs>
                  <a:gs pos="0">
                    <a:srgbClr val="E08714"/>
                  </a:gs>
                  <a:gs pos="100000">
                    <a:srgbClr val="E08714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2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4CDCD426-4A47-7CAC-D159-DFFD880E26EF}"/>
                  </a:ext>
                </a:extLst>
              </p:cNvPr>
              <p:cNvSpPr/>
              <p:nvPr/>
            </p:nvSpPr>
            <p:spPr>
              <a:xfrm rot="10800000">
                <a:off x="4594854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75000">
                    <a:srgbClr val="F8E1C5"/>
                  </a:gs>
                  <a:gs pos="25000">
                    <a:srgbClr val="F0C38A"/>
                  </a:gs>
                  <a:gs pos="0">
                    <a:srgbClr val="E08714"/>
                  </a:gs>
                  <a:gs pos="100000">
                    <a:srgbClr val="E08714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BF493D-4F5F-C340-A041-8EBCB8797761}"/>
                </a:ext>
              </a:extLst>
            </p:cNvPr>
            <p:cNvGrpSpPr/>
            <p:nvPr/>
          </p:nvGrpSpPr>
          <p:grpSpPr>
            <a:xfrm>
              <a:off x="4673697" y="588451"/>
              <a:ext cx="530354" cy="1145116"/>
              <a:chOff x="4689639" y="786069"/>
              <a:chExt cx="530354" cy="1145116"/>
            </a:xfrm>
          </p:grpSpPr>
          <p:sp>
            <p:nvSpPr>
              <p:cNvPr id="15" name="Pentagon 13">
                <a:extLst>
                  <a:ext uri="{FF2B5EF4-FFF2-40B4-BE49-F238E27FC236}">
                    <a16:creationId xmlns:a16="http://schemas.microsoft.com/office/drawing/2014/main" id="{17EF8BBF-BC9D-3EFF-DD15-8F628FFF0025}"/>
                  </a:ext>
                </a:extLst>
              </p:cNvPr>
              <p:cNvSpPr/>
              <p:nvPr/>
            </p:nvSpPr>
            <p:spPr>
              <a:xfrm rot="5400000">
                <a:off x="4487352" y="988358"/>
                <a:ext cx="934929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25000">
                    <a:srgbClr val="609693"/>
                  </a:gs>
                  <a:gs pos="75000">
                    <a:srgbClr val="95B9B7"/>
                  </a:gs>
                  <a:gs pos="50000">
                    <a:schemeClr val="bg1"/>
                  </a:gs>
                  <a:gs pos="0">
                    <a:srgbClr val="2B736E"/>
                  </a:gs>
                  <a:gs pos="100000">
                    <a:srgbClr val="2B736E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 anchorCtr="1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15773EBA-893D-0436-B770-48F079768FD6}"/>
                  </a:ext>
                </a:extLst>
              </p:cNvPr>
              <p:cNvSpPr/>
              <p:nvPr/>
            </p:nvSpPr>
            <p:spPr>
              <a:xfrm rot="10800000">
                <a:off x="4689639" y="1720999"/>
                <a:ext cx="530353" cy="210186"/>
              </a:xfrm>
              <a:prstGeom prst="triangle">
                <a:avLst/>
              </a:prstGeom>
              <a:gradFill flip="none" rotWithShape="1">
                <a:gsLst>
                  <a:gs pos="25000">
                    <a:srgbClr val="609693"/>
                  </a:gs>
                  <a:gs pos="75000">
                    <a:srgbClr val="95B9B7"/>
                  </a:gs>
                  <a:gs pos="50000">
                    <a:schemeClr val="bg1"/>
                  </a:gs>
                  <a:gs pos="0">
                    <a:srgbClr val="2B736E"/>
                  </a:gs>
                  <a:gs pos="100000">
                    <a:srgbClr val="2B736E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 anchorCtr="1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9BCD6688-275F-1346-C829-2ADDD680A54B}"/>
              </a:ext>
            </a:extLst>
          </p:cNvPr>
          <p:cNvSpPr/>
          <p:nvPr/>
        </p:nvSpPr>
        <p:spPr>
          <a:xfrm>
            <a:off x="8101281" y="1552818"/>
            <a:ext cx="1500389" cy="21495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0CEDF42-C54B-39E9-4F13-5EAD1C5716DD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666118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Criticality Process</a:t>
            </a:r>
          </a:p>
        </p:txBody>
      </p:sp>
    </p:spTree>
    <p:extLst>
      <p:ext uri="{BB962C8B-B14F-4D97-AF65-F5344CB8AC3E}">
        <p14:creationId xmlns:p14="http://schemas.microsoft.com/office/powerpoint/2010/main" val="363622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DCB43-F2AE-5FB1-F0C1-3465ED1C1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A graph of numbers and text&#10;&#10;AI-generated content may be incorrect.">
            <a:extLst>
              <a:ext uri="{FF2B5EF4-FFF2-40B4-BE49-F238E27FC236}">
                <a16:creationId xmlns:a16="http://schemas.microsoft.com/office/drawing/2014/main" id="{4E1380D0-C28F-5086-B190-73070EE58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95" y="152878"/>
            <a:ext cx="4381348" cy="31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432AB3-0EA4-0F45-04D8-0DAE32285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12</a:t>
            </a:fld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DAEEC5-38FA-6617-DED9-C32A6D6EA9E0}"/>
              </a:ext>
            </a:extLst>
          </p:cNvPr>
          <p:cNvGrpSpPr/>
          <p:nvPr/>
        </p:nvGrpSpPr>
        <p:grpSpPr>
          <a:xfrm>
            <a:off x="8743122" y="274319"/>
            <a:ext cx="3448878" cy="6309361"/>
            <a:chOff x="4673696" y="208885"/>
            <a:chExt cx="3213004" cy="61835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9AA0CE-7ED5-469A-C4F9-53A9FE47ED24}"/>
                </a:ext>
              </a:extLst>
            </p:cNvPr>
            <p:cNvSpPr txBox="1"/>
            <p:nvPr/>
          </p:nvSpPr>
          <p:spPr>
            <a:xfrm>
              <a:off x="4673696" y="208885"/>
              <a:ext cx="3213003" cy="384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Criticality Analysis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CC7CBEC-D929-57B2-055C-565450FD19B5}"/>
                </a:ext>
              </a:extLst>
            </p:cNvPr>
            <p:cNvGrpSpPr/>
            <p:nvPr/>
          </p:nvGrpSpPr>
          <p:grpSpPr>
            <a:xfrm>
              <a:off x="5204048" y="578976"/>
              <a:ext cx="2682652" cy="5598367"/>
              <a:chOff x="6461622" y="578976"/>
              <a:chExt cx="1968500" cy="55983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FB99BD-C94B-FD64-B328-048DDFE709E3}"/>
                  </a:ext>
                </a:extLst>
              </p:cNvPr>
              <p:cNvSpPr txBox="1"/>
              <p:nvPr/>
            </p:nvSpPr>
            <p:spPr>
              <a:xfrm>
                <a:off x="6461622" y="4316791"/>
                <a:ext cx="1968500" cy="930276"/>
              </a:xfrm>
              <a:prstGeom prst="rect">
                <a:avLst/>
              </a:prstGeom>
              <a:solidFill>
                <a:srgbClr val="FFD966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Relative Criticality Ranking at the Asset Level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39B4404-F5C5-175F-6A41-D683CB3A124F}"/>
                  </a:ext>
                </a:extLst>
              </p:cNvPr>
              <p:cNvSpPr txBox="1"/>
              <p:nvPr/>
            </p:nvSpPr>
            <p:spPr>
              <a:xfrm>
                <a:off x="6461622" y="1521139"/>
                <a:ext cx="1968500" cy="932688"/>
              </a:xfrm>
              <a:prstGeom prst="rect">
                <a:avLst/>
              </a:prstGeom>
              <a:solidFill>
                <a:srgbClr val="E08714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Establishment of Cross-Functional Team</a:t>
                </a:r>
                <a:br>
                  <a:rPr lang="en-US" sz="1600" b="1">
                    <a:solidFill>
                      <a:schemeClr val="bg1"/>
                    </a:solidFill>
                  </a:rPr>
                </a:br>
                <a:endParaRPr lang="en-US" sz="1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C6F7D1E-D674-675E-CAC4-8D061BEEF226}"/>
                  </a:ext>
                </a:extLst>
              </p:cNvPr>
              <p:cNvSpPr txBox="1"/>
              <p:nvPr/>
            </p:nvSpPr>
            <p:spPr>
              <a:xfrm>
                <a:off x="6461622" y="2453827"/>
                <a:ext cx="1968500" cy="932688"/>
              </a:xfrm>
              <a:prstGeom prst="rect">
                <a:avLst/>
              </a:prstGeom>
              <a:solidFill>
                <a:srgbClr val="2B9F6B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Criticality Workshop at System Level</a:t>
                </a:r>
                <a:endParaRPr lang="en-US" sz="16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8D95D7-EC9E-3976-D8AB-BBCA46E22B83}"/>
                  </a:ext>
                </a:extLst>
              </p:cNvPr>
              <p:cNvSpPr txBox="1"/>
              <p:nvPr/>
            </p:nvSpPr>
            <p:spPr>
              <a:xfrm>
                <a:off x="6461622" y="578976"/>
                <a:ext cx="1968500" cy="942163"/>
              </a:xfrm>
              <a:prstGeom prst="rect">
                <a:avLst/>
              </a:prstGeom>
              <a:solidFill>
                <a:srgbClr val="2B736E"/>
              </a:solidFill>
            </p:spPr>
            <p:txBody>
              <a:bodyPr wrap="square" lIns="91440" tIns="0" rIns="0" bIns="0" rtlCol="0" anchor="ctr" anchorCtr="0">
                <a:normAutofit fontScale="92500" lnSpcReduction="20000"/>
              </a:bodyPr>
              <a:lstStyle/>
              <a:p>
                <a:pPr algn="ctr"/>
                <a:endParaRPr lang="en-US" sz="1600" b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Data Collection (Asset Registry), System Review (Asset Hierarchy) &amp; Development of Function(s) Statements</a:t>
                </a:r>
              </a:p>
              <a:p>
                <a:pPr algn="ctr"/>
                <a:endParaRPr lang="en-US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78DE9B-4FE9-8FA2-676E-7A3D3AFAACF6}"/>
                  </a:ext>
                </a:extLst>
              </p:cNvPr>
              <p:cNvSpPr txBox="1"/>
              <p:nvPr/>
            </p:nvSpPr>
            <p:spPr>
              <a:xfrm>
                <a:off x="6461622" y="3384103"/>
                <a:ext cx="1968500" cy="932688"/>
              </a:xfrm>
              <a:prstGeom prst="rect">
                <a:avLst/>
              </a:prstGeom>
              <a:solidFill>
                <a:srgbClr val="3CB0E3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Post-Processing of the Workshop Results</a:t>
                </a:r>
                <a:endParaRPr lang="en-US" sz="16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17988D5-9479-F1CD-CDFD-B857D56E6A82}"/>
                  </a:ext>
                </a:extLst>
              </p:cNvPr>
              <p:cNvSpPr txBox="1"/>
              <p:nvPr/>
            </p:nvSpPr>
            <p:spPr>
              <a:xfrm>
                <a:off x="6461622" y="5247067"/>
                <a:ext cx="1968500" cy="9302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Final Review with Cross-Functional Team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CCB03E-CEEB-221C-60BF-34AA1ADFA05D}"/>
                </a:ext>
              </a:extLst>
            </p:cNvPr>
            <p:cNvGrpSpPr/>
            <p:nvPr/>
          </p:nvGrpSpPr>
          <p:grpSpPr>
            <a:xfrm>
              <a:off x="4673697" y="5254130"/>
              <a:ext cx="530352" cy="1138298"/>
              <a:chOff x="1430753" y="1874520"/>
              <a:chExt cx="530352" cy="1138298"/>
            </a:xfrm>
          </p:grpSpPr>
          <p:sp>
            <p:nvSpPr>
              <p:cNvPr id="25" name="Pentagon 19">
                <a:extLst>
                  <a:ext uri="{FF2B5EF4-FFF2-40B4-BE49-F238E27FC236}">
                    <a16:creationId xmlns:a16="http://schemas.microsoft.com/office/drawing/2014/main" id="{696136BF-9449-7764-BE2B-E501D14B75C4}"/>
                  </a:ext>
                </a:extLst>
              </p:cNvPr>
              <p:cNvSpPr/>
              <p:nvPr/>
            </p:nvSpPr>
            <p:spPr>
              <a:xfrm rot="5400000">
                <a:off x="1229585" y="2075688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7AACB"/>
                  </a:gs>
                  <a:gs pos="0">
                    <a:schemeClr val="accent5">
                      <a:lumMod val="75000"/>
                    </a:schemeClr>
                  </a:gs>
                  <a:gs pos="75000">
                    <a:srgbClr val="97AACB"/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6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E0CEC45-750B-02AD-C0CF-3A3F65FBF9C5}"/>
                  </a:ext>
                </a:extLst>
              </p:cNvPr>
              <p:cNvSpPr/>
              <p:nvPr/>
            </p:nvSpPr>
            <p:spPr>
              <a:xfrm rot="10800000">
                <a:off x="1430753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7AACB"/>
                  </a:gs>
                  <a:gs pos="0">
                    <a:schemeClr val="accent5">
                      <a:lumMod val="75000"/>
                    </a:schemeClr>
                  </a:gs>
                  <a:gs pos="75000">
                    <a:srgbClr val="97AACB"/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5D619E-69EC-E00D-69D8-4FEAA26839B0}"/>
                </a:ext>
              </a:extLst>
            </p:cNvPr>
            <p:cNvGrpSpPr/>
            <p:nvPr/>
          </p:nvGrpSpPr>
          <p:grpSpPr>
            <a:xfrm>
              <a:off x="4673697" y="4321443"/>
              <a:ext cx="530353" cy="1143000"/>
              <a:chOff x="2171837" y="1869818"/>
              <a:chExt cx="530353" cy="1143000"/>
            </a:xfrm>
          </p:grpSpPr>
          <p:sp>
            <p:nvSpPr>
              <p:cNvPr id="23" name="Pentagon 20">
                <a:extLst>
                  <a:ext uri="{FF2B5EF4-FFF2-40B4-BE49-F238E27FC236}">
                    <a16:creationId xmlns:a16="http://schemas.microsoft.com/office/drawing/2014/main" id="{E2C50B73-4DD4-697D-AD79-EFAAA7F2C539}"/>
                  </a:ext>
                </a:extLst>
              </p:cNvPr>
              <p:cNvSpPr/>
              <p:nvPr/>
            </p:nvSpPr>
            <p:spPr>
              <a:xfrm rot="5400000">
                <a:off x="1970669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FFECB3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  <a:gs pos="75000">
                    <a:srgbClr val="FFECB3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5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609414A8-89AA-2D7F-0E7F-2B8CF7A671A4}"/>
                  </a:ext>
                </a:extLst>
              </p:cNvPr>
              <p:cNvSpPr/>
              <p:nvPr/>
            </p:nvSpPr>
            <p:spPr>
              <a:xfrm rot="10800000">
                <a:off x="2171838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FFECB3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  <a:gs pos="75000">
                    <a:srgbClr val="FFECB3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88CF450-B108-AD1D-45B6-D75DA5A107D9}"/>
                </a:ext>
              </a:extLst>
            </p:cNvPr>
            <p:cNvGrpSpPr/>
            <p:nvPr/>
          </p:nvGrpSpPr>
          <p:grpSpPr>
            <a:xfrm>
              <a:off x="4673697" y="3388757"/>
              <a:ext cx="530353" cy="1143000"/>
              <a:chOff x="2894883" y="1869818"/>
              <a:chExt cx="530353" cy="1143000"/>
            </a:xfrm>
          </p:grpSpPr>
          <p:sp>
            <p:nvSpPr>
              <p:cNvPr id="21" name="Pentagon 21">
                <a:extLst>
                  <a:ext uri="{FF2B5EF4-FFF2-40B4-BE49-F238E27FC236}">
                    <a16:creationId xmlns:a16="http://schemas.microsoft.com/office/drawing/2014/main" id="{95D95C82-F84E-57DD-CDEE-F5A19CDA25C4}"/>
                  </a:ext>
                </a:extLst>
              </p:cNvPr>
              <p:cNvSpPr/>
              <p:nvPr/>
            </p:nvSpPr>
            <p:spPr>
              <a:xfrm rot="5400000">
                <a:off x="2693715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ED8F1"/>
                  </a:gs>
                  <a:gs pos="0">
                    <a:srgbClr val="3CB0E3"/>
                  </a:gs>
                  <a:gs pos="75000">
                    <a:srgbClr val="9ED8F1"/>
                  </a:gs>
                  <a:gs pos="100000">
                    <a:srgbClr val="3CB0E3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4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58D520A0-265E-D9E6-5EBB-F5CEAC11A8FD}"/>
                  </a:ext>
                </a:extLst>
              </p:cNvPr>
              <p:cNvSpPr/>
              <p:nvPr/>
            </p:nvSpPr>
            <p:spPr>
              <a:xfrm rot="10800000">
                <a:off x="2894884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ED8F1"/>
                  </a:gs>
                  <a:gs pos="0">
                    <a:srgbClr val="3CB0E3"/>
                  </a:gs>
                  <a:gs pos="75000">
                    <a:srgbClr val="9ED8F1"/>
                  </a:gs>
                  <a:gs pos="100000">
                    <a:srgbClr val="3CB0E3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E0B5342-28C1-4700-1F4A-ECAE30884499}"/>
                </a:ext>
              </a:extLst>
            </p:cNvPr>
            <p:cNvGrpSpPr/>
            <p:nvPr/>
          </p:nvGrpSpPr>
          <p:grpSpPr>
            <a:xfrm>
              <a:off x="4673697" y="2456068"/>
              <a:ext cx="530352" cy="1143000"/>
              <a:chOff x="3684011" y="1869818"/>
              <a:chExt cx="530352" cy="1143000"/>
            </a:xfrm>
          </p:grpSpPr>
          <p:sp>
            <p:nvSpPr>
              <p:cNvPr id="19" name="Pentagon 22">
                <a:extLst>
                  <a:ext uri="{FF2B5EF4-FFF2-40B4-BE49-F238E27FC236}">
                    <a16:creationId xmlns:a16="http://schemas.microsoft.com/office/drawing/2014/main" id="{9B83ED45-A474-44EE-5F57-E3399240956D}"/>
                  </a:ext>
                </a:extLst>
              </p:cNvPr>
              <p:cNvSpPr/>
              <p:nvPr/>
            </p:nvSpPr>
            <p:spPr>
              <a:xfrm rot="5400000">
                <a:off x="3482843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25000">
                    <a:srgbClr val="79C2A1"/>
                  </a:gs>
                  <a:gs pos="75000">
                    <a:srgbClr val="8FCCB1"/>
                  </a:gs>
                  <a:gs pos="50000">
                    <a:schemeClr val="bg1"/>
                  </a:gs>
                  <a:gs pos="0">
                    <a:srgbClr val="2B9F6B"/>
                  </a:gs>
                  <a:gs pos="100000">
                    <a:srgbClr val="2B9F6B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3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CD13F0BA-32B6-13BF-D97D-FD4F449833E0}"/>
                  </a:ext>
                </a:extLst>
              </p:cNvPr>
              <p:cNvSpPr/>
              <p:nvPr/>
            </p:nvSpPr>
            <p:spPr>
              <a:xfrm rot="10800000">
                <a:off x="3684011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25000">
                    <a:srgbClr val="79C2A1"/>
                  </a:gs>
                  <a:gs pos="75000">
                    <a:srgbClr val="8FCCB1"/>
                  </a:gs>
                  <a:gs pos="50000">
                    <a:schemeClr val="bg1"/>
                  </a:gs>
                  <a:gs pos="0">
                    <a:srgbClr val="2B9F6B"/>
                  </a:gs>
                  <a:gs pos="100000">
                    <a:srgbClr val="2B9F6B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C2A7D7C-9FB6-4AD6-E923-B305100AA2A3}"/>
                </a:ext>
              </a:extLst>
            </p:cNvPr>
            <p:cNvGrpSpPr/>
            <p:nvPr/>
          </p:nvGrpSpPr>
          <p:grpSpPr>
            <a:xfrm>
              <a:off x="4673697" y="1518027"/>
              <a:ext cx="530352" cy="1143000"/>
              <a:chOff x="4594854" y="1869818"/>
              <a:chExt cx="530352" cy="1143000"/>
            </a:xfrm>
          </p:grpSpPr>
          <p:sp>
            <p:nvSpPr>
              <p:cNvPr id="17" name="Pentagon 23">
                <a:extLst>
                  <a:ext uri="{FF2B5EF4-FFF2-40B4-BE49-F238E27FC236}">
                    <a16:creationId xmlns:a16="http://schemas.microsoft.com/office/drawing/2014/main" id="{703AC7DD-0DD4-176C-A194-C459909314B5}"/>
                  </a:ext>
                </a:extLst>
              </p:cNvPr>
              <p:cNvSpPr/>
              <p:nvPr/>
            </p:nvSpPr>
            <p:spPr>
              <a:xfrm rot="5400000">
                <a:off x="4393686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75000">
                    <a:srgbClr val="F8E1C5"/>
                  </a:gs>
                  <a:gs pos="25000">
                    <a:srgbClr val="F0C38A"/>
                  </a:gs>
                  <a:gs pos="0">
                    <a:srgbClr val="E08714"/>
                  </a:gs>
                  <a:gs pos="100000">
                    <a:srgbClr val="E08714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2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D637B549-5A4F-24E4-1883-BB8DE568F468}"/>
                  </a:ext>
                </a:extLst>
              </p:cNvPr>
              <p:cNvSpPr/>
              <p:nvPr/>
            </p:nvSpPr>
            <p:spPr>
              <a:xfrm rot="10800000">
                <a:off x="4594854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75000">
                    <a:srgbClr val="F8E1C5"/>
                  </a:gs>
                  <a:gs pos="25000">
                    <a:srgbClr val="F0C38A"/>
                  </a:gs>
                  <a:gs pos="0">
                    <a:srgbClr val="E08714"/>
                  </a:gs>
                  <a:gs pos="100000">
                    <a:srgbClr val="E08714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327427-D847-EBB0-1003-2572575057C6}"/>
                </a:ext>
              </a:extLst>
            </p:cNvPr>
            <p:cNvGrpSpPr/>
            <p:nvPr/>
          </p:nvGrpSpPr>
          <p:grpSpPr>
            <a:xfrm>
              <a:off x="4673697" y="588451"/>
              <a:ext cx="530354" cy="1145116"/>
              <a:chOff x="4689639" y="786069"/>
              <a:chExt cx="530354" cy="1145116"/>
            </a:xfrm>
          </p:grpSpPr>
          <p:sp>
            <p:nvSpPr>
              <p:cNvPr id="15" name="Pentagon 13">
                <a:extLst>
                  <a:ext uri="{FF2B5EF4-FFF2-40B4-BE49-F238E27FC236}">
                    <a16:creationId xmlns:a16="http://schemas.microsoft.com/office/drawing/2014/main" id="{9F09862D-25EC-1AEF-C964-ACB403184E9F}"/>
                  </a:ext>
                </a:extLst>
              </p:cNvPr>
              <p:cNvSpPr/>
              <p:nvPr/>
            </p:nvSpPr>
            <p:spPr>
              <a:xfrm rot="5400000">
                <a:off x="4487352" y="988358"/>
                <a:ext cx="934929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25000">
                    <a:srgbClr val="609693"/>
                  </a:gs>
                  <a:gs pos="75000">
                    <a:srgbClr val="95B9B7"/>
                  </a:gs>
                  <a:gs pos="50000">
                    <a:schemeClr val="bg1"/>
                  </a:gs>
                  <a:gs pos="0">
                    <a:srgbClr val="2B736E"/>
                  </a:gs>
                  <a:gs pos="100000">
                    <a:srgbClr val="2B736E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 anchorCtr="1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F50A8293-9E2A-887F-C47D-41A9AC1BD646}"/>
                  </a:ext>
                </a:extLst>
              </p:cNvPr>
              <p:cNvSpPr/>
              <p:nvPr/>
            </p:nvSpPr>
            <p:spPr>
              <a:xfrm rot="10800000">
                <a:off x="4689639" y="1720999"/>
                <a:ext cx="530353" cy="210186"/>
              </a:xfrm>
              <a:prstGeom prst="triangle">
                <a:avLst/>
              </a:prstGeom>
              <a:gradFill flip="none" rotWithShape="1">
                <a:gsLst>
                  <a:gs pos="25000">
                    <a:srgbClr val="609693"/>
                  </a:gs>
                  <a:gs pos="75000">
                    <a:srgbClr val="95B9B7"/>
                  </a:gs>
                  <a:gs pos="50000">
                    <a:schemeClr val="bg1"/>
                  </a:gs>
                  <a:gs pos="0">
                    <a:srgbClr val="2B736E"/>
                  </a:gs>
                  <a:gs pos="100000">
                    <a:srgbClr val="2B736E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 anchorCtr="1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F265D6D-6425-7B31-1555-A9AC05BBF8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243013"/>
            <a:ext cx="3954172" cy="4935537"/>
          </a:xfrm>
        </p:spPr>
        <p:txBody>
          <a:bodyPr/>
          <a:lstStyle/>
          <a:p>
            <a:r>
              <a:rPr lang="en-US" dirty="0"/>
              <a:t>Preference (Forced Rank) Ballot for System </a:t>
            </a:r>
          </a:p>
          <a:p>
            <a:pPr lvl="1"/>
            <a:r>
              <a:rPr lang="en-US" dirty="0"/>
              <a:t>Ballots are entered into spreadsheet tool</a:t>
            </a:r>
          </a:p>
          <a:p>
            <a:pPr lvl="1"/>
            <a:r>
              <a:rPr lang="en-US" dirty="0"/>
              <a:t>Combination of Plurality, Borda Count, and Pairwise Comparison</a:t>
            </a:r>
          </a:p>
          <a:p>
            <a:r>
              <a:rPr lang="en-US" dirty="0"/>
              <a:t>Graphical presentation of input and output data</a:t>
            </a:r>
          </a:p>
          <a:p>
            <a:r>
              <a:rPr lang="en-US" dirty="0"/>
              <a:t>Final ranking (1 to 5) based on calculations and graphical review</a:t>
            </a:r>
          </a:p>
          <a:p>
            <a:endParaRPr lang="en-US" dirty="0"/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8F856826-2ADD-83F4-049F-5FDF98688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98" y="3520821"/>
            <a:ext cx="4272001" cy="31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1A287002-8285-95C9-95CC-E278DF2CE8B4}"/>
              </a:ext>
            </a:extLst>
          </p:cNvPr>
          <p:cNvSpPr/>
          <p:nvPr/>
        </p:nvSpPr>
        <p:spPr>
          <a:xfrm>
            <a:off x="8277570" y="2669059"/>
            <a:ext cx="1500389" cy="19568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21CF20-BB97-80E2-80F6-91CE867ACC62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666118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Criticality Process</a:t>
            </a:r>
          </a:p>
        </p:txBody>
      </p:sp>
    </p:spTree>
    <p:extLst>
      <p:ext uri="{BB962C8B-B14F-4D97-AF65-F5344CB8AC3E}">
        <p14:creationId xmlns:p14="http://schemas.microsoft.com/office/powerpoint/2010/main" val="424276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223A8-228C-9720-16CF-D5DF93A61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B129-C929-15E2-E462-492C42145A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90F764-8C8C-38B4-4C9C-EF2DCC9642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075" y="617167"/>
            <a:ext cx="8051675" cy="4935537"/>
          </a:xfrm>
        </p:spPr>
        <p:txBody>
          <a:bodyPr/>
          <a:lstStyle/>
          <a:p>
            <a:r>
              <a:rPr lang="en-US" dirty="0"/>
              <a:t>Function-based scoring system at the asset level</a:t>
            </a:r>
          </a:p>
          <a:p>
            <a:pPr lvl="1"/>
            <a:r>
              <a:rPr lang="en-US" sz="2400" dirty="0"/>
              <a:t>Reliability Centered Maintenance (RCM) theory </a:t>
            </a:r>
          </a:p>
          <a:p>
            <a:pPr marL="784350" lvl="4" indent="-257175">
              <a:spcBef>
                <a:spcPts val="200"/>
              </a:spcBef>
              <a:spcAft>
                <a:spcPts val="600"/>
              </a:spcAft>
            </a:pPr>
            <a:r>
              <a:rPr lang="en-US" sz="1100" dirty="0"/>
              <a:t>Process Pumps = system value</a:t>
            </a:r>
          </a:p>
          <a:p>
            <a:pPr marL="784350" lvl="4" indent="-257175">
              <a:spcBef>
                <a:spcPts val="200"/>
              </a:spcBef>
              <a:spcAft>
                <a:spcPts val="600"/>
              </a:spcAft>
            </a:pPr>
            <a:r>
              <a:rPr lang="en-US" sz="1100" dirty="0"/>
              <a:t>Chemical tanks = 5</a:t>
            </a:r>
          </a:p>
          <a:p>
            <a:pPr marL="784350" lvl="4" indent="-257175">
              <a:spcBef>
                <a:spcPts val="200"/>
              </a:spcBef>
              <a:spcAft>
                <a:spcPts val="600"/>
              </a:spcAft>
            </a:pPr>
            <a:r>
              <a:rPr lang="en-US" sz="1100" dirty="0"/>
              <a:t>Protective devices on chemical systems (e.g. level transmitter on tank) = 5</a:t>
            </a:r>
          </a:p>
          <a:p>
            <a:pPr marL="784350" lvl="4" indent="-257175">
              <a:spcBef>
                <a:spcPts val="200"/>
              </a:spcBef>
              <a:spcAft>
                <a:spcPts val="600"/>
              </a:spcAft>
            </a:pPr>
            <a:r>
              <a:rPr lang="en-US" sz="1100" dirty="0"/>
              <a:t>Flow meter (causes failure to meet reporting standards) = 5</a:t>
            </a:r>
          </a:p>
          <a:p>
            <a:pPr marL="784350" lvl="4" indent="-257175">
              <a:spcBef>
                <a:spcPts val="200"/>
              </a:spcBef>
              <a:spcAft>
                <a:spcPts val="600"/>
              </a:spcAft>
            </a:pPr>
            <a:r>
              <a:rPr lang="en-US" sz="1100" dirty="0"/>
              <a:t>Flow meter (causes ops to rely on other monitoring method but easy to replace (system – 2)</a:t>
            </a:r>
          </a:p>
          <a:p>
            <a:pPr marL="784350" lvl="4" indent="-257175">
              <a:spcBef>
                <a:spcPts val="200"/>
              </a:spcBef>
              <a:spcAft>
                <a:spcPts val="600"/>
              </a:spcAft>
            </a:pPr>
            <a:r>
              <a:rPr lang="en-US" sz="1100" dirty="0"/>
              <a:t>Flow meter (causes ops to rely on other monitoring method but difficult to replace (system – 1)</a:t>
            </a:r>
          </a:p>
          <a:p>
            <a:pPr marL="784350" lvl="4" indent="-257175">
              <a:spcBef>
                <a:spcPts val="200"/>
              </a:spcBef>
              <a:spcAft>
                <a:spcPts val="600"/>
              </a:spcAft>
            </a:pPr>
            <a:r>
              <a:rPr lang="en-US" sz="1100" dirty="0"/>
              <a:t>Large check valve on process pump (system – 1)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F99F99-6E95-58A4-E064-2DD53E2B1472}"/>
              </a:ext>
            </a:extLst>
          </p:cNvPr>
          <p:cNvGrpSpPr/>
          <p:nvPr/>
        </p:nvGrpSpPr>
        <p:grpSpPr>
          <a:xfrm>
            <a:off x="8596946" y="137159"/>
            <a:ext cx="3448878" cy="6309361"/>
            <a:chOff x="4673696" y="208885"/>
            <a:chExt cx="3213004" cy="61835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0E9E00-3518-AE45-F75D-EEE547182225}"/>
                </a:ext>
              </a:extLst>
            </p:cNvPr>
            <p:cNvSpPr txBox="1"/>
            <p:nvPr/>
          </p:nvSpPr>
          <p:spPr>
            <a:xfrm>
              <a:off x="4673696" y="208885"/>
              <a:ext cx="3213003" cy="384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Criticality Analysis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F86D19B-118C-67DC-D1E1-54A64800741E}"/>
                </a:ext>
              </a:extLst>
            </p:cNvPr>
            <p:cNvGrpSpPr/>
            <p:nvPr/>
          </p:nvGrpSpPr>
          <p:grpSpPr>
            <a:xfrm>
              <a:off x="5204048" y="578976"/>
              <a:ext cx="2682652" cy="5598367"/>
              <a:chOff x="6461622" y="578976"/>
              <a:chExt cx="1968500" cy="55983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EC2792-D49A-3735-C734-7F8025FBEE4E}"/>
                  </a:ext>
                </a:extLst>
              </p:cNvPr>
              <p:cNvSpPr txBox="1"/>
              <p:nvPr/>
            </p:nvSpPr>
            <p:spPr>
              <a:xfrm>
                <a:off x="6461622" y="4316791"/>
                <a:ext cx="1968500" cy="930276"/>
              </a:xfrm>
              <a:prstGeom prst="rect">
                <a:avLst/>
              </a:prstGeom>
              <a:solidFill>
                <a:srgbClr val="FFD966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Relative Criticality Ranking at the Asset Level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CE7EE55-5AB0-1DDC-F472-3E0CEA7643B3}"/>
                  </a:ext>
                </a:extLst>
              </p:cNvPr>
              <p:cNvSpPr txBox="1"/>
              <p:nvPr/>
            </p:nvSpPr>
            <p:spPr>
              <a:xfrm>
                <a:off x="6461622" y="1521139"/>
                <a:ext cx="1968500" cy="932688"/>
              </a:xfrm>
              <a:prstGeom prst="rect">
                <a:avLst/>
              </a:prstGeom>
              <a:solidFill>
                <a:srgbClr val="E08714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Establishment of Cross-Functional Team</a:t>
                </a:r>
                <a:br>
                  <a:rPr lang="en-US" sz="1600" b="1">
                    <a:solidFill>
                      <a:schemeClr val="bg1"/>
                    </a:solidFill>
                  </a:rPr>
                </a:br>
                <a:endParaRPr lang="en-US" sz="1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8DC94C-AD79-CC95-5489-29AC43C89ABF}"/>
                  </a:ext>
                </a:extLst>
              </p:cNvPr>
              <p:cNvSpPr txBox="1"/>
              <p:nvPr/>
            </p:nvSpPr>
            <p:spPr>
              <a:xfrm>
                <a:off x="6461622" y="2453827"/>
                <a:ext cx="1968500" cy="932688"/>
              </a:xfrm>
              <a:prstGeom prst="rect">
                <a:avLst/>
              </a:prstGeom>
              <a:solidFill>
                <a:srgbClr val="2B9F6B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Criticality Workshop at System Level</a:t>
                </a:r>
                <a:endParaRPr lang="en-US" sz="16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192DC7C-6FC9-74EF-1307-5D290711263D}"/>
                  </a:ext>
                </a:extLst>
              </p:cNvPr>
              <p:cNvSpPr txBox="1"/>
              <p:nvPr/>
            </p:nvSpPr>
            <p:spPr>
              <a:xfrm>
                <a:off x="6461622" y="578976"/>
                <a:ext cx="1968500" cy="942163"/>
              </a:xfrm>
              <a:prstGeom prst="rect">
                <a:avLst/>
              </a:prstGeom>
              <a:solidFill>
                <a:srgbClr val="2B736E"/>
              </a:solidFill>
            </p:spPr>
            <p:txBody>
              <a:bodyPr wrap="square" lIns="91440" tIns="0" rIns="0" bIns="0" rtlCol="0" anchor="ctr" anchorCtr="0">
                <a:normAutofit fontScale="92500" lnSpcReduction="20000"/>
              </a:bodyPr>
              <a:lstStyle/>
              <a:p>
                <a:pPr algn="ctr"/>
                <a:endParaRPr lang="en-US" sz="1600" b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Data Collection (Asset Registry), System Review (Asset Hierarchy) &amp; Development of Function(s) Statements</a:t>
                </a:r>
              </a:p>
              <a:p>
                <a:pPr algn="ctr"/>
                <a:endParaRPr lang="en-US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251C79-2503-6EE8-7B00-725B313F0F3A}"/>
                  </a:ext>
                </a:extLst>
              </p:cNvPr>
              <p:cNvSpPr txBox="1"/>
              <p:nvPr/>
            </p:nvSpPr>
            <p:spPr>
              <a:xfrm>
                <a:off x="6461622" y="3384103"/>
                <a:ext cx="1968500" cy="932688"/>
              </a:xfrm>
              <a:prstGeom prst="rect">
                <a:avLst/>
              </a:prstGeom>
              <a:solidFill>
                <a:srgbClr val="3CB0E3"/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marL="114300" indent="-114300" algn="ctr"/>
                <a:r>
                  <a:rPr lang="en-US" sz="1600" b="1">
                    <a:solidFill>
                      <a:schemeClr val="bg1"/>
                    </a:solidFill>
                  </a:rPr>
                  <a:t>Post-Processing of the Workshop Results</a:t>
                </a:r>
                <a:endParaRPr lang="en-US" sz="16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4BB35D3-9B2D-9A78-648C-8181B3622DF0}"/>
                  </a:ext>
                </a:extLst>
              </p:cNvPr>
              <p:cNvSpPr txBox="1"/>
              <p:nvPr/>
            </p:nvSpPr>
            <p:spPr>
              <a:xfrm>
                <a:off x="6461622" y="5247067"/>
                <a:ext cx="1968500" cy="9302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 lIns="91440" tIns="0" rIns="0" bIns="0" rtlCol="0" anchor="ctr" anchorCtr="0">
                <a:norm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Final Review with Cross-Functional Team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9D05B91-42A1-19A9-7D4A-82FD9EEB75EF}"/>
                </a:ext>
              </a:extLst>
            </p:cNvPr>
            <p:cNvGrpSpPr/>
            <p:nvPr/>
          </p:nvGrpSpPr>
          <p:grpSpPr>
            <a:xfrm>
              <a:off x="4673697" y="5254130"/>
              <a:ext cx="530352" cy="1138298"/>
              <a:chOff x="1430753" y="1874520"/>
              <a:chExt cx="530352" cy="1138298"/>
            </a:xfrm>
          </p:grpSpPr>
          <p:sp>
            <p:nvSpPr>
              <p:cNvPr id="25" name="Pentagon 19">
                <a:extLst>
                  <a:ext uri="{FF2B5EF4-FFF2-40B4-BE49-F238E27FC236}">
                    <a16:creationId xmlns:a16="http://schemas.microsoft.com/office/drawing/2014/main" id="{27A50026-1F1D-76A5-C239-A3275443EC6E}"/>
                  </a:ext>
                </a:extLst>
              </p:cNvPr>
              <p:cNvSpPr/>
              <p:nvPr/>
            </p:nvSpPr>
            <p:spPr>
              <a:xfrm rot="5400000">
                <a:off x="1229585" y="2075688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7AACB"/>
                  </a:gs>
                  <a:gs pos="0">
                    <a:schemeClr val="accent5">
                      <a:lumMod val="75000"/>
                    </a:schemeClr>
                  </a:gs>
                  <a:gs pos="75000">
                    <a:srgbClr val="97AACB"/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6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F566B489-2034-E260-1342-A00D93E3F2C6}"/>
                  </a:ext>
                </a:extLst>
              </p:cNvPr>
              <p:cNvSpPr/>
              <p:nvPr/>
            </p:nvSpPr>
            <p:spPr>
              <a:xfrm rot="10800000">
                <a:off x="1430753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7AACB"/>
                  </a:gs>
                  <a:gs pos="0">
                    <a:schemeClr val="accent5">
                      <a:lumMod val="75000"/>
                    </a:schemeClr>
                  </a:gs>
                  <a:gs pos="75000">
                    <a:srgbClr val="97AACB"/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D906086-DFAC-D173-D8D2-4702DE77ED5F}"/>
                </a:ext>
              </a:extLst>
            </p:cNvPr>
            <p:cNvGrpSpPr/>
            <p:nvPr/>
          </p:nvGrpSpPr>
          <p:grpSpPr>
            <a:xfrm>
              <a:off x="4673697" y="4321443"/>
              <a:ext cx="530353" cy="1143000"/>
              <a:chOff x="2171837" y="1869818"/>
              <a:chExt cx="530353" cy="1143000"/>
            </a:xfrm>
          </p:grpSpPr>
          <p:sp>
            <p:nvSpPr>
              <p:cNvPr id="23" name="Pentagon 20">
                <a:extLst>
                  <a:ext uri="{FF2B5EF4-FFF2-40B4-BE49-F238E27FC236}">
                    <a16:creationId xmlns:a16="http://schemas.microsoft.com/office/drawing/2014/main" id="{2CBE8B1D-7608-921E-8C4B-749E1E66F1EC}"/>
                  </a:ext>
                </a:extLst>
              </p:cNvPr>
              <p:cNvSpPr/>
              <p:nvPr/>
            </p:nvSpPr>
            <p:spPr>
              <a:xfrm rot="5400000">
                <a:off x="1970669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FFECB3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  <a:gs pos="75000">
                    <a:srgbClr val="FFECB3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5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975D06FB-E9F9-B279-3CE7-3F00E5DCF10A}"/>
                  </a:ext>
                </a:extLst>
              </p:cNvPr>
              <p:cNvSpPr/>
              <p:nvPr/>
            </p:nvSpPr>
            <p:spPr>
              <a:xfrm rot="10800000">
                <a:off x="2171838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FFECB3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  <a:gs pos="75000">
                    <a:srgbClr val="FFECB3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02A1B7-B251-4573-DC9D-B18089AA4845}"/>
                </a:ext>
              </a:extLst>
            </p:cNvPr>
            <p:cNvGrpSpPr/>
            <p:nvPr/>
          </p:nvGrpSpPr>
          <p:grpSpPr>
            <a:xfrm>
              <a:off x="4673697" y="3388757"/>
              <a:ext cx="530353" cy="1143000"/>
              <a:chOff x="2894883" y="1869818"/>
              <a:chExt cx="530353" cy="1143000"/>
            </a:xfrm>
          </p:grpSpPr>
          <p:sp>
            <p:nvSpPr>
              <p:cNvPr id="21" name="Pentagon 21">
                <a:extLst>
                  <a:ext uri="{FF2B5EF4-FFF2-40B4-BE49-F238E27FC236}">
                    <a16:creationId xmlns:a16="http://schemas.microsoft.com/office/drawing/2014/main" id="{5FACC77F-3772-5D03-72A0-BD1BE80E1AD6}"/>
                  </a:ext>
                </a:extLst>
              </p:cNvPr>
              <p:cNvSpPr/>
              <p:nvPr/>
            </p:nvSpPr>
            <p:spPr>
              <a:xfrm rot="5400000">
                <a:off x="2693715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ED8F1"/>
                  </a:gs>
                  <a:gs pos="0">
                    <a:srgbClr val="3CB0E3"/>
                  </a:gs>
                  <a:gs pos="75000">
                    <a:srgbClr val="9ED8F1"/>
                  </a:gs>
                  <a:gs pos="100000">
                    <a:srgbClr val="3CB0E3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4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2D5A7C13-D605-9AC6-9B92-E287FFACD8B1}"/>
                  </a:ext>
                </a:extLst>
              </p:cNvPr>
              <p:cNvSpPr/>
              <p:nvPr/>
            </p:nvSpPr>
            <p:spPr>
              <a:xfrm rot="10800000">
                <a:off x="2894884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25000">
                    <a:srgbClr val="9ED8F1"/>
                  </a:gs>
                  <a:gs pos="0">
                    <a:srgbClr val="3CB0E3"/>
                  </a:gs>
                  <a:gs pos="75000">
                    <a:srgbClr val="9ED8F1"/>
                  </a:gs>
                  <a:gs pos="100000">
                    <a:srgbClr val="3CB0E3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C77552B-D2E5-7DB8-4A53-9B4D44C43A23}"/>
                </a:ext>
              </a:extLst>
            </p:cNvPr>
            <p:cNvGrpSpPr/>
            <p:nvPr/>
          </p:nvGrpSpPr>
          <p:grpSpPr>
            <a:xfrm>
              <a:off x="4673697" y="2456068"/>
              <a:ext cx="530352" cy="1143000"/>
              <a:chOff x="3684011" y="1869818"/>
              <a:chExt cx="530352" cy="1143000"/>
            </a:xfrm>
          </p:grpSpPr>
          <p:sp>
            <p:nvSpPr>
              <p:cNvPr id="19" name="Pentagon 22">
                <a:extLst>
                  <a:ext uri="{FF2B5EF4-FFF2-40B4-BE49-F238E27FC236}">
                    <a16:creationId xmlns:a16="http://schemas.microsoft.com/office/drawing/2014/main" id="{8835C097-98BD-6455-9D0A-BC1F50DCFC60}"/>
                  </a:ext>
                </a:extLst>
              </p:cNvPr>
              <p:cNvSpPr/>
              <p:nvPr/>
            </p:nvSpPr>
            <p:spPr>
              <a:xfrm rot="5400000">
                <a:off x="3482843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25000">
                    <a:srgbClr val="79C2A1"/>
                  </a:gs>
                  <a:gs pos="75000">
                    <a:srgbClr val="8FCCB1"/>
                  </a:gs>
                  <a:gs pos="50000">
                    <a:schemeClr val="bg1"/>
                  </a:gs>
                  <a:gs pos="0">
                    <a:srgbClr val="2B9F6B"/>
                  </a:gs>
                  <a:gs pos="100000">
                    <a:srgbClr val="2B9F6B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3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19486724-7D3D-6288-4410-B989E65B2C94}"/>
                  </a:ext>
                </a:extLst>
              </p:cNvPr>
              <p:cNvSpPr/>
              <p:nvPr/>
            </p:nvSpPr>
            <p:spPr>
              <a:xfrm rot="10800000">
                <a:off x="3684011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25000">
                    <a:srgbClr val="79C2A1"/>
                  </a:gs>
                  <a:gs pos="75000">
                    <a:srgbClr val="8FCCB1"/>
                  </a:gs>
                  <a:gs pos="50000">
                    <a:schemeClr val="bg1"/>
                  </a:gs>
                  <a:gs pos="0">
                    <a:srgbClr val="2B9F6B"/>
                  </a:gs>
                  <a:gs pos="100000">
                    <a:srgbClr val="2B9F6B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C011991-EB54-4368-3759-D14AF1B88914}"/>
                </a:ext>
              </a:extLst>
            </p:cNvPr>
            <p:cNvGrpSpPr/>
            <p:nvPr/>
          </p:nvGrpSpPr>
          <p:grpSpPr>
            <a:xfrm>
              <a:off x="4673697" y="1518027"/>
              <a:ext cx="530352" cy="1143000"/>
              <a:chOff x="4594854" y="1869818"/>
              <a:chExt cx="530352" cy="1143000"/>
            </a:xfrm>
          </p:grpSpPr>
          <p:sp>
            <p:nvSpPr>
              <p:cNvPr id="17" name="Pentagon 23">
                <a:extLst>
                  <a:ext uri="{FF2B5EF4-FFF2-40B4-BE49-F238E27FC236}">
                    <a16:creationId xmlns:a16="http://schemas.microsoft.com/office/drawing/2014/main" id="{ADF4DC9A-C36B-BB85-DC31-39367EAB134D}"/>
                  </a:ext>
                </a:extLst>
              </p:cNvPr>
              <p:cNvSpPr/>
              <p:nvPr/>
            </p:nvSpPr>
            <p:spPr>
              <a:xfrm rot="5400000">
                <a:off x="4393686" y="2070986"/>
                <a:ext cx="932688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/>
                  </a:gs>
                  <a:gs pos="75000">
                    <a:srgbClr val="F8E1C5"/>
                  </a:gs>
                  <a:gs pos="25000">
                    <a:srgbClr val="F0C38A"/>
                  </a:gs>
                  <a:gs pos="0">
                    <a:srgbClr val="E08714"/>
                  </a:gs>
                  <a:gs pos="100000">
                    <a:srgbClr val="E08714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2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43026A79-3C0F-FB48-150D-2FA3263E01AB}"/>
                  </a:ext>
                </a:extLst>
              </p:cNvPr>
              <p:cNvSpPr/>
              <p:nvPr/>
            </p:nvSpPr>
            <p:spPr>
              <a:xfrm rot="10800000">
                <a:off x="4594854" y="2802506"/>
                <a:ext cx="530352" cy="210312"/>
              </a:xfrm>
              <a:prstGeom prst="triangle">
                <a:avLst/>
              </a:prstGeom>
              <a:gradFill flip="none" rotWithShape="1">
                <a:gsLst>
                  <a:gs pos="50000">
                    <a:schemeClr val="bg1"/>
                  </a:gs>
                  <a:gs pos="75000">
                    <a:srgbClr val="F8E1C5"/>
                  </a:gs>
                  <a:gs pos="25000">
                    <a:srgbClr val="F0C38A"/>
                  </a:gs>
                  <a:gs pos="0">
                    <a:srgbClr val="E08714"/>
                  </a:gs>
                  <a:gs pos="100000">
                    <a:srgbClr val="E08714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B0E044-751B-7946-DE8A-ED520D698DF3}"/>
                </a:ext>
              </a:extLst>
            </p:cNvPr>
            <p:cNvGrpSpPr/>
            <p:nvPr/>
          </p:nvGrpSpPr>
          <p:grpSpPr>
            <a:xfrm>
              <a:off x="4673697" y="588451"/>
              <a:ext cx="530354" cy="1145116"/>
              <a:chOff x="4689639" y="786069"/>
              <a:chExt cx="530354" cy="1145116"/>
            </a:xfrm>
          </p:grpSpPr>
          <p:sp>
            <p:nvSpPr>
              <p:cNvPr id="15" name="Pentagon 13">
                <a:extLst>
                  <a:ext uri="{FF2B5EF4-FFF2-40B4-BE49-F238E27FC236}">
                    <a16:creationId xmlns:a16="http://schemas.microsoft.com/office/drawing/2014/main" id="{BAF90B6B-98B0-8DB1-FF3C-FA1CF5A180D8}"/>
                  </a:ext>
                </a:extLst>
              </p:cNvPr>
              <p:cNvSpPr/>
              <p:nvPr/>
            </p:nvSpPr>
            <p:spPr>
              <a:xfrm rot="5400000">
                <a:off x="4487352" y="988358"/>
                <a:ext cx="934929" cy="530352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25000">
                    <a:srgbClr val="609693"/>
                  </a:gs>
                  <a:gs pos="75000">
                    <a:srgbClr val="95B9B7"/>
                  </a:gs>
                  <a:gs pos="50000">
                    <a:schemeClr val="bg1"/>
                  </a:gs>
                  <a:gs pos="0">
                    <a:srgbClr val="2B736E"/>
                  </a:gs>
                  <a:gs pos="100000">
                    <a:srgbClr val="2B736E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365760" tIns="0" rIns="0" bIns="0" rtlCol="0" anchor="ctr" anchorCtr="1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STEP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40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</a:t>
                </a:r>
                <a:endParaRPr lang="en-US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BD7E201D-2C01-C443-D795-6F74B7CE9F80}"/>
                  </a:ext>
                </a:extLst>
              </p:cNvPr>
              <p:cNvSpPr/>
              <p:nvPr/>
            </p:nvSpPr>
            <p:spPr>
              <a:xfrm rot="10800000">
                <a:off x="4689639" y="1720999"/>
                <a:ext cx="530353" cy="210186"/>
              </a:xfrm>
              <a:prstGeom prst="triangle">
                <a:avLst/>
              </a:prstGeom>
              <a:gradFill flip="none" rotWithShape="1">
                <a:gsLst>
                  <a:gs pos="25000">
                    <a:srgbClr val="609693"/>
                  </a:gs>
                  <a:gs pos="75000">
                    <a:srgbClr val="95B9B7"/>
                  </a:gs>
                  <a:gs pos="50000">
                    <a:schemeClr val="bg1"/>
                  </a:gs>
                  <a:gs pos="0">
                    <a:srgbClr val="2B736E"/>
                  </a:gs>
                  <a:gs pos="100000">
                    <a:srgbClr val="2B736E"/>
                  </a:gs>
                </a:gsLst>
                <a:lin ang="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6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274320" tIns="0" rIns="0" bIns="0" rtlCol="0" anchor="ctr" anchorCtr="1"/>
              <a:lstStyle/>
              <a:p>
                <a:pPr algn="ctr">
                  <a:lnSpc>
                    <a:spcPct val="80000"/>
                  </a:lnSpc>
                </a:pPr>
                <a:endParaRPr lang="en-US" sz="1400" b="1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0000F773-3A1C-BECC-2E1F-F1C34F6BD3BE}"/>
              </a:ext>
            </a:extLst>
          </p:cNvPr>
          <p:cNvSpPr/>
          <p:nvPr/>
        </p:nvSpPr>
        <p:spPr>
          <a:xfrm>
            <a:off x="8131394" y="4384535"/>
            <a:ext cx="1500389" cy="21495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D1F43F7-F9CD-EC81-B48B-87E643EEA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145" y="3084936"/>
            <a:ext cx="5194857" cy="3736084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47399B6E-E803-A172-0441-E6AEE9A03A66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666118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Criticality Process</a:t>
            </a:r>
          </a:p>
        </p:txBody>
      </p:sp>
    </p:spTree>
    <p:extLst>
      <p:ext uri="{BB962C8B-B14F-4D97-AF65-F5344CB8AC3E}">
        <p14:creationId xmlns:p14="http://schemas.microsoft.com/office/powerpoint/2010/main" val="275028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396D3C-95BC-7812-3326-17FF5A978C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5137D-2728-3510-5730-1E8E41423B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1026637"/>
            <a:ext cx="6036001" cy="444993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Condition Assessments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Preventative Maintenance Program Improvement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Work Prioritization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Inventory Management and Critical Spares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Predictive Maintenance Programs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Health and Safety Improvements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Design and/or Re-designs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O&amp;M Budget Development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CIP Prioritization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Communications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9AC90C-E262-6E29-623D-3CAFF345713F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666118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How to utilize the results?</a:t>
            </a:r>
          </a:p>
        </p:txBody>
      </p:sp>
      <p:pic>
        <p:nvPicPr>
          <p:cNvPr id="11" name="Picture 10" descr="Engineers on site discussing">
            <a:extLst>
              <a:ext uri="{FF2B5EF4-FFF2-40B4-BE49-F238E27FC236}">
                <a16:creationId xmlns:a16="http://schemas.microsoft.com/office/drawing/2014/main" id="{35C62299-18BF-1202-2D2E-BCC6A99B4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20" y="1757552"/>
            <a:ext cx="5015569" cy="334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83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A9FCEE-41CF-0B7B-A687-D8C6B3D5B7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88997-ACBA-B6F9-6AFE-63DE9E60A2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833" y="797243"/>
            <a:ext cx="6062216" cy="4935537"/>
          </a:xfrm>
        </p:spPr>
        <p:txBody>
          <a:bodyPr/>
          <a:lstStyle/>
          <a:p>
            <a:r>
              <a:rPr lang="en-US"/>
              <a:t>Utilized Jacobs ACES program</a:t>
            </a:r>
          </a:p>
          <a:p>
            <a:r>
              <a:rPr lang="en-US"/>
              <a:t>Method should be repeatable, sustainable and easily represented in </a:t>
            </a:r>
            <a:r>
              <a:rPr lang="en-US" err="1"/>
              <a:t>Cityworks</a:t>
            </a:r>
            <a:endParaRPr lang="en-US"/>
          </a:p>
          <a:p>
            <a:pPr lvl="1"/>
            <a:r>
              <a:rPr lang="en-US" sz="2000"/>
              <a:t>Vibration Monitoring</a:t>
            </a:r>
          </a:p>
          <a:p>
            <a:pPr lvl="1"/>
            <a:r>
              <a:rPr lang="en-US" sz="2000"/>
              <a:t>Ultrasonic</a:t>
            </a:r>
          </a:p>
          <a:p>
            <a:pPr lvl="1"/>
            <a:r>
              <a:rPr lang="en-US" sz="2000"/>
              <a:t>Thermography</a:t>
            </a:r>
          </a:p>
          <a:p>
            <a:pPr lvl="1"/>
            <a:r>
              <a:rPr lang="en-US" sz="2000"/>
              <a:t>Megohmmeter (electric insulation testing)</a:t>
            </a:r>
          </a:p>
          <a:p>
            <a:pPr lvl="1"/>
            <a:r>
              <a:rPr lang="en-US" sz="2000"/>
              <a:t>Motor Current Signature Analysis</a:t>
            </a:r>
          </a:p>
          <a:p>
            <a:r>
              <a:rPr lang="en-US"/>
              <a:t>Focus Condition Assessment on highly critical assets from SOAP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F94F4E-3EC2-FFB8-1BE1-CFCDBCA7DAE5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666118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Condition Assessment 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9832D727-2499-6A59-8786-19828A083C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163635"/>
              </p:ext>
            </p:extLst>
          </p:nvPr>
        </p:nvGraphicFramePr>
        <p:xfrm>
          <a:off x="5905500" y="940911"/>
          <a:ext cx="3581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7">
            <a:extLst>
              <a:ext uri="{FF2B5EF4-FFF2-40B4-BE49-F238E27FC236}">
                <a16:creationId xmlns:a16="http://schemas.microsoft.com/office/drawing/2014/main" id="{B932AD35-858F-5EDF-5AC7-5920452BB744}"/>
              </a:ext>
            </a:extLst>
          </p:cNvPr>
          <p:cNvGrpSpPr/>
          <p:nvPr/>
        </p:nvGrpSpPr>
        <p:grpSpPr>
          <a:xfrm>
            <a:off x="10397491" y="2335689"/>
            <a:ext cx="265747" cy="221456"/>
            <a:chOff x="1276825" y="627459"/>
            <a:chExt cx="265747" cy="221456"/>
          </a:xfrm>
          <a:solidFill>
            <a:srgbClr val="33CCCC"/>
          </a:solidFill>
        </p:grpSpPr>
        <p:sp>
          <p:nvSpPr>
            <p:cNvPr id="8" name="Right Arrow 8">
              <a:extLst>
                <a:ext uri="{FF2B5EF4-FFF2-40B4-BE49-F238E27FC236}">
                  <a16:creationId xmlns:a16="http://schemas.microsoft.com/office/drawing/2014/main" id="{F6102B31-4A70-47D1-2E7A-37BD259FCF84}"/>
                </a:ext>
              </a:extLst>
            </p:cNvPr>
            <p:cNvSpPr/>
            <p:nvPr/>
          </p:nvSpPr>
          <p:spPr>
            <a:xfrm rot="5400000">
              <a:off x="1298971" y="605313"/>
              <a:ext cx="221456" cy="26574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ight Arrow 4">
              <a:extLst>
                <a:ext uri="{FF2B5EF4-FFF2-40B4-BE49-F238E27FC236}">
                  <a16:creationId xmlns:a16="http://schemas.microsoft.com/office/drawing/2014/main" id="{B59A0FAE-93D9-2D5E-ED6B-998828C50171}"/>
                </a:ext>
              </a:extLst>
            </p:cNvPr>
            <p:cNvSpPr/>
            <p:nvPr/>
          </p:nvSpPr>
          <p:spPr>
            <a:xfrm>
              <a:off x="1329975" y="627459"/>
              <a:ext cx="159449" cy="1550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6889A32-D4AE-EF2B-7FCC-C72FA7B9B058}"/>
              </a:ext>
            </a:extLst>
          </p:cNvPr>
          <p:cNvGrpSpPr/>
          <p:nvPr/>
        </p:nvGrpSpPr>
        <p:grpSpPr>
          <a:xfrm rot="16200000">
            <a:off x="8949690" y="2716689"/>
            <a:ext cx="228600" cy="228600"/>
            <a:chOff x="1276825" y="627459"/>
            <a:chExt cx="265747" cy="221456"/>
          </a:xfrm>
          <a:solidFill>
            <a:srgbClr val="C00000"/>
          </a:solidFill>
        </p:grpSpPr>
        <p:sp>
          <p:nvSpPr>
            <p:cNvPr id="11" name="Right Arrow 11">
              <a:extLst>
                <a:ext uri="{FF2B5EF4-FFF2-40B4-BE49-F238E27FC236}">
                  <a16:creationId xmlns:a16="http://schemas.microsoft.com/office/drawing/2014/main" id="{B9915081-CE80-F725-9868-3E251B8E0C32}"/>
                </a:ext>
              </a:extLst>
            </p:cNvPr>
            <p:cNvSpPr/>
            <p:nvPr/>
          </p:nvSpPr>
          <p:spPr>
            <a:xfrm rot="5400000">
              <a:off x="1298971" y="605313"/>
              <a:ext cx="221456" cy="26574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ight Arrow 4">
              <a:extLst>
                <a:ext uri="{FF2B5EF4-FFF2-40B4-BE49-F238E27FC236}">
                  <a16:creationId xmlns:a16="http://schemas.microsoft.com/office/drawing/2014/main" id="{3961E24F-B43E-26F6-8ABC-38A024AACF50}"/>
                </a:ext>
              </a:extLst>
            </p:cNvPr>
            <p:cNvSpPr/>
            <p:nvPr/>
          </p:nvSpPr>
          <p:spPr>
            <a:xfrm>
              <a:off x="1329975" y="627459"/>
              <a:ext cx="159449" cy="1550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B3472A26-4F61-E0D1-B5FA-1D31E3F219B4}"/>
              </a:ext>
            </a:extLst>
          </p:cNvPr>
          <p:cNvGrpSpPr/>
          <p:nvPr/>
        </p:nvGrpSpPr>
        <p:grpSpPr>
          <a:xfrm rot="16200000">
            <a:off x="8949690" y="3707289"/>
            <a:ext cx="228600" cy="228600"/>
            <a:chOff x="1276825" y="627459"/>
            <a:chExt cx="265747" cy="221456"/>
          </a:xfrm>
          <a:solidFill>
            <a:srgbClr val="C00000"/>
          </a:solidFill>
        </p:grpSpPr>
        <p:sp>
          <p:nvSpPr>
            <p:cNvPr id="14" name="Right Arrow 14">
              <a:extLst>
                <a:ext uri="{FF2B5EF4-FFF2-40B4-BE49-F238E27FC236}">
                  <a16:creationId xmlns:a16="http://schemas.microsoft.com/office/drawing/2014/main" id="{072D1F02-E640-D28D-01D2-557DB2684660}"/>
                </a:ext>
              </a:extLst>
            </p:cNvPr>
            <p:cNvSpPr/>
            <p:nvPr/>
          </p:nvSpPr>
          <p:spPr>
            <a:xfrm rot="5400000">
              <a:off x="1298971" y="605313"/>
              <a:ext cx="221456" cy="26574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ight Arrow 4">
              <a:extLst>
                <a:ext uri="{FF2B5EF4-FFF2-40B4-BE49-F238E27FC236}">
                  <a16:creationId xmlns:a16="http://schemas.microsoft.com/office/drawing/2014/main" id="{F0053C4D-67EC-7380-3E94-4458E7BBE1FD}"/>
                </a:ext>
              </a:extLst>
            </p:cNvPr>
            <p:cNvSpPr/>
            <p:nvPr/>
          </p:nvSpPr>
          <p:spPr>
            <a:xfrm>
              <a:off x="1329975" y="627459"/>
              <a:ext cx="159449" cy="1550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/>
            </a:p>
          </p:txBody>
        </p:sp>
      </p:grpSp>
      <p:sp>
        <p:nvSpPr>
          <p:cNvPr id="16" name="Left-Right Arrow 20">
            <a:extLst>
              <a:ext uri="{FF2B5EF4-FFF2-40B4-BE49-F238E27FC236}">
                <a16:creationId xmlns:a16="http://schemas.microsoft.com/office/drawing/2014/main" id="{2982BC8F-3CAB-14FE-F027-0BD31F5398C9}"/>
              </a:ext>
            </a:extLst>
          </p:cNvPr>
          <p:cNvSpPr/>
          <p:nvPr/>
        </p:nvSpPr>
        <p:spPr>
          <a:xfrm>
            <a:off x="8873490" y="4621689"/>
            <a:ext cx="457200" cy="179832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 Arrow 32">
            <a:extLst>
              <a:ext uri="{FF2B5EF4-FFF2-40B4-BE49-F238E27FC236}">
                <a16:creationId xmlns:a16="http://schemas.microsoft.com/office/drawing/2014/main" id="{F1887164-9CBE-69F4-0F66-F2915BA19B21}"/>
              </a:ext>
            </a:extLst>
          </p:cNvPr>
          <p:cNvSpPr/>
          <p:nvPr/>
        </p:nvSpPr>
        <p:spPr>
          <a:xfrm rot="5400000">
            <a:off x="9559290" y="430689"/>
            <a:ext cx="304800" cy="1676400"/>
          </a:xfrm>
          <a:prstGeom prst="bentArrow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4" name="Content Placeholder 3">
            <a:extLst>
              <a:ext uri="{FF2B5EF4-FFF2-40B4-BE49-F238E27FC236}">
                <a16:creationId xmlns:a16="http://schemas.microsoft.com/office/drawing/2014/main" id="{F750C820-B3C8-5100-D2A9-3A34EDBC3A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485256"/>
              </p:ext>
            </p:extLst>
          </p:nvPr>
        </p:nvGraphicFramePr>
        <p:xfrm>
          <a:off x="9040941" y="2585958"/>
          <a:ext cx="28194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DD5453FD-D550-18BC-D761-B9B8743245E2}"/>
              </a:ext>
            </a:extLst>
          </p:cNvPr>
          <p:cNvGrpSpPr/>
          <p:nvPr/>
        </p:nvGrpSpPr>
        <p:grpSpPr>
          <a:xfrm>
            <a:off x="9178289" y="1542574"/>
            <a:ext cx="2575878" cy="762000"/>
            <a:chOff x="0" y="0"/>
            <a:chExt cx="1790699" cy="7620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8271070-0647-4AD5-B23D-D12745C1369E}"/>
                </a:ext>
              </a:extLst>
            </p:cNvPr>
            <p:cNvSpPr/>
            <p:nvPr/>
          </p:nvSpPr>
          <p:spPr>
            <a:xfrm>
              <a:off x="0" y="0"/>
              <a:ext cx="1790699" cy="762000"/>
            </a:xfrm>
            <a:prstGeom prst="roundRect">
              <a:avLst>
                <a:gd name="adj" fmla="val 10000"/>
              </a:avLst>
            </a:prstGeom>
            <a:solidFill>
              <a:srgbClr val="33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: Rounded Corners 4">
              <a:extLst>
                <a:ext uri="{FF2B5EF4-FFF2-40B4-BE49-F238E27FC236}">
                  <a16:creationId xmlns:a16="http://schemas.microsoft.com/office/drawing/2014/main" id="{AE84264A-CD4B-A3D6-A8C6-1B83CB95F494}"/>
                </a:ext>
              </a:extLst>
            </p:cNvPr>
            <p:cNvSpPr txBox="1"/>
            <p:nvPr/>
          </p:nvSpPr>
          <p:spPr>
            <a:xfrm>
              <a:off x="22318" y="22318"/>
              <a:ext cx="1746063" cy="7173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Asset Values &amp; Total Useful Life</a:t>
              </a: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E2FD5E0B-76D6-1773-D099-CDCEFE7F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111" y="4659521"/>
            <a:ext cx="2486556" cy="185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 descr="C:\My Documents\My Pictures\img44.gif">
            <a:extLst>
              <a:ext uri="{FF2B5EF4-FFF2-40B4-BE49-F238E27FC236}">
                <a16:creationId xmlns:a16="http://schemas.microsoft.com/office/drawing/2014/main" id="{41AA280D-B4A2-E9AB-2704-AB053755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51009" y="4711604"/>
            <a:ext cx="2644991" cy="17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0219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FE4E5-738B-EEA5-84B2-ED4D311086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16</a:t>
            </a:fld>
            <a:endParaRPr lang="en-A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8569ED-5835-E953-23B1-0A70C607707E}"/>
              </a:ext>
            </a:extLst>
          </p:cNvPr>
          <p:cNvGrpSpPr/>
          <p:nvPr/>
        </p:nvGrpSpPr>
        <p:grpSpPr>
          <a:xfrm>
            <a:off x="410755" y="924822"/>
            <a:ext cx="11370489" cy="5273497"/>
            <a:chOff x="343883" y="1126875"/>
            <a:chExt cx="11370489" cy="52734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FD30BE-1AAA-B0A8-C27E-000F28FAF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883" y="1126875"/>
              <a:ext cx="9108213" cy="5273497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D877343-779A-4DDF-BC0E-32EEFE5047C5}"/>
                </a:ext>
              </a:extLst>
            </p:cNvPr>
            <p:cNvSpPr/>
            <p:nvPr/>
          </p:nvSpPr>
          <p:spPr>
            <a:xfrm>
              <a:off x="9799566" y="1189608"/>
              <a:ext cx="1907458" cy="5210764"/>
            </a:xfrm>
            <a:prstGeom prst="roundRect">
              <a:avLst/>
            </a:prstGeom>
            <a:solidFill>
              <a:srgbClr val="92D05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BCDC7B-3393-787A-01ED-19A8549DD1C1}"/>
                </a:ext>
              </a:extLst>
            </p:cNvPr>
            <p:cNvSpPr txBox="1"/>
            <p:nvPr/>
          </p:nvSpPr>
          <p:spPr>
            <a:xfrm>
              <a:off x="9799566" y="2617894"/>
              <a:ext cx="19074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Calibri" panose="020F0502020204030204" pitchFamily="34" charset="0"/>
                  <a:cs typeface="Calibri" panose="020F0502020204030204" pitchFamily="34" charset="0"/>
                </a:rPr>
                <a:t>Assets to Projects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7FA170-D17F-BFCC-9A51-EC947CDD1ED2}"/>
                </a:ext>
              </a:extLst>
            </p:cNvPr>
            <p:cNvSpPr txBox="1"/>
            <p:nvPr/>
          </p:nvSpPr>
          <p:spPr>
            <a:xfrm>
              <a:off x="9806914" y="3967231"/>
              <a:ext cx="19074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Calibri" panose="020F0502020204030204" pitchFamily="34" charset="0"/>
                  <a:cs typeface="Calibri" panose="020F0502020204030204" pitchFamily="34" charset="0"/>
                </a:rPr>
                <a:t>Prioritization Tool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DFDA1C-4AD4-173C-B33D-2594B50C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3525" y="4379585"/>
              <a:ext cx="1691814" cy="9135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39B22B-3A35-AC62-0B76-0CC77B85D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1754" y="3023200"/>
              <a:ext cx="1775357" cy="9135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0552DC-1BB4-92D9-DDB0-CDF91F6BAC6B}"/>
                </a:ext>
              </a:extLst>
            </p:cNvPr>
            <p:cNvSpPr txBox="1"/>
            <p:nvPr/>
          </p:nvSpPr>
          <p:spPr>
            <a:xfrm>
              <a:off x="10069092" y="1456886"/>
              <a:ext cx="1383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Calibri" panose="020F0502020204030204" pitchFamily="34" charset="0"/>
                  <a:cs typeface="Calibri" panose="020F0502020204030204" pitchFamily="34" charset="0"/>
                </a:rPr>
                <a:t>Capital Planning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4CCD66F2-DFD6-E170-868E-1AAA56BB3297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666118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Financial Planning</a:t>
            </a:r>
          </a:p>
        </p:txBody>
      </p:sp>
    </p:spTree>
    <p:extLst>
      <p:ext uri="{BB962C8B-B14F-4D97-AF65-F5344CB8AC3E}">
        <p14:creationId xmlns:p14="http://schemas.microsoft.com/office/powerpoint/2010/main" val="916015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66675A-FBDA-935F-860A-A01091AF3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17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43514-6A0F-DFBD-7173-D035B91BD1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45842" y="1206183"/>
            <a:ext cx="10495638" cy="1831985"/>
          </a:xfrm>
          <a:solidFill>
            <a:schemeClr val="accent4">
              <a:lumMod val="10000"/>
              <a:lumOff val="90000"/>
            </a:schemeClr>
          </a:solidFill>
        </p:spPr>
        <p:txBody>
          <a:bodyPr/>
          <a:lstStyle/>
          <a:p>
            <a:pPr lvl="0"/>
            <a:r>
              <a:rPr lang="en-US"/>
              <a:t>When struggling to prioritize your maintenance program and related resources</a:t>
            </a:r>
          </a:p>
          <a:p>
            <a:pPr lvl="0"/>
            <a:r>
              <a:rPr lang="en-US"/>
              <a:t>When facing a major capital investment</a:t>
            </a:r>
          </a:p>
          <a:p>
            <a:pPr lvl="0"/>
            <a:r>
              <a:rPr lang="en-US"/>
              <a:t>When you need a structured, new way of evaluating old problems</a:t>
            </a:r>
          </a:p>
          <a:p>
            <a:pPr lvl="0"/>
            <a:endParaRPr lang="en-US" sz="1050"/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38812C15-E7BF-5DD6-C58A-BC90481C4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77" y="1664975"/>
            <a:ext cx="914400" cy="914400"/>
          </a:xfrm>
          <a:prstGeom prst="rect">
            <a:avLst/>
          </a:prstGeom>
        </p:spPr>
      </p:pic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DCE33A55-5D72-6D21-087F-EC610F1FF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128" y="3455240"/>
            <a:ext cx="914400" cy="914400"/>
          </a:xfrm>
          <a:prstGeom prst="rect">
            <a:avLst/>
          </a:prstGeom>
        </p:spPr>
      </p:pic>
      <p:pic>
        <p:nvPicPr>
          <p:cNvPr id="10" name="Graphic 9" descr="Badge 3 with solid fill">
            <a:extLst>
              <a:ext uri="{FF2B5EF4-FFF2-40B4-BE49-F238E27FC236}">
                <a16:creationId xmlns:a16="http://schemas.microsoft.com/office/drawing/2014/main" id="{4FC5AB94-7421-F58E-036A-B3A08820C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3677" y="4891442"/>
            <a:ext cx="914400" cy="9144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D2A9422-C16B-5E9F-40E5-DD8D18009E14}"/>
              </a:ext>
            </a:extLst>
          </p:cNvPr>
          <p:cNvSpPr txBox="1">
            <a:spLocks/>
          </p:cNvSpPr>
          <p:nvPr/>
        </p:nvSpPr>
        <p:spPr bwMode="white">
          <a:xfrm>
            <a:off x="253677" y="244347"/>
            <a:ext cx="11655967" cy="75792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Approach for Criticality Assessments - Most applicable times to perform: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3FE8DF-407D-FB48-29FC-6133178B3D25}"/>
              </a:ext>
            </a:extLst>
          </p:cNvPr>
          <p:cNvSpPr txBox="1">
            <a:spLocks/>
          </p:cNvSpPr>
          <p:nvPr/>
        </p:nvSpPr>
        <p:spPr>
          <a:xfrm>
            <a:off x="1345842" y="3370074"/>
            <a:ext cx="10495638" cy="1084732"/>
          </a:xfrm>
          <a:prstGeom prst="rect">
            <a:avLst/>
          </a:prstGeom>
          <a:solidFill>
            <a:srgbClr val="C2F4E1"/>
          </a:solidFill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Jacobs Chronos" panose="010B0603030503030204" pitchFamily="34" charset="0"/>
              <a:buChar char="−"/>
              <a:defRPr sz="22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2pPr>
            <a:lvl3pPr marL="81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Jacobs Chronos" panose="010B0603030503030204" pitchFamily="34" charset="0"/>
              <a:buChar char="−"/>
              <a:defRPr sz="18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4pPr>
            <a:lvl5pPr marL="135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/>
          </a:p>
          <a:p>
            <a:r>
              <a:rPr lang="en-US"/>
              <a:t>When there is a change in leadership and a quick confirmation of the existing system is desired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050"/>
          </a:p>
          <a:p>
            <a:pPr marL="0" indent="0">
              <a:buFont typeface="Wingdings" panose="05000000000000000000" pitchFamily="2" charset="2"/>
              <a:buNone/>
            </a:pP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60BC23-AB26-F1F1-4758-9E49D115FCDE}"/>
              </a:ext>
            </a:extLst>
          </p:cNvPr>
          <p:cNvSpPr txBox="1">
            <a:spLocks/>
          </p:cNvSpPr>
          <p:nvPr/>
        </p:nvSpPr>
        <p:spPr>
          <a:xfrm>
            <a:off x="1345842" y="4786713"/>
            <a:ext cx="10495638" cy="1124062"/>
          </a:xfrm>
          <a:prstGeom prst="rect">
            <a:avLst/>
          </a:prstGeom>
          <a:solidFill>
            <a:srgbClr val="FFECC7"/>
          </a:solidFill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Jacobs Chronos" panose="010B0603030503030204" pitchFamily="34" charset="0"/>
              <a:buChar char="−"/>
              <a:defRPr sz="22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2pPr>
            <a:lvl3pPr marL="81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Jacobs Chronos" panose="010B0603030503030204" pitchFamily="34" charset="0"/>
              <a:buChar char="−"/>
              <a:defRPr sz="18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4pPr>
            <a:lvl5pPr marL="135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Jacobs Chronos" panose="010B0603030503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sz="1050"/>
          </a:p>
          <a:p>
            <a:r>
              <a:rPr lang="en-US"/>
              <a:t>When you simply do not have enough data to support anything beyond a subjective approximation</a:t>
            </a:r>
            <a:endParaRPr lang="en-US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4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19481-D6C9-B3B9-6435-5C734A63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970B0-BE6A-4A2F-B029-17791DC25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23" y="39370"/>
            <a:ext cx="11521440" cy="640080"/>
          </a:xfrm>
        </p:spPr>
        <p:txBody>
          <a:bodyPr/>
          <a:lstStyle/>
          <a:p>
            <a:r>
              <a:rPr lang="en-US"/>
              <a:t>Collaboration &amp; Innovation 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A97A84-D99E-B483-285D-18217E4ED0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E39EC-4BE2-4DEA-81C0-4ABC0AAB4AC0}" type="slidenum">
              <a:rPr kumimoji="0" lang="en-AU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acobs Chronos Light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acobs Chronos Light"/>
              <a:ea typeface="+mn-e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E7C70-2EA1-1DD3-6644-6B79F1CF8C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679450"/>
            <a:ext cx="10644451" cy="5246897"/>
          </a:xfrm>
        </p:spPr>
        <p:txBody>
          <a:bodyPr/>
          <a:lstStyle/>
          <a:p>
            <a:r>
              <a:rPr lang="en-US"/>
              <a:t>Partnering for Efficiency and Impact</a:t>
            </a:r>
          </a:p>
          <a:p>
            <a:r>
              <a:rPr lang="en-US"/>
              <a:t>The City partnered with Jacobs Engineering to apply the SOAP (Solomon-Oldach Asset Prioritization) method:</a:t>
            </a:r>
          </a:p>
          <a:p>
            <a:pPr lvl="2"/>
            <a:r>
              <a:rPr lang="en-US" b="1"/>
              <a:t>Saves up </a:t>
            </a:r>
            <a:r>
              <a:rPr lang="en-US"/>
              <a:t>to 70% staff time</a:t>
            </a:r>
          </a:p>
          <a:p>
            <a:pPr lvl="2"/>
            <a:r>
              <a:rPr lang="en-US" b="1"/>
              <a:t>Delivers 80–95% accuracy </a:t>
            </a:r>
            <a:r>
              <a:rPr lang="en-US"/>
              <a:t>compared to traditional methods</a:t>
            </a:r>
          </a:p>
          <a:p>
            <a:pPr lvl="2"/>
            <a:r>
              <a:rPr lang="en-US"/>
              <a:t>Prioritizes assets based on </a:t>
            </a:r>
            <a:r>
              <a:rPr lang="en-US" b="1"/>
              <a:t>function and failure impact</a:t>
            </a:r>
            <a:r>
              <a:rPr lang="en-US" sz="2000"/>
              <a:t> </a:t>
            </a:r>
          </a:p>
          <a:p>
            <a:r>
              <a:rPr lang="en-US"/>
              <a:t>City staff played a key role in: </a:t>
            </a:r>
          </a:p>
          <a:p>
            <a:pPr lvl="2"/>
            <a:r>
              <a:rPr lang="en-US" b="1"/>
              <a:t>Workshops</a:t>
            </a:r>
            <a:r>
              <a:rPr lang="en-US"/>
              <a:t> and system reviews</a:t>
            </a:r>
          </a:p>
          <a:p>
            <a:pPr lvl="2"/>
            <a:r>
              <a:rPr lang="en-US" b="1"/>
              <a:t>Validating</a:t>
            </a:r>
            <a:r>
              <a:rPr lang="en-US"/>
              <a:t> asset data and rankings</a:t>
            </a:r>
          </a:p>
          <a:p>
            <a:pPr lvl="2"/>
            <a:r>
              <a:rPr lang="en-US" b="1"/>
              <a:t>Guiding</a:t>
            </a:r>
            <a:r>
              <a:rPr lang="en-US"/>
              <a:t> field assessments</a:t>
            </a:r>
          </a:p>
          <a:p>
            <a:r>
              <a:rPr lang="en-US"/>
              <a:t>Result a replicable model for other utilities and assets: </a:t>
            </a:r>
          </a:p>
          <a:p>
            <a:pPr lvl="2"/>
            <a:r>
              <a:rPr lang="en-US" b="1"/>
              <a:t>Efficient</a:t>
            </a:r>
          </a:p>
          <a:p>
            <a:pPr lvl="2"/>
            <a:r>
              <a:rPr lang="en-US" b="1"/>
              <a:t>Transparent</a:t>
            </a:r>
          </a:p>
          <a:p>
            <a:pPr lvl="2"/>
            <a:r>
              <a:rPr lang="en-US" b="1"/>
              <a:t>Community-focused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AAC94-91BF-61A0-6486-2C451AAEF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257" y="2537842"/>
            <a:ext cx="4114801" cy="17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75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63F0B5-704F-467C-A551-D08D7B0B78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 - Questions?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8F46CFE-396B-553C-5DD7-8E270F9F4AFC}"/>
              </a:ext>
            </a:extLst>
          </p:cNvPr>
          <p:cNvSpPr txBox="1">
            <a:spLocks/>
          </p:cNvSpPr>
          <p:nvPr/>
        </p:nvSpPr>
        <p:spPr>
          <a:xfrm>
            <a:off x="2222044" y="3429000"/>
            <a:ext cx="6400800" cy="13716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bg1"/>
                </a:solidFill>
                <a:latin typeface="Jacobs Chronos" panose="010B0603030503030204" pitchFamily="34" charset="0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 sz="3200"/>
              <a:t>Contact: Mauricio Lara, PE mauricio.lara@jacobs.com</a:t>
            </a:r>
          </a:p>
        </p:txBody>
      </p:sp>
      <p:pic>
        <p:nvPicPr>
          <p:cNvPr id="3" name="Picture 4" descr="City of Hollywood Florida">
            <a:extLst>
              <a:ext uri="{FF2B5EF4-FFF2-40B4-BE49-F238E27FC236}">
                <a16:creationId xmlns:a16="http://schemas.microsoft.com/office/drawing/2014/main" id="{BCD5EAA3-F090-AB19-79F9-41C063F24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76" y="5653420"/>
            <a:ext cx="1345505" cy="8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6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CB295-9A62-47BF-ACD2-DD4C129408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C008D-07BC-4A61-A96A-6DF439234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776876"/>
            <a:ext cx="5888918" cy="4965163"/>
          </a:xfrm>
        </p:spPr>
        <p:txBody>
          <a:bodyPr/>
          <a:lstStyle/>
          <a:p>
            <a:r>
              <a:rPr lang="en-US"/>
              <a:t>Introduction to Asset Management</a:t>
            </a:r>
          </a:p>
          <a:p>
            <a:r>
              <a:rPr lang="en-US"/>
              <a:t>Background of City of Hollywood</a:t>
            </a:r>
          </a:p>
          <a:p>
            <a:r>
              <a:rPr lang="en-US"/>
              <a:t>Criticality Determination Process </a:t>
            </a:r>
          </a:p>
          <a:p>
            <a:pPr lvl="1"/>
            <a:r>
              <a:rPr lang="en-US"/>
              <a:t>Asset Registry </a:t>
            </a:r>
          </a:p>
          <a:p>
            <a:pPr lvl="1"/>
            <a:r>
              <a:rPr lang="en-US"/>
              <a:t>Asset Hierarchy</a:t>
            </a:r>
          </a:p>
          <a:p>
            <a:pPr lvl="1"/>
            <a:r>
              <a:rPr lang="en-US"/>
              <a:t>Criticality Subsystem</a:t>
            </a:r>
          </a:p>
          <a:p>
            <a:pPr lvl="1"/>
            <a:r>
              <a:rPr lang="en-US"/>
              <a:t>Criticality of Assets </a:t>
            </a:r>
          </a:p>
          <a:p>
            <a:r>
              <a:rPr lang="en-US"/>
              <a:t>Benefits</a:t>
            </a:r>
          </a:p>
          <a:p>
            <a:pPr lvl="1"/>
            <a:r>
              <a:rPr lang="en-US"/>
              <a:t>Condition Assessment </a:t>
            </a:r>
          </a:p>
          <a:p>
            <a:pPr lvl="1"/>
            <a:r>
              <a:rPr lang="en-US"/>
              <a:t>Financial Planning </a:t>
            </a:r>
          </a:p>
          <a:p>
            <a:r>
              <a:rPr lang="en-US"/>
              <a:t>Collaboration and Innovation Conclusions</a:t>
            </a:r>
          </a:p>
        </p:txBody>
      </p:sp>
      <p:pic>
        <p:nvPicPr>
          <p:cNvPr id="2050" name="Picture 2" descr="City of Hollywood Florida">
            <a:extLst>
              <a:ext uri="{FF2B5EF4-FFF2-40B4-BE49-F238E27FC236}">
                <a16:creationId xmlns:a16="http://schemas.microsoft.com/office/drawing/2014/main" id="{2EBA52A2-B53E-05BB-A44D-86069B67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575" y="115776"/>
            <a:ext cx="1693648" cy="10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1F922-636B-5407-633E-181DBBF7B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581" y="1632218"/>
            <a:ext cx="5774018" cy="32544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5F9508C-FA4E-7C12-E766-89E7928A8D0D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92899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AM Practical Guide">
            <a:extLst>
              <a:ext uri="{FF2B5EF4-FFF2-40B4-BE49-F238E27FC236}">
                <a16:creationId xmlns:a16="http://schemas.microsoft.com/office/drawing/2014/main" id="{8BE0508C-0DA1-34C5-56FD-4F0D6FB5C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0625">
            <a:off x="9992187" y="937569"/>
            <a:ext cx="1842413" cy="221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99190" dir="3011666" algn="ctr" rotWithShape="0">
              <a:srgbClr val="000000">
                <a:alpha val="64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319723" y="961231"/>
            <a:ext cx="6995477" cy="4935537"/>
          </a:xfrm>
        </p:spPr>
        <p:txBody>
          <a:bodyPr/>
          <a:lstStyle/>
          <a:p>
            <a:r>
              <a:rPr lang="en-US"/>
              <a:t>Coordinated activity of an organization to realize value from assets. (</a:t>
            </a:r>
            <a:r>
              <a:rPr lang="en-US" b="1"/>
              <a:t>ISO 55000</a:t>
            </a:r>
            <a:r>
              <a:rPr lang="en-US"/>
              <a:t>)</a:t>
            </a:r>
          </a:p>
          <a:p>
            <a:pPr lvl="1"/>
            <a:r>
              <a:rPr lang="en-US"/>
              <a:t>Realization of value will normally involve balancing of costs, risks, opportunity and performance benefits.</a:t>
            </a:r>
          </a:p>
          <a:p>
            <a:pPr rtl="0"/>
            <a:r>
              <a:rPr lang="en-US"/>
              <a:t>Asset Management is an integrated set of processes to minimize the life cycle costs of infrastructure, at an acceptable level of risk, while continuously delivering established levels of service. (</a:t>
            </a:r>
            <a:r>
              <a:rPr lang="en-US" b="1"/>
              <a:t>AWWA</a:t>
            </a:r>
            <a:r>
              <a:rPr lang="en-US"/>
              <a:t>)</a:t>
            </a:r>
          </a:p>
          <a:p>
            <a:pPr lvl="1"/>
            <a:r>
              <a:rPr lang="en-US" sz="2200"/>
              <a:t> </a:t>
            </a:r>
            <a:r>
              <a:rPr lang="en-US"/>
              <a:t>It is essentially effective infrastructure management; it is designed to minimize costs, protect infrastructure, and maximize resource effectiveness.</a:t>
            </a:r>
          </a:p>
          <a:p>
            <a:pPr lvl="1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6376">
            <a:off x="9182994" y="1574359"/>
            <a:ext cx="1777080" cy="25122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A78BB-5E48-9A64-980F-F53555F6F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7926">
            <a:off x="7795388" y="383811"/>
            <a:ext cx="1989946" cy="28183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FB56D2EE-3652-72A1-4C26-7596357A25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" b="3892"/>
          <a:stretch/>
        </p:blipFill>
        <p:spPr>
          <a:xfrm>
            <a:off x="8311280" y="4451938"/>
            <a:ext cx="3355801" cy="1893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F5BBEB-0CF5-B64C-A4FD-14860A8009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2673" y="2319394"/>
            <a:ext cx="1570355" cy="126287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A65024-04A5-24ED-C44B-FA7F49437DB1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What is Asset Management?</a:t>
            </a:r>
          </a:p>
        </p:txBody>
      </p:sp>
    </p:spTree>
    <p:extLst>
      <p:ext uri="{BB962C8B-B14F-4D97-AF65-F5344CB8AC3E}">
        <p14:creationId xmlns:p14="http://schemas.microsoft.com/office/powerpoint/2010/main" val="342157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DB1DFB-643C-B247-215F-870991CA2E3E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What are our assets?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D2CDCE-F7E5-F375-DC97-3ACCC9716B78}"/>
              </a:ext>
            </a:extLst>
          </p:cNvPr>
          <p:cNvGrpSpPr/>
          <p:nvPr/>
        </p:nvGrpSpPr>
        <p:grpSpPr>
          <a:xfrm>
            <a:off x="167877" y="1039244"/>
            <a:ext cx="11673286" cy="5111582"/>
            <a:chOff x="167877" y="1039244"/>
            <a:chExt cx="11673286" cy="5111582"/>
          </a:xfrm>
        </p:grpSpPr>
        <p:pic>
          <p:nvPicPr>
            <p:cNvPr id="4" name="Picture 3" descr="A large area with buildings and a road&#10;&#10;AI-generated content may be incorrect.">
              <a:extLst>
                <a:ext uri="{FF2B5EF4-FFF2-40B4-BE49-F238E27FC236}">
                  <a16:creationId xmlns:a16="http://schemas.microsoft.com/office/drawing/2014/main" id="{E803DCF9-CA4A-D17B-7E88-8FEC79A4F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1"/>
            <a:stretch/>
          </p:blipFill>
          <p:spPr>
            <a:xfrm>
              <a:off x="2471929" y="1072645"/>
              <a:ext cx="3226680" cy="2419946"/>
            </a:xfrm>
            <a:prstGeom prst="rect">
              <a:avLst/>
            </a:prstGeom>
          </p:spPr>
        </p:pic>
        <p:pic>
          <p:nvPicPr>
            <p:cNvPr id="9" name="Picture 8" descr="Pile of American dollar banknotes">
              <a:extLst>
                <a:ext uri="{FF2B5EF4-FFF2-40B4-BE49-F238E27FC236}">
                  <a16:creationId xmlns:a16="http://schemas.microsoft.com/office/drawing/2014/main" id="{400BCB10-67B6-20E7-1356-9D791457E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774" y="1039244"/>
              <a:ext cx="3226953" cy="2419947"/>
            </a:xfrm>
            <a:prstGeom prst="rect">
              <a:avLst/>
            </a:prstGeom>
          </p:spPr>
        </p:pic>
        <p:pic>
          <p:nvPicPr>
            <p:cNvPr id="11" name="Picture 10" descr="Close-up of documents and charts">
              <a:extLst>
                <a:ext uri="{FF2B5EF4-FFF2-40B4-BE49-F238E27FC236}">
                  <a16:creationId xmlns:a16="http://schemas.microsoft.com/office/drawing/2014/main" id="{E28E01F4-A819-ADC2-9C0C-CFD22F06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08"/>
            <a:stretch/>
          </p:blipFill>
          <p:spPr>
            <a:xfrm>
              <a:off x="5966047" y="3730882"/>
              <a:ext cx="3226680" cy="2419944"/>
            </a:xfrm>
            <a:prstGeom prst="rect">
              <a:avLst/>
            </a:prstGeom>
          </p:spPr>
        </p:pic>
        <p:pic>
          <p:nvPicPr>
            <p:cNvPr id="13" name="Picture 12" descr="Team working together in the office">
              <a:extLst>
                <a:ext uri="{FF2B5EF4-FFF2-40B4-BE49-F238E27FC236}">
                  <a16:creationId xmlns:a16="http://schemas.microsoft.com/office/drawing/2014/main" id="{71B25B54-1154-7AF5-6A62-E227969D6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79"/>
            <a:stretch/>
          </p:blipFill>
          <p:spPr>
            <a:xfrm>
              <a:off x="2481907" y="3730882"/>
              <a:ext cx="3219072" cy="240019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C6EA35-A44B-4A53-6957-1C0861C6A20B}"/>
                </a:ext>
              </a:extLst>
            </p:cNvPr>
            <p:cNvSpPr txBox="1"/>
            <p:nvPr/>
          </p:nvSpPr>
          <p:spPr>
            <a:xfrm>
              <a:off x="167877" y="2064551"/>
              <a:ext cx="21704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800" b="1">
                  <a:latin typeface="+mj-lt"/>
                </a:rPr>
                <a:t>Physical (Facilities)</a:t>
              </a:r>
              <a:endParaRPr lang="en-US" sz="1800" b="1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2461B9-9F14-816F-0A49-954F136B0C8D}"/>
                </a:ext>
              </a:extLst>
            </p:cNvPr>
            <p:cNvSpPr txBox="1"/>
            <p:nvPr/>
          </p:nvSpPr>
          <p:spPr>
            <a:xfrm>
              <a:off x="9330621" y="2103955"/>
              <a:ext cx="1865670" cy="400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eaLnBrk="0" hangingPunct="0">
                <a:lnSpc>
                  <a:spcPct val="120000"/>
                </a:lnSpc>
                <a:spcBef>
                  <a:spcPct val="20000"/>
                </a:spcBef>
              </a:pPr>
              <a:r>
                <a:rPr lang="en-US" sz="1800" b="1">
                  <a:latin typeface="+mj-lt"/>
                </a:rPr>
                <a:t>Fiscal (Funding)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00D68C-5839-6FDD-75A2-E0BE14E36A54}"/>
                </a:ext>
              </a:extLst>
            </p:cNvPr>
            <p:cNvSpPr txBox="1"/>
            <p:nvPr/>
          </p:nvSpPr>
          <p:spPr>
            <a:xfrm>
              <a:off x="9330621" y="4740735"/>
              <a:ext cx="2510542" cy="400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eaLnBrk="0" hangingPunct="0">
                <a:lnSpc>
                  <a:spcPct val="120000"/>
                </a:lnSpc>
                <a:spcBef>
                  <a:spcPct val="20000"/>
                </a:spcBef>
              </a:pPr>
              <a:r>
                <a:rPr lang="en-US" sz="1800" b="1">
                  <a:latin typeface="+mj-lt"/>
                </a:rPr>
                <a:t>Information Resources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172F87-8C06-96A1-21EC-EB3D74F60A55}"/>
                </a:ext>
              </a:extLst>
            </p:cNvPr>
            <p:cNvSpPr txBox="1"/>
            <p:nvPr/>
          </p:nvSpPr>
          <p:spPr>
            <a:xfrm>
              <a:off x="167877" y="4730858"/>
              <a:ext cx="2052483" cy="400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eaLnBrk="0" hangingPunct="0">
                <a:lnSpc>
                  <a:spcPct val="120000"/>
                </a:lnSpc>
                <a:spcBef>
                  <a:spcPct val="20000"/>
                </a:spcBef>
              </a:pPr>
              <a:r>
                <a:rPr lang="en-US" sz="1800" b="1">
                  <a:latin typeface="+mj-lt"/>
                </a:rPr>
                <a:t>Human Resources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5"/>
          <p:cNvSpPr>
            <a:spLocks noGrp="1" noChangeArrowheads="1"/>
          </p:cNvSpPr>
          <p:nvPr>
            <p:ph type="body" sz="quarter" idx="12"/>
          </p:nvPr>
        </p:nvSpPr>
        <p:spPr>
          <a:xfrm>
            <a:off x="319723" y="1007045"/>
            <a:ext cx="11521440" cy="4935537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Strategic Plan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Service Levels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Risk Management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Life Cycle Analysis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Triple Bottom Line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Data and Data Systems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Role Clarification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Succession Planning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Training and Retention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Business Cases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Decision Making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Performance Measurement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Benchmarking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E322A2-5BEC-CF35-D29A-BF7FB66F4E86}"/>
              </a:ext>
            </a:extLst>
          </p:cNvPr>
          <p:cNvGrpSpPr>
            <a:grpSpLocks/>
          </p:cNvGrpSpPr>
          <p:nvPr/>
        </p:nvGrpSpPr>
        <p:grpSpPr bwMode="auto">
          <a:xfrm>
            <a:off x="7342034" y="985077"/>
            <a:ext cx="3590126" cy="5300927"/>
            <a:chOff x="428" y="876"/>
            <a:chExt cx="1922" cy="3078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F94A7388-683C-1EFD-ED15-D05BBBEEC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" y="3630"/>
              <a:ext cx="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27240E86-E884-F7FC-A9A4-53B65B5F6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031"/>
              <a:ext cx="576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round/>
              <a:headEnd/>
              <a:tailEnd/>
            </a:ln>
            <a:scene3d>
              <a:camera prst="legacyPerspectiveBottom">
                <a:rot lat="20999984" lon="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1100"/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C1946EAF-DE1B-0B89-D3F2-32AF815DD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413"/>
              <a:ext cx="576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round/>
              <a:headEnd/>
              <a:tailEnd/>
            </a:ln>
            <a:scene3d>
              <a:camera prst="legacyPerspectiveBottom">
                <a:rot lat="20999984" lon="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99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1100"/>
            </a:p>
          </p:txBody>
        </p: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95E19359-79C7-DB0E-7189-9171F92C9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" y="1813"/>
              <a:ext cx="576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Bottom">
                <a:rot lat="20999984" lon="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1100"/>
            </a:p>
          </p:txBody>
        </p: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5181F1C0-3D72-BA19-5CE9-0E4F7DCAC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" y="1186"/>
              <a:ext cx="576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3399FF"/>
            </a:solidFill>
            <a:ln w="9525">
              <a:round/>
              <a:headEnd/>
              <a:tailEnd/>
            </a:ln>
            <a:scene3d>
              <a:camera prst="legacyPerspectiveBottom">
                <a:rot lat="20999984" lon="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1100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98C5F85B-7630-7356-CCBA-8AA9D412FC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" y="3147"/>
              <a:ext cx="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4912AE9C-7B06-E63F-F7D7-930E509BCB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6" y="2543"/>
              <a:ext cx="0" cy="3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E881F919-0AEA-7098-19FE-D2FDC2173B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" y="1924"/>
              <a:ext cx="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91C0FBEA-E0DC-0378-1AB8-F5F0E5B260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8" y="876"/>
              <a:ext cx="9" cy="7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65ED0FD0-B019-2B5B-6D29-2B55A9F72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" y="2559"/>
              <a:ext cx="1272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eaLnBrk="0" hangingPunct="0"/>
              <a:r>
                <a:rPr lang="en-US" sz="1400" b="1">
                  <a:latin typeface="Arial Narrow" pitchFamily="34" charset="0"/>
                </a:rPr>
                <a:t>Organizational</a:t>
              </a:r>
              <a:br>
                <a:rPr lang="en-US" sz="1400" b="1">
                  <a:latin typeface="Arial Narrow" pitchFamily="34" charset="0"/>
                </a:rPr>
              </a:br>
              <a:r>
                <a:rPr lang="en-US" sz="1400" b="1">
                  <a:latin typeface="Arial Narrow" pitchFamily="34" charset="0"/>
                </a:rPr>
                <a:t>Goals</a:t>
              </a: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D97CBE93-A0EE-6961-7F4A-0FB89FB15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" y="1971"/>
              <a:ext cx="1363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eaLnBrk="0" hangingPunct="0"/>
              <a:r>
                <a:rPr lang="en-US" sz="1400" b="1">
                  <a:latin typeface="Arial Narrow" pitchFamily="34" charset="0"/>
                </a:rPr>
                <a:t>Customers &amp; Other Stakeholders</a:t>
              </a:r>
            </a:p>
          </p:txBody>
        </p:sp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00F7B233-5525-5675-6138-0F0D5241D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" y="1407"/>
              <a:ext cx="127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eaLnBrk="0" hangingPunct="0"/>
              <a:r>
                <a:rPr lang="en-US" sz="1400" b="1">
                  <a:latin typeface="Arial Narrow" pitchFamily="34" charset="0"/>
                </a:rPr>
                <a:t>Levels of Service</a:t>
              </a: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85EBD538-2F8E-2456-1BCD-90F2BC825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" y="3219"/>
              <a:ext cx="1272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eaLnBrk="0" hangingPunct="0"/>
              <a:r>
                <a:rPr lang="en-US" sz="1400" b="1">
                  <a:latin typeface="Arial Narrow" pitchFamily="34" charset="0"/>
                </a:rPr>
                <a:t>Organizational </a:t>
              </a:r>
              <a:br>
                <a:rPr lang="en-US" sz="1400" b="1">
                  <a:latin typeface="Arial Narrow" pitchFamily="34" charset="0"/>
                </a:rPr>
              </a:br>
              <a:r>
                <a:rPr lang="en-US" sz="1400" b="1">
                  <a:latin typeface="Arial Narrow" pitchFamily="34" charset="0"/>
                </a:rPr>
                <a:t>Mission &amp; Vision</a:t>
              </a:r>
            </a:p>
          </p:txBody>
        </p:sp>
        <p:sp>
          <p:nvSpPr>
            <p:cNvPr id="18" name="WordArt 18">
              <a:extLst>
                <a:ext uri="{FF2B5EF4-FFF2-40B4-BE49-F238E27FC236}">
                  <a16:creationId xmlns:a16="http://schemas.microsoft.com/office/drawing/2014/main" id="{4181FFA0-849F-DD06-53D0-E7264AC0176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5400000">
              <a:off x="-421" y="2262"/>
              <a:ext cx="2016" cy="19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b="1" kern="10">
                  <a:ln w="9525">
                    <a:noFill/>
                    <a:round/>
                    <a:headEnd/>
                    <a:tailEnd/>
                  </a:ln>
                  <a:solidFill>
                    <a:srgbClr val="003366">
                      <a:alpha val="74117"/>
                    </a:srgb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Narrow"/>
                </a:rPr>
                <a:t>Assure Alignment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BAE8F8-24CC-14C7-974E-6145B888323F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What are some key elements of Asset Management?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26" name="Rectangle 10"/>
          <p:cNvSpPr>
            <a:spLocks noGrp="1" noChangeArrowheads="1"/>
          </p:cNvSpPr>
          <p:nvPr>
            <p:ph type="body" sz="quarter" idx="12"/>
          </p:nvPr>
        </p:nvSpPr>
        <p:spPr>
          <a:xfrm>
            <a:off x="319723" y="1243013"/>
            <a:ext cx="9011090" cy="4935537"/>
          </a:xfrm>
        </p:spPr>
        <p:txBody>
          <a:bodyPr/>
          <a:lstStyle/>
          <a:p>
            <a:pPr marL="0" indent="0">
              <a:buNone/>
            </a:pPr>
            <a:endParaRPr lang="en-US" sz="1000" b="1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/>
              <a:t>Capital and O&amp;M budgeting meet funding limits rather than true assessment of system needs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/>
              <a:t>Lack of integration of tools and methods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/>
              <a:t>Decentralized data management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/>
              <a:t>Decisions based on perception (and sometimes passion) rather than fact and analysis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/>
              <a:t>Focus on first costs rather than life cycle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/>
              <a:t>Lack of planning for Operations and Maintenance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/>
              <a:t>Lack of effective Capital and O&amp;M forecasting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/>
              <a:t>Lack of focus on customer levels of service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/>
              <a:t>Lack of understanding of risk</a:t>
            </a:r>
          </a:p>
          <a:p>
            <a:pPr lvl="1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E63169-85AB-5DAF-F8E9-F4423409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541" y="320853"/>
            <a:ext cx="2555920" cy="5857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4D720D2-A043-66DC-6BE6-56AB8CB806BD}"/>
              </a:ext>
            </a:extLst>
          </p:cNvPr>
          <p:cNvSpPr txBox="1">
            <a:spLocks/>
          </p:cNvSpPr>
          <p:nvPr/>
        </p:nvSpPr>
        <p:spPr bwMode="white">
          <a:xfrm>
            <a:off x="319723" y="39370"/>
            <a:ext cx="1152144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/>
              <a:t>What drives asset management?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CMMS or EAM? How does it integrate or overlap with asset management?</a:t>
            </a:r>
            <a:br>
              <a:rPr lang="en-US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</a:b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2"/>
          </p:nvPr>
        </p:nvSpPr>
        <p:spPr>
          <a:xfrm>
            <a:off x="203814" y="1210817"/>
            <a:ext cx="5610998" cy="4935537"/>
          </a:xfrm>
        </p:spPr>
        <p:txBody>
          <a:bodyPr/>
          <a:lstStyle/>
          <a:p>
            <a:pPr lvl="1">
              <a:buNone/>
            </a:pPr>
            <a:r>
              <a:rPr lang="en-US" sz="2800" i="1">
                <a:ea typeface="Calibri" pitchFamily="34" charset="0"/>
                <a:cs typeface="Arial" pitchFamily="34" charset="0"/>
              </a:rPr>
              <a:t>	</a:t>
            </a:r>
            <a:endParaRPr lang="en-US" sz="2400" i="1">
              <a:ea typeface="Calibri" pitchFamily="34" charset="0"/>
              <a:cs typeface="Arial" pitchFamily="34" charset="0"/>
            </a:endParaRPr>
          </a:p>
          <a:p>
            <a:pPr lvl="0"/>
            <a:r>
              <a:rPr lang="en-US"/>
              <a:t>A Computerized Maintenance Management System </a:t>
            </a:r>
            <a:r>
              <a:rPr lang="en-US" b="1"/>
              <a:t>(CMMS) </a:t>
            </a:r>
            <a:r>
              <a:rPr lang="en-US"/>
              <a:t>or Enterprise Asset Management System </a:t>
            </a:r>
            <a:r>
              <a:rPr lang="en-US" b="1"/>
              <a:t>(EAM) </a:t>
            </a:r>
            <a:r>
              <a:rPr lang="en-US"/>
              <a:t>is just one software tool in the asset management tool box.</a:t>
            </a:r>
          </a:p>
          <a:p>
            <a:pPr marL="0" lvl="0" indent="0">
              <a:buNone/>
            </a:pPr>
            <a:endParaRPr lang="en-US" i="1">
              <a:ea typeface="Calibri" pitchFamily="34" charset="0"/>
              <a:cs typeface="Arial" pitchFamily="34" charset="0"/>
            </a:endParaRPr>
          </a:p>
          <a:p>
            <a:pPr lvl="0"/>
            <a:r>
              <a:rPr lang="en-US"/>
              <a:t>The </a:t>
            </a:r>
            <a:r>
              <a:rPr lang="en-US" b="1"/>
              <a:t>CMMS</a:t>
            </a:r>
            <a:r>
              <a:rPr lang="en-US"/>
              <a:t> system is only as good as the data, maintenance strategies, work processes, and standards that go into it and accompany its output.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177A2F-A9B2-19CC-8E45-8FD38549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37" y="1852888"/>
            <a:ext cx="5856489" cy="27584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CBA4A-4B1B-5006-2B44-979FE9557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23" y="39370"/>
            <a:ext cx="11521440" cy="640080"/>
          </a:xfrm>
        </p:spPr>
        <p:txBody>
          <a:bodyPr/>
          <a:lstStyle/>
          <a:p>
            <a:r>
              <a:rPr lang="en-US"/>
              <a:t>Serving a Region, Investing in Resilience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4F1DE1-F005-19F0-D935-0E894B810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E39EC-4BE2-4DEA-81C0-4ABC0AAB4AC0}" type="slidenum">
              <a:rPr kumimoji="0" lang="en-AU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acobs Chronos Light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acobs Chronos Light"/>
              <a:ea typeface="+mn-e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5B88E-D553-A612-4954-8A4E5BD965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679450"/>
            <a:ext cx="9445379" cy="5462558"/>
          </a:xfrm>
        </p:spPr>
        <p:txBody>
          <a:bodyPr/>
          <a:lstStyle/>
          <a:p>
            <a:r>
              <a:rPr lang="en-US"/>
              <a:t>A Regional Commitment to Reliable Wastewater Service</a:t>
            </a:r>
          </a:p>
          <a:p>
            <a:pPr lvl="1"/>
            <a:r>
              <a:rPr lang="en-US"/>
              <a:t>The Southern Regional Wastewater Treatment Plant (SRWWTP) serves</a:t>
            </a:r>
          </a:p>
          <a:p>
            <a:pPr lvl="2"/>
            <a:r>
              <a:rPr lang="en-US" b="1"/>
              <a:t>Hollywood</a:t>
            </a:r>
          </a:p>
          <a:p>
            <a:pPr lvl="2"/>
            <a:r>
              <a:rPr lang="en-US" b="1"/>
              <a:t>Pembroke Pines</a:t>
            </a:r>
          </a:p>
          <a:p>
            <a:pPr lvl="2"/>
            <a:r>
              <a:rPr lang="en-US" b="1"/>
              <a:t>Dania Beach</a:t>
            </a:r>
          </a:p>
          <a:p>
            <a:pPr lvl="2"/>
            <a:r>
              <a:rPr lang="en-US" b="1"/>
              <a:t>Hallandale Beach</a:t>
            </a:r>
          </a:p>
          <a:p>
            <a:pPr lvl="2"/>
            <a:r>
              <a:rPr lang="en-US" b="1"/>
              <a:t>Miramar</a:t>
            </a:r>
          </a:p>
          <a:p>
            <a:pPr lvl="2"/>
            <a:r>
              <a:rPr lang="en-US" b="1"/>
              <a:t>Pembroke Park</a:t>
            </a:r>
          </a:p>
          <a:p>
            <a:pPr lvl="2"/>
            <a:r>
              <a:rPr lang="en-US" b="1"/>
              <a:t>Southern Broward County</a:t>
            </a:r>
          </a:p>
          <a:p>
            <a:r>
              <a:rPr lang="en-US"/>
              <a:t>Over </a:t>
            </a:r>
            <a:r>
              <a:rPr lang="en-US" b="1"/>
              <a:t>25,000</a:t>
            </a:r>
            <a:r>
              <a:rPr lang="en-US"/>
              <a:t> customers rely on this facility daily.</a:t>
            </a:r>
          </a:p>
          <a:p>
            <a:r>
              <a:rPr lang="en-US"/>
              <a:t>The City has committed </a:t>
            </a:r>
            <a:r>
              <a:rPr lang="en-US" b="1"/>
              <a:t>$280 million </a:t>
            </a:r>
            <a:r>
              <a:rPr lang="en-US"/>
              <a:t>in water and sewer infrastructure improvements </a:t>
            </a:r>
            <a:r>
              <a:rPr lang="en-US" b="1"/>
              <a:t>(FY 2025–2029 CIP)</a:t>
            </a:r>
            <a:r>
              <a:rPr lang="en-US"/>
              <a:t>.</a:t>
            </a:r>
          </a:p>
          <a:p>
            <a:r>
              <a:rPr lang="en-US"/>
              <a:t>This project is a cornerstone of that investment -</a:t>
            </a:r>
            <a:r>
              <a:rPr lang="en-US" b="1"/>
              <a:t>ensuring long-term reliability and service quality.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8F207-4461-FCA9-97EF-A2EF16BD4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018" y="1709984"/>
            <a:ext cx="4413706" cy="24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5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B08F1-D06E-8FE9-59A5-490DFCE5B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E9872-A2CF-CBB2-95BF-6B6A0CEF3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23" y="39370"/>
            <a:ext cx="11521440" cy="640080"/>
          </a:xfrm>
        </p:spPr>
        <p:txBody>
          <a:bodyPr/>
          <a:lstStyle/>
          <a:p>
            <a:r>
              <a:rPr lang="en-US"/>
              <a:t>From Reactive to Proactive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B01688-F860-DBCF-CF53-6D28D023E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E39EC-4BE2-4DEA-81C0-4ABC0AAB4AC0}" type="slidenum">
              <a:rPr kumimoji="0" lang="en-AU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acobs Chronos Light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acobs Chronos Light"/>
              <a:ea typeface="+mn-e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DA195-B913-86AB-138F-3DE7763A9C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23" y="679450"/>
            <a:ext cx="10644451" cy="5246897"/>
          </a:xfrm>
        </p:spPr>
        <p:txBody>
          <a:bodyPr/>
          <a:lstStyle/>
          <a:p>
            <a:r>
              <a:rPr lang="en-US" dirty="0"/>
              <a:t>Modernizing Asset Management at the SRWWTP</a:t>
            </a:r>
          </a:p>
          <a:p>
            <a:r>
              <a:rPr lang="en-US" dirty="0"/>
              <a:t>Implementation of </a:t>
            </a:r>
            <a:r>
              <a:rPr lang="en-US" dirty="0" err="1"/>
              <a:t>Cityworks</a:t>
            </a:r>
            <a:r>
              <a:rPr lang="en-US" dirty="0"/>
              <a:t>® Enterprise Asset Management to:</a:t>
            </a:r>
          </a:p>
          <a:p>
            <a:pPr lvl="2"/>
            <a:r>
              <a:rPr lang="en-US" b="1" dirty="0"/>
              <a:t>Track performance and maintenance costs</a:t>
            </a:r>
          </a:p>
          <a:p>
            <a:pPr lvl="2"/>
            <a:r>
              <a:rPr lang="en-US" b="1" dirty="0"/>
              <a:t>Prioritize repairs and replacements</a:t>
            </a:r>
          </a:p>
          <a:p>
            <a:pPr lvl="2"/>
            <a:r>
              <a:rPr lang="en-US" b="1" dirty="0"/>
              <a:t>Support capital planning</a:t>
            </a:r>
          </a:p>
          <a:p>
            <a:r>
              <a:rPr lang="en-US" dirty="0"/>
              <a:t>Key project components:</a:t>
            </a:r>
          </a:p>
          <a:p>
            <a:pPr lvl="2"/>
            <a:r>
              <a:rPr lang="en-US" b="1" dirty="0"/>
              <a:t>Asset Registry Development: </a:t>
            </a:r>
            <a:r>
              <a:rPr lang="en-US" dirty="0"/>
              <a:t>~1500 assets cataloged</a:t>
            </a:r>
          </a:p>
          <a:p>
            <a:pPr lvl="2"/>
            <a:r>
              <a:rPr lang="en-US" b="1" dirty="0"/>
              <a:t>Criticality &amp; Risk Ranking: </a:t>
            </a:r>
            <a:r>
              <a:rPr lang="en-US" dirty="0"/>
              <a:t>Using SOAP methodology</a:t>
            </a:r>
          </a:p>
          <a:p>
            <a:pPr lvl="2"/>
            <a:r>
              <a:rPr lang="en-US" b="1" dirty="0"/>
              <a:t>Condition Assessment: </a:t>
            </a:r>
            <a:r>
              <a:rPr lang="en-US" dirty="0"/>
              <a:t>Field evaluations and strategic recommendations</a:t>
            </a:r>
            <a:r>
              <a:rPr lang="en-US" sz="2000" dirty="0"/>
              <a:t> </a:t>
            </a:r>
          </a:p>
          <a:p>
            <a:r>
              <a:rPr lang="en-US" dirty="0"/>
              <a:t>Outcome: </a:t>
            </a:r>
          </a:p>
          <a:p>
            <a:pPr lvl="2"/>
            <a:r>
              <a:rPr lang="en-US" b="1" dirty="0"/>
              <a:t>Outcome: </a:t>
            </a:r>
            <a:r>
              <a:rPr lang="en-US" dirty="0"/>
              <a:t>A smarter, data-driven approach to maintaining essential infrastructure.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1D4BE-E48F-6C5A-676A-7133A0AD2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437" y="4879189"/>
            <a:ext cx="4114801" cy="17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9498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latin typeface="+mj-lt"/>
          </a:defRPr>
        </a:defPPr>
      </a:lstStyle>
    </a:txDef>
  </a:objectDefaults>
  <a:extraClrSchemeLst/>
  <a:custClrLst>
    <a:custClr name="Blue 1">
      <a:srgbClr val="231EDC"/>
    </a:custClr>
    <a:custClr name="Blue 2">
      <a:srgbClr val="0A7DFF"/>
    </a:custClr>
    <a:custClr name="Blue 3">
      <a:srgbClr val="5AE6FF"/>
    </a:custClr>
    <a:custClr name="Blue 4">
      <a:srgbClr val="001E55"/>
    </a:custClr>
    <a:custClr name="Blue 5">
      <a:srgbClr val="6CB1FF"/>
    </a:custClr>
    <a:custClr name="Blue 6">
      <a:srgbClr val="C2DEFF"/>
    </a:custClr>
    <a:custClr name="Green 1">
      <a:srgbClr val="007D55"/>
    </a:custClr>
    <a:custClr name="Green 2">
      <a:srgbClr val="0AD287"/>
    </a:custClr>
    <a:custClr name="Green 3">
      <a:srgbClr val="78FAC8"/>
    </a:custClr>
    <a:custClr name="Green 4">
      <a:srgbClr val="003C2D"/>
    </a:custClr>
    <a:custClr name="Purple 1">
      <a:srgbClr val="6F006E"/>
    </a:custClr>
    <a:custClr name="Purple 2">
      <a:srgbClr val="A800A8"/>
    </a:custClr>
    <a:custClr name="Purple 3">
      <a:srgbClr val="D7A5F5"/>
    </a:custClr>
    <a:custClr name="Purple 4">
      <a:srgbClr val="460F32"/>
    </a:custClr>
    <a:custClr name="Purple 5">
      <a:srgbClr val="CB66CB"/>
    </a:custClr>
    <a:custClr name="Purple 6">
      <a:srgbClr val="E9BFE9"/>
    </a:custClr>
    <a:custClr name="Green 5">
      <a:srgbClr val="6CE4B7"/>
    </a:custClr>
    <a:custClr name="Green 6">
      <a:srgbClr val="C2F4E1"/>
    </a:custClr>
    <a:custClr name="Spacer">
      <a:srgbClr val="FFFFFF"/>
    </a:custClr>
    <a:custClr name="Spacer">
      <a:srgbClr val="FFFFFF"/>
    </a:custClr>
    <a:custClr name="Red 1">
      <a:srgbClr val="D72850"/>
    </a:custClr>
    <a:custClr name="Red 2">
      <a:srgbClr val="FF465F"/>
    </a:custClr>
    <a:custClr name="Red 3">
      <a:srgbClr val="FF9191"/>
    </a:custClr>
    <a:custClr name="Red 4">
      <a:srgbClr val="690A28"/>
    </a:custClr>
    <a:custClr name="Red 5">
      <a:srgbClr val="FF909F"/>
    </a:custClr>
    <a:custClr name="Red 6">
      <a:srgbClr val="FFD1D7"/>
    </a:custClr>
    <a:custClr name="Grey1">
      <a:srgbClr val="333333"/>
    </a:custClr>
    <a:custClr name="Grey2">
      <a:srgbClr val="A5A5A5"/>
    </a:custClr>
    <a:custClr name="Grey3">
      <a:srgbClr val="C8C8C8"/>
    </a:custClr>
    <a:custClr name="Grey4">
      <a:srgbClr val="E6E6E6"/>
    </a:custClr>
    <a:custClr name="Orange 1">
      <a:srgbClr val="FF6100"/>
    </a:custClr>
    <a:custClr name="Orange 2">
      <a:srgbClr val="FF8600"/>
    </a:custClr>
    <a:custClr name="Orange 3">
      <a:srgbClr val="FFCA8F"/>
    </a:custClr>
    <a:custClr name="Orange 4">
      <a:srgbClr val="922700"/>
    </a:custClr>
    <a:custClr name="Orange 5">
      <a:srgbClr val="FFB666"/>
    </a:custClr>
    <a:custClr name="Orange 6">
      <a:srgbClr val="FFE1BF"/>
    </a:custClr>
    <a:custClr name="Spacer">
      <a:srgbClr val="FFFFFF"/>
    </a:custClr>
    <a:custClr name="Spacer">
      <a:srgbClr val="FFFFFF"/>
    </a:custClr>
    <a:custClr name="Spacer">
      <a:srgbClr val="FFFFFF"/>
    </a:custClr>
    <a:custClr name="Spacer">
      <a:srgbClr val="FFFFFF"/>
    </a:custClr>
    <a:custClr name="Yellow 1">
      <a:srgbClr val="FFA014"/>
    </a:custClr>
    <a:custClr name="Yellow 2">
      <a:srgbClr val="FFB41E"/>
    </a:custClr>
    <a:custClr name="Yellow 3">
      <a:srgbClr val="FFDC78"/>
    </a:custClr>
    <a:custClr name="Yellow 4">
      <a:srgbClr val="C05C27"/>
    </a:custClr>
    <a:custClr name="Yellow 5">
      <a:srgbClr val="FFD278"/>
    </a:custClr>
    <a:custClr name="Yellow 6">
      <a:srgbClr val="FFECC7"/>
    </a:custClr>
    <a:custClr name="Spacer">
      <a:srgbClr val="FFFFFF"/>
    </a:custClr>
    <a:custClr name="Spacer">
      <a:srgbClr val="FFFFFF"/>
    </a:custClr>
    <a:custClr name="Spacer">
      <a:srgbClr val="FFFFFF"/>
    </a:custClr>
    <a:custClr name="Spacer">
      <a:srgbClr val="FFFFFF"/>
    </a:custClr>
  </a:custClrLst>
</a:theme>
</file>

<file path=ppt/theme/theme2.xml><?xml version="1.0" encoding="utf-8"?>
<a:theme xmlns:a="http://schemas.openxmlformats.org/drawingml/2006/main" name="Content Vertical Color Bar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latin typeface="+mj-lt"/>
          </a:defRPr>
        </a:defPPr>
      </a:lstStyle>
    </a:txDef>
  </a:objectDefaults>
  <a:extraClrSchemeLst/>
  <a:custClrLst>
    <a:custClr name="Blue 1">
      <a:srgbClr val="231EDC"/>
    </a:custClr>
    <a:custClr name="Blue 2">
      <a:srgbClr val="0A7DFF"/>
    </a:custClr>
    <a:custClr name="Blue 3">
      <a:srgbClr val="5AE6FF"/>
    </a:custClr>
    <a:custClr name="Blue 4">
      <a:srgbClr val="001E55"/>
    </a:custClr>
    <a:custClr name="Blue 5">
      <a:srgbClr val="6CB1FF"/>
    </a:custClr>
    <a:custClr name="Blue 6">
      <a:srgbClr val="C2DEFF"/>
    </a:custClr>
    <a:custClr name="Green 1">
      <a:srgbClr val="007D55"/>
    </a:custClr>
    <a:custClr name="Green 2">
      <a:srgbClr val="0AD287"/>
    </a:custClr>
    <a:custClr name="Green 3">
      <a:srgbClr val="78FAC8"/>
    </a:custClr>
    <a:custClr name="Green 4">
      <a:srgbClr val="003C2D"/>
    </a:custClr>
    <a:custClr name="Purple 1">
      <a:srgbClr val="6F006E"/>
    </a:custClr>
    <a:custClr name="Purple 2">
      <a:srgbClr val="A800A8"/>
    </a:custClr>
    <a:custClr name="Purple 3">
      <a:srgbClr val="D7A5F5"/>
    </a:custClr>
    <a:custClr name="Purple 4">
      <a:srgbClr val="460F32"/>
    </a:custClr>
    <a:custClr name="Purple 5">
      <a:srgbClr val="CB66CB"/>
    </a:custClr>
    <a:custClr name="Purple 6">
      <a:srgbClr val="E9BFE9"/>
    </a:custClr>
    <a:custClr name="Green 5">
      <a:srgbClr val="6CE4B7"/>
    </a:custClr>
    <a:custClr name="Green 6">
      <a:srgbClr val="C2F4E1"/>
    </a:custClr>
    <a:custClr name="Spacer">
      <a:srgbClr val="FFFFFF"/>
    </a:custClr>
    <a:custClr name="Spacer">
      <a:srgbClr val="FFFFFF"/>
    </a:custClr>
    <a:custClr name="Red 1">
      <a:srgbClr val="D72850"/>
    </a:custClr>
    <a:custClr name="Red 2">
      <a:srgbClr val="FF465F"/>
    </a:custClr>
    <a:custClr name="Red 3">
      <a:srgbClr val="FF9191"/>
    </a:custClr>
    <a:custClr name="Red 4">
      <a:srgbClr val="690A28"/>
    </a:custClr>
    <a:custClr name="Red 5">
      <a:srgbClr val="FF909F"/>
    </a:custClr>
    <a:custClr name="Red 6">
      <a:srgbClr val="FFD1D7"/>
    </a:custClr>
    <a:custClr name="Grey1">
      <a:srgbClr val="333333"/>
    </a:custClr>
    <a:custClr name="Grey2">
      <a:srgbClr val="A5A5A5"/>
    </a:custClr>
    <a:custClr name="Grey3">
      <a:srgbClr val="C8C8C8"/>
    </a:custClr>
    <a:custClr name="Grey4">
      <a:srgbClr val="E6E6E6"/>
    </a:custClr>
    <a:custClr name="Orange 1">
      <a:srgbClr val="FF6100"/>
    </a:custClr>
    <a:custClr name="Orange 2">
      <a:srgbClr val="FF8600"/>
    </a:custClr>
    <a:custClr name="Orange 3">
      <a:srgbClr val="FFCA8F"/>
    </a:custClr>
    <a:custClr name="Orange 4">
      <a:srgbClr val="922700"/>
    </a:custClr>
    <a:custClr name="Orange 5">
      <a:srgbClr val="FFB666"/>
    </a:custClr>
    <a:custClr name="Orange 6">
      <a:srgbClr val="FFE1BF"/>
    </a:custClr>
    <a:custClr name="Spacer">
      <a:srgbClr val="FFFFFF"/>
    </a:custClr>
    <a:custClr name="Spacer">
      <a:srgbClr val="FFFFFF"/>
    </a:custClr>
    <a:custClr name="Spacer">
      <a:srgbClr val="FFFFFF"/>
    </a:custClr>
    <a:custClr name="Spacer">
      <a:srgbClr val="FFFFFF"/>
    </a:custClr>
    <a:custClr name="Yellow 1">
      <a:srgbClr val="FFA014"/>
    </a:custClr>
    <a:custClr name="Yellow 2">
      <a:srgbClr val="FFB41E"/>
    </a:custClr>
    <a:custClr name="Yellow 3">
      <a:srgbClr val="FFDC78"/>
    </a:custClr>
    <a:custClr name="Yellow 4">
      <a:srgbClr val="C05C27"/>
    </a:custClr>
    <a:custClr name="Yellow 5">
      <a:srgbClr val="FFD278"/>
    </a:custClr>
    <a:custClr name="Yellow 6">
      <a:srgbClr val="FFECC7"/>
    </a:custClr>
    <a:custClr name="Spacer">
      <a:srgbClr val="FFFFFF"/>
    </a:custClr>
    <a:custClr name="Spacer">
      <a:srgbClr val="FFFFFF"/>
    </a:custClr>
    <a:custClr name="Spacer">
      <a:srgbClr val="FFFFFF"/>
    </a:custClr>
    <a:custClr name="Spacer">
      <a:srgbClr val="FFFFFF"/>
    </a:custClr>
  </a:custClrLst>
  <a:extLst>
    <a:ext uri="{05A4C25C-085E-4340-85A3-A5531E510DB2}">
      <thm15:themeFamily xmlns:thm15="http://schemas.microsoft.com/office/thememl/2012/main" name="Jacobs_PowerPoint_V7_01.pptx" id="{F7656221-DB9D-4148-BC7A-FE875EAFFF41}" vid="{44989FB5-C365-492E-8918-FA1B52802865}"/>
    </a:ext>
  </a:extLst>
</a:theme>
</file>

<file path=ppt/theme/theme3.xml><?xml version="1.0" encoding="utf-8"?>
<a:theme xmlns:a="http://schemas.openxmlformats.org/drawingml/2006/main" name="Content Horizontal Color Bar (Accent Color Themes Only).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latin typeface="+mj-lt"/>
          </a:defRPr>
        </a:defPPr>
      </a:lstStyle>
    </a:txDef>
  </a:objectDefaults>
  <a:extraClrSchemeLst/>
  <a:custClrLst>
    <a:custClr name="Blue 1">
      <a:srgbClr val="231EDC"/>
    </a:custClr>
    <a:custClr name="Blue 2">
      <a:srgbClr val="0A7DFF"/>
    </a:custClr>
    <a:custClr name="Blue 3">
      <a:srgbClr val="5AE6FF"/>
    </a:custClr>
    <a:custClr name="Blue 4">
      <a:srgbClr val="001E55"/>
    </a:custClr>
    <a:custClr name="Blue 5">
      <a:srgbClr val="6CB1FF"/>
    </a:custClr>
    <a:custClr name="Blue 6">
      <a:srgbClr val="C2DEFF"/>
    </a:custClr>
    <a:custClr name="Green 1">
      <a:srgbClr val="007D55"/>
    </a:custClr>
    <a:custClr name="Green 2">
      <a:srgbClr val="0AD287"/>
    </a:custClr>
    <a:custClr name="Green 3">
      <a:srgbClr val="78FAC8"/>
    </a:custClr>
    <a:custClr name="Green 4">
      <a:srgbClr val="003C2D"/>
    </a:custClr>
    <a:custClr name="Purple 1">
      <a:srgbClr val="6F006E"/>
    </a:custClr>
    <a:custClr name="Purple 2">
      <a:srgbClr val="A800A8"/>
    </a:custClr>
    <a:custClr name="Purple 3">
      <a:srgbClr val="D7A5F5"/>
    </a:custClr>
    <a:custClr name="Purple 4">
      <a:srgbClr val="460F32"/>
    </a:custClr>
    <a:custClr name="Purple 5">
      <a:srgbClr val="CB66CB"/>
    </a:custClr>
    <a:custClr name="Purple 6">
      <a:srgbClr val="E9BFE9"/>
    </a:custClr>
    <a:custClr name="Green 5">
      <a:srgbClr val="6CE4B7"/>
    </a:custClr>
    <a:custClr name="Green 6">
      <a:srgbClr val="C2F4E1"/>
    </a:custClr>
    <a:custClr name="Spacer">
      <a:srgbClr val="FFFFFF"/>
    </a:custClr>
    <a:custClr name="Spacer">
      <a:srgbClr val="FFFFFF"/>
    </a:custClr>
    <a:custClr name="Red 1">
      <a:srgbClr val="D72850"/>
    </a:custClr>
    <a:custClr name="Red 2">
      <a:srgbClr val="FF465F"/>
    </a:custClr>
    <a:custClr name="Red 3">
      <a:srgbClr val="FF9191"/>
    </a:custClr>
    <a:custClr name="Red 4">
      <a:srgbClr val="690A28"/>
    </a:custClr>
    <a:custClr name="Red 5">
      <a:srgbClr val="FF909F"/>
    </a:custClr>
    <a:custClr name="Red 6">
      <a:srgbClr val="FFD1D7"/>
    </a:custClr>
    <a:custClr name="Grey1">
      <a:srgbClr val="333333"/>
    </a:custClr>
    <a:custClr name="Grey2">
      <a:srgbClr val="A5A5A5"/>
    </a:custClr>
    <a:custClr name="Grey3">
      <a:srgbClr val="C8C8C8"/>
    </a:custClr>
    <a:custClr name="Grey4">
      <a:srgbClr val="E6E6E6"/>
    </a:custClr>
    <a:custClr name="Orange 1">
      <a:srgbClr val="FF6100"/>
    </a:custClr>
    <a:custClr name="Orange 2">
      <a:srgbClr val="FF8600"/>
    </a:custClr>
    <a:custClr name="Orange 3">
      <a:srgbClr val="FFCA8F"/>
    </a:custClr>
    <a:custClr name="Orange 4">
      <a:srgbClr val="922700"/>
    </a:custClr>
    <a:custClr name="Orange 5">
      <a:srgbClr val="FFB666"/>
    </a:custClr>
    <a:custClr name="Orange 6">
      <a:srgbClr val="FFE1BF"/>
    </a:custClr>
    <a:custClr name="Spacer">
      <a:srgbClr val="FFFFFF"/>
    </a:custClr>
    <a:custClr name="Spacer">
      <a:srgbClr val="FFFFFF"/>
    </a:custClr>
    <a:custClr name="Spacer">
      <a:srgbClr val="FFFFFF"/>
    </a:custClr>
    <a:custClr name="Spacer">
      <a:srgbClr val="FFFFFF"/>
    </a:custClr>
    <a:custClr name="Yellow 1">
      <a:srgbClr val="FFA014"/>
    </a:custClr>
    <a:custClr name="Yellow 2">
      <a:srgbClr val="FFB41E"/>
    </a:custClr>
    <a:custClr name="Yellow 3">
      <a:srgbClr val="FFDC78"/>
    </a:custClr>
    <a:custClr name="Yellow 4">
      <a:srgbClr val="C05C27"/>
    </a:custClr>
    <a:custClr name="Yellow 5">
      <a:srgbClr val="FFD278"/>
    </a:custClr>
    <a:custClr name="Yellow 6">
      <a:srgbClr val="FFECC7"/>
    </a:custClr>
    <a:custClr name="Spacer">
      <a:srgbClr val="FFFFFF"/>
    </a:custClr>
    <a:custClr name="Spacer">
      <a:srgbClr val="FFFFFF"/>
    </a:custClr>
    <a:custClr name="Spacer">
      <a:srgbClr val="FFFFFF"/>
    </a:custClr>
    <a:custClr name="Spacer">
      <a:srgbClr val="FFFFFF"/>
    </a:custClr>
  </a:custClrLst>
  <a:extLst>
    <a:ext uri="{05A4C25C-085E-4340-85A3-A5531E510DB2}">
      <thm15:themeFamily xmlns:thm15="http://schemas.microsoft.com/office/thememl/2012/main" name="Jacobs_PowerPoint_V7_01.pptx" id="{F7656221-DB9D-4148-BC7A-FE875EAFFF41}" vid="{44989FB5-C365-492E-8918-FA1B52802865}"/>
    </a:ext>
  </a:extLst>
</a:theme>
</file>

<file path=ppt/theme/theme4.xml><?xml version="1.0" encoding="utf-8"?>
<a:theme xmlns:a="http://schemas.openxmlformats.org/drawingml/2006/main" name="Back Cover Slides (Accent Color Themes Only)">
  <a:themeElements>
    <a:clrScheme name="Jacobs Accents Blue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231EDC"/>
      </a:accent1>
      <a:accent2>
        <a:srgbClr val="0A7DFF"/>
      </a:accent2>
      <a:accent3>
        <a:srgbClr val="5AE6FF"/>
      </a:accent3>
      <a:accent4>
        <a:srgbClr val="001E55"/>
      </a:accent4>
      <a:accent5>
        <a:srgbClr val="A5A5A5"/>
      </a:accent5>
      <a:accent6>
        <a:srgbClr val="C8C8C8"/>
      </a:accent6>
      <a:hlink>
        <a:srgbClr val="231EDC"/>
      </a:hlink>
      <a:folHlink>
        <a:srgbClr val="E5E5E5"/>
      </a:folHlink>
    </a:clrScheme>
    <a:fontScheme name="JacobsChronos">
      <a:majorFont>
        <a:latin typeface="Jacobs Chronos"/>
        <a:ea typeface=""/>
        <a:cs typeface=""/>
      </a:majorFont>
      <a:minorFont>
        <a:latin typeface="Jacobs Chron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latin typeface="+mj-lt"/>
          </a:defRPr>
        </a:defPPr>
      </a:lstStyle>
    </a:txDef>
  </a:objectDefaults>
  <a:extraClrSchemeLst/>
  <a:custClrLst>
    <a:custClr name="Blue 1">
      <a:srgbClr val="231EDC"/>
    </a:custClr>
    <a:custClr name="Blue 2">
      <a:srgbClr val="0A7DFF"/>
    </a:custClr>
    <a:custClr name="Blue 3">
      <a:srgbClr val="5AE6FF"/>
    </a:custClr>
    <a:custClr name="Blue 4">
      <a:srgbClr val="001E55"/>
    </a:custClr>
    <a:custClr name="Blue 5">
      <a:srgbClr val="6CB1FF"/>
    </a:custClr>
    <a:custClr name="Blue 6">
      <a:srgbClr val="C2DEFF"/>
    </a:custClr>
    <a:custClr name="Green 1">
      <a:srgbClr val="007D55"/>
    </a:custClr>
    <a:custClr name="Green 2">
      <a:srgbClr val="0AD287"/>
    </a:custClr>
    <a:custClr name="Green 3">
      <a:srgbClr val="78FAC8"/>
    </a:custClr>
    <a:custClr name="Green 4">
      <a:srgbClr val="003C2D"/>
    </a:custClr>
    <a:custClr name="Purple 1">
      <a:srgbClr val="6F006E"/>
    </a:custClr>
    <a:custClr name="Purple 2">
      <a:srgbClr val="A800A8"/>
    </a:custClr>
    <a:custClr name="Purple 3">
      <a:srgbClr val="D7A5F5"/>
    </a:custClr>
    <a:custClr name="Purple 4">
      <a:srgbClr val="460F32"/>
    </a:custClr>
    <a:custClr name="Purple 5">
      <a:srgbClr val="CB66CB"/>
    </a:custClr>
    <a:custClr name="Purple 6">
      <a:srgbClr val="E9BFE9"/>
    </a:custClr>
    <a:custClr name="Green 5">
      <a:srgbClr val="6CE4B7"/>
    </a:custClr>
    <a:custClr name="Green 6">
      <a:srgbClr val="C2F4E1"/>
    </a:custClr>
    <a:custClr name="Spacer">
      <a:srgbClr val="FFFFFF"/>
    </a:custClr>
    <a:custClr name="Spacer">
      <a:srgbClr val="FFFFFF"/>
    </a:custClr>
    <a:custClr name="Red 1">
      <a:srgbClr val="D72850"/>
    </a:custClr>
    <a:custClr name="Red 2">
      <a:srgbClr val="FF465F"/>
    </a:custClr>
    <a:custClr name="Red 3">
      <a:srgbClr val="FF9191"/>
    </a:custClr>
    <a:custClr name="Red 4">
      <a:srgbClr val="690A28"/>
    </a:custClr>
    <a:custClr name="Red 5">
      <a:srgbClr val="FF909F"/>
    </a:custClr>
    <a:custClr name="Red 6">
      <a:srgbClr val="FFD1D7"/>
    </a:custClr>
    <a:custClr name="Grey1">
      <a:srgbClr val="333333"/>
    </a:custClr>
    <a:custClr name="Grey2">
      <a:srgbClr val="A5A5A5"/>
    </a:custClr>
    <a:custClr name="Grey3">
      <a:srgbClr val="C8C8C8"/>
    </a:custClr>
    <a:custClr name="Grey4">
      <a:srgbClr val="E6E6E6"/>
    </a:custClr>
    <a:custClr name="Orange 1">
      <a:srgbClr val="FF6100"/>
    </a:custClr>
    <a:custClr name="Orange 2">
      <a:srgbClr val="FF8600"/>
    </a:custClr>
    <a:custClr name="Orange 3">
      <a:srgbClr val="FFCA8F"/>
    </a:custClr>
    <a:custClr name="Orange 4">
      <a:srgbClr val="922700"/>
    </a:custClr>
    <a:custClr name="Orange 5">
      <a:srgbClr val="FFB666"/>
    </a:custClr>
    <a:custClr name="Orange 6">
      <a:srgbClr val="FFE1BF"/>
    </a:custClr>
    <a:custClr name="Spacer">
      <a:srgbClr val="FFFFFF"/>
    </a:custClr>
    <a:custClr name="Spacer">
      <a:srgbClr val="FFFFFF"/>
    </a:custClr>
    <a:custClr name="Spacer">
      <a:srgbClr val="FFFFFF"/>
    </a:custClr>
    <a:custClr name="Spacer">
      <a:srgbClr val="FFFFFF"/>
    </a:custClr>
    <a:custClr name="Yellow 1">
      <a:srgbClr val="FFA014"/>
    </a:custClr>
    <a:custClr name="Yellow 2">
      <a:srgbClr val="FFB41E"/>
    </a:custClr>
    <a:custClr name="Yellow 3">
      <a:srgbClr val="FFDC78"/>
    </a:custClr>
    <a:custClr name="Yellow 4">
      <a:srgbClr val="C05C27"/>
    </a:custClr>
    <a:custClr name="Yellow 5">
      <a:srgbClr val="FFD278"/>
    </a:custClr>
    <a:custClr name="Yellow 6">
      <a:srgbClr val="FFECC7"/>
    </a:custClr>
    <a:custClr name="Spacer">
      <a:srgbClr val="FFFFFF"/>
    </a:custClr>
    <a:custClr name="Spacer">
      <a:srgbClr val="FFFFFF"/>
    </a:custClr>
    <a:custClr name="Spacer">
      <a:srgbClr val="FFFFFF"/>
    </a:custClr>
    <a:custClr name="Spacer">
      <a:srgbClr val="FFFFFF"/>
    </a:custClr>
  </a:custClrLst>
  <a:extLst>
    <a:ext uri="{05A4C25C-085E-4340-85A3-A5531E510DB2}">
      <thm15:themeFamily xmlns:thm15="http://schemas.microsoft.com/office/thememl/2012/main" name="Jacobs_PowerPoint_V7_01.pptx" id="{F7656221-DB9D-4148-BC7A-FE875EAFFF41}" vid="{67059610-2EB1-425C-B00F-F81535AC096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��< ? x m l   v e r s i o n = " 1 . 0 "   e n c o d i n g = " u t f - 1 6 " ? > < q 1 : B r a n d   x m l n s : q 1 = " h t t p : / / s c h e m a s . m a c r o v i e w . c o m . a u / b r a n d " >  
     < q 1 : G r o u p i n g / >  
     < q 1 : L o g o P a t h > C : \ U s e r s \ R A 0 5 8 2 7 8 \ A p p D a t a \ R o a m i n g \ M a c r o V i e w . O f f i c e \ F i l e s \ A p p S e t t i n g s \ B r a n d s \ J a c o b s . s v g < / q 1 : L o g o P a t h >  
     < q 1 : N a m e > J a c o b s < / q 1 : N a m e >  
 < / q 1 : B r a n d > 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fa56e6a-33f8-4c68-b52e-b30927c5b428" xsi:nil="true"/>
    <lcf76f155ced4ddcb4097134ff3c332f xmlns="0ebf9bcb-df7d-41b9-b8ef-f5c9693a993d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9B2B23A2FFB94E972E4DAD8BD7846F" ma:contentTypeVersion="12" ma:contentTypeDescription="Create a new document." ma:contentTypeScope="" ma:versionID="997304351f12f4b2c8d20ace2bcd4ff4">
  <xsd:schema xmlns:xsd="http://www.w3.org/2001/XMLSchema" xmlns:xs="http://www.w3.org/2001/XMLSchema" xmlns:p="http://schemas.microsoft.com/office/2006/metadata/properties" xmlns:ns2="0ebf9bcb-df7d-41b9-b8ef-f5c9693a993d" xmlns:ns3="3fa56e6a-33f8-4c68-b52e-b30927c5b428" targetNamespace="http://schemas.microsoft.com/office/2006/metadata/properties" ma:root="true" ma:fieldsID="5aaf361e3d5e1836ef441573c2d49947" ns2:_="" ns3:_="">
    <xsd:import namespace="0ebf9bcb-df7d-41b9-b8ef-f5c9693a993d"/>
    <xsd:import namespace="3fa56e6a-33f8-4c68-b52e-b30927c5b4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bf9bcb-df7d-41b9-b8ef-f5c9693a99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dafd165-6beb-44bd-9039-5187b9f5b6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56e6a-33f8-4c68-b52e-b30927c5b42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ad2b91-9a83-4517-9458-88fa087ab43e}" ma:internalName="TaxCatchAll" ma:showField="CatchAllData" ma:web="3fa56e6a-33f8-4c68-b52e-b30927c5b4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822188-CD2B-4BDE-B2EE-24CC21A22D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55D376-2748-484B-9404-AF69B5F6AA07}">
  <ds:schemaRefs>
    <ds:schemaRef ds:uri="http://schemas.macroview.com.au/brand"/>
  </ds:schemaRefs>
</ds:datastoreItem>
</file>

<file path=customXml/itemProps3.xml><?xml version="1.0" encoding="utf-8"?>
<ds:datastoreItem xmlns:ds="http://schemas.openxmlformats.org/officeDocument/2006/customXml" ds:itemID="{E4E19349-A1BB-421E-BEA7-A64C0DB75706}">
  <ds:schemaRefs>
    <ds:schemaRef ds:uri="http://purl.org/dc/terms/"/>
    <ds:schemaRef ds:uri="3fa56e6a-33f8-4c68-b52e-b30927c5b428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0ebf9bcb-df7d-41b9-b8ef-f5c9693a993d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C943AB11-DB04-4F9F-9C71-877F6909CCB4}">
  <ds:schemaRefs>
    <ds:schemaRef ds:uri="0ebf9bcb-df7d-41b9-b8ef-f5c9693a993d"/>
    <ds:schemaRef ds:uri="3fa56e6a-33f8-4c68-b52e-b30927c5b4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Jacobs_PowerPoint_V7-01</Template>
  <TotalTime>0</TotalTime>
  <Words>1504</Words>
  <Application>Microsoft Office PowerPoint</Application>
  <PresentationFormat>Widescreen</PresentationFormat>
  <Paragraphs>284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Jacobs Chronos Light</vt:lpstr>
      <vt:lpstr>Arial Black</vt:lpstr>
      <vt:lpstr>Arial Narrow</vt:lpstr>
      <vt:lpstr>Wingdings</vt:lpstr>
      <vt:lpstr>Calibri</vt:lpstr>
      <vt:lpstr>Arial</vt:lpstr>
      <vt:lpstr>Jacobs Chronos</vt:lpstr>
      <vt:lpstr>Title Slides (Accent Color Themes Only).</vt:lpstr>
      <vt:lpstr>Content Vertical Color Bar (Accent Color Themes Only).</vt:lpstr>
      <vt:lpstr>Content Horizontal Color Bar (Accent Color Themes Only).</vt:lpstr>
      <vt:lpstr>Back Cover Slides (Accent Color Themes Only)</vt:lpstr>
      <vt:lpstr>Forced Rank Methodologies to More Efficiently Perform Asset Criticality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CMMS or EAM? How does it integrate or overlap with asset management? </vt:lpstr>
      <vt:lpstr>Serving a Region, Investing in Resilience</vt:lpstr>
      <vt:lpstr>From Reactive to Proactive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 &amp; Innovation Conclusions</vt:lpstr>
      <vt:lpstr>Thank You -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Alfaro, Raul</dc:creator>
  <cp:lastModifiedBy>Lara, Mauricio</cp:lastModifiedBy>
  <cp:revision>8</cp:revision>
  <dcterms:created xsi:type="dcterms:W3CDTF">2019-10-29T21:59:11Z</dcterms:created>
  <dcterms:modified xsi:type="dcterms:W3CDTF">2026-04-13T17:36:45Z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0x010100AB9B2B23A2FFB94E972E4DAD8BD7846F</vt:lpwstr>
  </property>
  <property fmtid="{D5CDD505-2E9C-101B-9397-08002B2CF9AE}" pid="3" name="MSIP_Label_7d95f39c-8218-4425-a791-63c9e13c8708_Enabled">
    <vt:lpwstr>true</vt:lpwstr>
  </property>
  <property fmtid="{D5CDD505-2E9C-101B-9397-08002B2CF9AE}" pid="4" name="MSIP_Label_7d95f39c-8218-4425-a791-63c9e13c8708_SetDate">
    <vt:lpwstr>2024-01-28T22:47:11Z</vt:lpwstr>
  </property>
  <property fmtid="{D5CDD505-2E9C-101B-9397-08002B2CF9AE}" pid="5" name="MSIP_Label_7d95f39c-8218-4425-a791-63c9e13c8708_Method">
    <vt:lpwstr>Privileged</vt:lpwstr>
  </property>
  <property fmtid="{D5CDD505-2E9C-101B-9397-08002B2CF9AE}" pid="6" name="MSIP_Label_7d95f39c-8218-4425-a791-63c9e13c8708_Name">
    <vt:lpwstr>7d95f39c-8218-4425-a791-63c9e13c8708</vt:lpwstr>
  </property>
  <property fmtid="{D5CDD505-2E9C-101B-9397-08002B2CF9AE}" pid="7" name="MSIP_Label_7d95f39c-8218-4425-a791-63c9e13c8708_SiteId">
    <vt:lpwstr>37247798-f42c-42fd-8a37-d49c7128d36b</vt:lpwstr>
  </property>
  <property fmtid="{D5CDD505-2E9C-101B-9397-08002B2CF9AE}" pid="8" name="MSIP_Label_7d95f39c-8218-4425-a791-63c9e13c8708_ActionId">
    <vt:lpwstr>c098c81d-e961-4f31-ae4a-0ce11b06a80b</vt:lpwstr>
  </property>
  <property fmtid="{D5CDD505-2E9C-101B-9397-08002B2CF9AE}" pid="9" name="MSIP_Label_7d95f39c-8218-4425-a791-63c9e13c8708_ContentBits">
    <vt:lpwstr>0</vt:lpwstr>
  </property>
  <property fmtid="{D5CDD505-2E9C-101B-9397-08002B2CF9AE}" pid="10" name="Jacobs Template">
    <vt:lpwstr>C:\Users\RA058278\AppData\Roaming\MacroView.Office\Files\Templates\Other Documents\Jacobs Presentation.pptx</vt:lpwstr>
  </property>
  <property fmtid="{D5CDD505-2E9C-101B-9397-08002B2CF9AE}" pid="11" name="MediaServiceImageTags">
    <vt:lpwstr/>
  </property>
</Properties>
</file>