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  <p:sldMasterId id="2147483758" r:id="rId2"/>
  </p:sldMasterIdLst>
  <p:notesMasterIdLst>
    <p:notesMasterId r:id="rId25"/>
  </p:notesMasterIdLst>
  <p:handoutMasterIdLst>
    <p:handoutMasterId r:id="rId26"/>
  </p:handoutMasterIdLst>
  <p:sldIdLst>
    <p:sldId id="1527" r:id="rId3"/>
    <p:sldId id="1581" r:id="rId4"/>
    <p:sldId id="1411" r:id="rId5"/>
    <p:sldId id="1545" r:id="rId6"/>
    <p:sldId id="1552" r:id="rId7"/>
    <p:sldId id="1576" r:id="rId8"/>
    <p:sldId id="1549" r:id="rId9"/>
    <p:sldId id="1584" r:id="rId10"/>
    <p:sldId id="1585" r:id="rId11"/>
    <p:sldId id="1550" r:id="rId12"/>
    <p:sldId id="1583" r:id="rId13"/>
    <p:sldId id="1594" r:id="rId14"/>
    <p:sldId id="1595" r:id="rId15"/>
    <p:sldId id="1582" r:id="rId16"/>
    <p:sldId id="1586" r:id="rId17"/>
    <p:sldId id="1587" r:id="rId18"/>
    <p:sldId id="1588" r:id="rId19"/>
    <p:sldId id="1589" r:id="rId20"/>
    <p:sldId id="1590" r:id="rId21"/>
    <p:sldId id="1591" r:id="rId22"/>
    <p:sldId id="1592" r:id="rId23"/>
    <p:sldId id="1593" r:id="rId24"/>
  </p:sldIdLst>
  <p:sldSz cx="12192000" cy="6858000"/>
  <p:notesSz cx="7023100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1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BEB"/>
    <a:srgbClr val="CC9900"/>
    <a:srgbClr val="C59307"/>
    <a:srgbClr val="00486C"/>
    <a:srgbClr val="005F8E"/>
    <a:srgbClr val="006699"/>
    <a:srgbClr val="3333CC"/>
    <a:srgbClr val="666699"/>
    <a:srgbClr val="339966"/>
    <a:srgbClr val="00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59867C9-1F95-4144-A30D-4AFE8E09D301}" v="1" dt="2026-05-11T16:04:51.674"/>
    <p1510:client id="{822F2F37-06DB-D144-452B-238E8AADA0EC}" v="21" dt="2026-05-11T13:43:27.630"/>
    <p1510:client id="{929ABCFE-622A-5414-F438-080E2590AED8}" v="14" dt="2026-05-11T13:26:21.057"/>
    <p1510:client id="{C5676C44-89D4-51B6-EFF4-90D991E85524}" v="108" dt="2026-05-11T13:41:59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85"/>
    <p:restoredTop sz="94662"/>
  </p:normalViewPr>
  <p:slideViewPr>
    <p:cSldViewPr snapToGrid="0">
      <p:cViewPr varScale="1">
        <p:scale>
          <a:sx n="99" d="100"/>
          <a:sy n="99" d="100"/>
        </p:scale>
        <p:origin x="78" y="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51C64A-DF8F-4CB2-ADA3-D161BF9A232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4F21F03-B9C9-491E-89F1-8C6BD571E5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latin typeface="Aptos" panose="020B0004020202020204" pitchFamily="34" charset="0"/>
            </a:rPr>
            <a:t>Flood control relies on </a:t>
          </a:r>
          <a:r>
            <a:rPr lang="en-US" b="1" dirty="0">
              <a:latin typeface="Aptos" panose="020B0004020202020204" pitchFamily="34" charset="0"/>
            </a:rPr>
            <a:t>three connected levels:</a:t>
          </a:r>
          <a:endParaRPr lang="en-US" dirty="0">
            <a:latin typeface="Aptos" panose="020B0004020202020204" pitchFamily="34" charset="0"/>
          </a:endParaRPr>
        </a:p>
      </dgm:t>
    </dgm:pt>
    <dgm:pt modelId="{C7455A0F-D20F-4D94-9B42-B8279A9CD8D4}" type="parTrans" cxnId="{26DB9A98-2CE3-45F4-8A3A-505D92F37681}">
      <dgm:prSet/>
      <dgm:spPr/>
      <dgm:t>
        <a:bodyPr/>
        <a:lstStyle/>
        <a:p>
          <a:endParaRPr lang="en-US"/>
        </a:p>
      </dgm:t>
    </dgm:pt>
    <dgm:pt modelId="{F7254922-3865-453D-9973-844123451E00}" type="sibTrans" cxnId="{26DB9A98-2CE3-45F4-8A3A-505D92F37681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9C0CEA5-2D25-4ACA-A28F-F007EFBAC44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ptos" panose="020B0004020202020204" pitchFamily="34" charset="0"/>
            </a:rPr>
            <a:t>SFWMD</a:t>
          </a:r>
          <a:r>
            <a:rPr lang="en-US" dirty="0">
              <a:latin typeface="Aptos" panose="020B0004020202020204" pitchFamily="34" charset="0"/>
            </a:rPr>
            <a:t>: Manages regional canals and water releases</a:t>
          </a:r>
        </a:p>
      </dgm:t>
    </dgm:pt>
    <dgm:pt modelId="{03D9ADCE-782B-401C-A879-296F7DD1034F}" type="parTrans" cxnId="{231036EB-F9DC-40A5-9E66-7163DE18822F}">
      <dgm:prSet/>
      <dgm:spPr/>
      <dgm:t>
        <a:bodyPr/>
        <a:lstStyle/>
        <a:p>
          <a:endParaRPr lang="en-US"/>
        </a:p>
      </dgm:t>
    </dgm:pt>
    <dgm:pt modelId="{B5386B11-F6AD-4978-A663-F80C31F9F74E}" type="sibTrans" cxnId="{231036EB-F9DC-40A5-9E66-7163DE18822F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C3A575A-977D-46F1-9652-F3A6629E765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latin typeface="Aptos" panose="020B0004020202020204" pitchFamily="34" charset="0"/>
            </a:rPr>
            <a:t>LWDD</a:t>
          </a:r>
          <a:r>
            <a:rPr lang="en-US" dirty="0">
              <a:latin typeface="Aptos" panose="020B0004020202020204" pitchFamily="34" charset="0"/>
            </a:rPr>
            <a:t>: Maintains local canals and infrastructure</a:t>
          </a:r>
        </a:p>
      </dgm:t>
    </dgm:pt>
    <dgm:pt modelId="{DE4B3C0E-8EE0-47E8-938F-5A38D5466E1D}" type="parTrans" cxnId="{F7DE6D02-6B8B-4507-AB33-DDD21490E28A}">
      <dgm:prSet/>
      <dgm:spPr/>
      <dgm:t>
        <a:bodyPr/>
        <a:lstStyle/>
        <a:p>
          <a:endParaRPr lang="en-US"/>
        </a:p>
      </dgm:t>
    </dgm:pt>
    <dgm:pt modelId="{26D5A1D1-D005-4204-BACF-536DB4D4B875}" type="sibTrans" cxnId="{F7DE6D02-6B8B-4507-AB33-DDD21490E28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8206626-78EF-4377-AB75-0A39D6AF13A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>
              <a:latin typeface="Aptos" panose="020B0004020202020204" pitchFamily="34" charset="0"/>
            </a:rPr>
            <a:t>Communities</a:t>
          </a:r>
          <a:r>
            <a:rPr lang="en-US">
              <a:latin typeface="Aptos" panose="020B0004020202020204" pitchFamily="34" charset="0"/>
            </a:rPr>
            <a:t>: Manage neighborhood stormwater systems</a:t>
          </a:r>
        </a:p>
      </dgm:t>
    </dgm:pt>
    <dgm:pt modelId="{F4DBDEE1-3DF6-4423-BE0E-C24EB2371517}" type="parTrans" cxnId="{AEB21584-6EF7-4CD5-AFA7-E841FF660FC7}">
      <dgm:prSet/>
      <dgm:spPr/>
      <dgm:t>
        <a:bodyPr/>
        <a:lstStyle/>
        <a:p>
          <a:endParaRPr lang="en-US"/>
        </a:p>
      </dgm:t>
    </dgm:pt>
    <dgm:pt modelId="{8DAA8750-8D93-4B14-9F06-51EE8FAD1A77}" type="sibTrans" cxnId="{AEB21584-6EF7-4CD5-AFA7-E841FF660FC7}">
      <dgm:prSet/>
      <dgm:spPr/>
      <dgm:t>
        <a:bodyPr/>
        <a:lstStyle/>
        <a:p>
          <a:endParaRPr lang="en-US"/>
        </a:p>
      </dgm:t>
    </dgm:pt>
    <dgm:pt modelId="{B7FCCE5C-894E-CC44-B44E-6FA3B7E22AB7}" type="pres">
      <dgm:prSet presAssocID="{FC51C64A-DF8F-4CB2-ADA3-D161BF9A2327}" presName="linear" presStyleCnt="0">
        <dgm:presLayoutVars>
          <dgm:animLvl val="lvl"/>
          <dgm:resizeHandles val="exact"/>
        </dgm:presLayoutVars>
      </dgm:prSet>
      <dgm:spPr/>
    </dgm:pt>
    <dgm:pt modelId="{FA9401BA-280F-BD47-BBBB-0BA5CA418E21}" type="pres">
      <dgm:prSet presAssocID="{54F21F03-B9C9-491E-89F1-8C6BD571E5C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876E361-E37A-EB44-A421-14FAB60EC890}" type="pres">
      <dgm:prSet presAssocID="{F7254922-3865-453D-9973-844123451E00}" presName="spacer" presStyleCnt="0"/>
      <dgm:spPr/>
    </dgm:pt>
    <dgm:pt modelId="{DAD0C0A2-E4CC-524F-A754-9D6ACCE56EEB}" type="pres">
      <dgm:prSet presAssocID="{59C0CEA5-2D25-4ACA-A28F-F007EFBAC44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9053C54-CB59-E748-BE9B-F23B86B063CE}" type="pres">
      <dgm:prSet presAssocID="{B5386B11-F6AD-4978-A663-F80C31F9F74E}" presName="spacer" presStyleCnt="0"/>
      <dgm:spPr/>
    </dgm:pt>
    <dgm:pt modelId="{C09B71FF-4D67-F745-B3E4-6565C6A14343}" type="pres">
      <dgm:prSet presAssocID="{8C3A575A-977D-46F1-9652-F3A6629E765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CD8108-F84D-EA48-B230-BC730D4C558D}" type="pres">
      <dgm:prSet presAssocID="{26D5A1D1-D005-4204-BACF-536DB4D4B875}" presName="spacer" presStyleCnt="0"/>
      <dgm:spPr/>
    </dgm:pt>
    <dgm:pt modelId="{FC53C589-4A2A-094E-A9E7-7B3615C4DC74}" type="pres">
      <dgm:prSet presAssocID="{38206626-78EF-4377-AB75-0A39D6AF13A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7DE6D02-6B8B-4507-AB33-DDD21490E28A}" srcId="{FC51C64A-DF8F-4CB2-ADA3-D161BF9A2327}" destId="{8C3A575A-977D-46F1-9652-F3A6629E765C}" srcOrd="2" destOrd="0" parTransId="{DE4B3C0E-8EE0-47E8-938F-5A38D5466E1D}" sibTransId="{26D5A1D1-D005-4204-BACF-536DB4D4B875}"/>
    <dgm:cxn modelId="{839E3006-ED65-324C-A8A5-86E493770C93}" type="presOf" srcId="{59C0CEA5-2D25-4ACA-A28F-F007EFBAC442}" destId="{DAD0C0A2-E4CC-524F-A754-9D6ACCE56EEB}" srcOrd="0" destOrd="0" presId="urn:microsoft.com/office/officeart/2005/8/layout/vList2"/>
    <dgm:cxn modelId="{0FF0DC35-6B16-F140-B57E-E51D98DD73FD}" type="presOf" srcId="{FC51C64A-DF8F-4CB2-ADA3-D161BF9A2327}" destId="{B7FCCE5C-894E-CC44-B44E-6FA3B7E22AB7}" srcOrd="0" destOrd="0" presId="urn:microsoft.com/office/officeart/2005/8/layout/vList2"/>
    <dgm:cxn modelId="{73BDFE63-A7D6-9A4B-B8A3-7A3E2ECDE6FC}" type="presOf" srcId="{38206626-78EF-4377-AB75-0A39D6AF13AB}" destId="{FC53C589-4A2A-094E-A9E7-7B3615C4DC74}" srcOrd="0" destOrd="0" presId="urn:microsoft.com/office/officeart/2005/8/layout/vList2"/>
    <dgm:cxn modelId="{AEB21584-6EF7-4CD5-AFA7-E841FF660FC7}" srcId="{FC51C64A-DF8F-4CB2-ADA3-D161BF9A2327}" destId="{38206626-78EF-4377-AB75-0A39D6AF13AB}" srcOrd="3" destOrd="0" parTransId="{F4DBDEE1-3DF6-4423-BE0E-C24EB2371517}" sibTransId="{8DAA8750-8D93-4B14-9F06-51EE8FAD1A77}"/>
    <dgm:cxn modelId="{26DB9A98-2CE3-45F4-8A3A-505D92F37681}" srcId="{FC51C64A-DF8F-4CB2-ADA3-D161BF9A2327}" destId="{54F21F03-B9C9-491E-89F1-8C6BD571E5C4}" srcOrd="0" destOrd="0" parTransId="{C7455A0F-D20F-4D94-9B42-B8279A9CD8D4}" sibTransId="{F7254922-3865-453D-9973-844123451E00}"/>
    <dgm:cxn modelId="{AC77EBC4-15DF-684B-A0E6-FF662F8A286B}" type="presOf" srcId="{54F21F03-B9C9-491E-89F1-8C6BD571E5C4}" destId="{FA9401BA-280F-BD47-BBBB-0BA5CA418E21}" srcOrd="0" destOrd="0" presId="urn:microsoft.com/office/officeart/2005/8/layout/vList2"/>
    <dgm:cxn modelId="{DF093ED6-4DDB-1B48-BE14-4586DC24F212}" type="presOf" srcId="{8C3A575A-977D-46F1-9652-F3A6629E765C}" destId="{C09B71FF-4D67-F745-B3E4-6565C6A14343}" srcOrd="0" destOrd="0" presId="urn:microsoft.com/office/officeart/2005/8/layout/vList2"/>
    <dgm:cxn modelId="{231036EB-F9DC-40A5-9E66-7163DE18822F}" srcId="{FC51C64A-DF8F-4CB2-ADA3-D161BF9A2327}" destId="{59C0CEA5-2D25-4ACA-A28F-F007EFBAC442}" srcOrd="1" destOrd="0" parTransId="{03D9ADCE-782B-401C-A879-296F7DD1034F}" sibTransId="{B5386B11-F6AD-4978-A663-F80C31F9F74E}"/>
    <dgm:cxn modelId="{7FED09D4-00E9-0E41-AABC-56A7C4B722B0}" type="presParOf" srcId="{B7FCCE5C-894E-CC44-B44E-6FA3B7E22AB7}" destId="{FA9401BA-280F-BD47-BBBB-0BA5CA418E21}" srcOrd="0" destOrd="0" presId="urn:microsoft.com/office/officeart/2005/8/layout/vList2"/>
    <dgm:cxn modelId="{927D6029-8E81-304C-A21C-2AD66B941C31}" type="presParOf" srcId="{B7FCCE5C-894E-CC44-B44E-6FA3B7E22AB7}" destId="{1876E361-E37A-EB44-A421-14FAB60EC890}" srcOrd="1" destOrd="0" presId="urn:microsoft.com/office/officeart/2005/8/layout/vList2"/>
    <dgm:cxn modelId="{1C790269-5F42-274C-BFB9-BC9252779400}" type="presParOf" srcId="{B7FCCE5C-894E-CC44-B44E-6FA3B7E22AB7}" destId="{DAD0C0A2-E4CC-524F-A754-9D6ACCE56EEB}" srcOrd="2" destOrd="0" presId="urn:microsoft.com/office/officeart/2005/8/layout/vList2"/>
    <dgm:cxn modelId="{6548D160-1A10-5643-988C-0F3D85B6F45D}" type="presParOf" srcId="{B7FCCE5C-894E-CC44-B44E-6FA3B7E22AB7}" destId="{49053C54-CB59-E748-BE9B-F23B86B063CE}" srcOrd="3" destOrd="0" presId="urn:microsoft.com/office/officeart/2005/8/layout/vList2"/>
    <dgm:cxn modelId="{79D571BB-888F-554C-A5DD-F76F6871F3A5}" type="presParOf" srcId="{B7FCCE5C-894E-CC44-B44E-6FA3B7E22AB7}" destId="{C09B71FF-4D67-F745-B3E4-6565C6A14343}" srcOrd="4" destOrd="0" presId="urn:microsoft.com/office/officeart/2005/8/layout/vList2"/>
    <dgm:cxn modelId="{7E82224F-743A-4A46-BBEC-1598E22F5B27}" type="presParOf" srcId="{B7FCCE5C-894E-CC44-B44E-6FA3B7E22AB7}" destId="{BFCD8108-F84D-EA48-B230-BC730D4C558D}" srcOrd="5" destOrd="0" presId="urn:microsoft.com/office/officeart/2005/8/layout/vList2"/>
    <dgm:cxn modelId="{F20E0175-8B77-EB49-8E0A-077045A97A80}" type="presParOf" srcId="{B7FCCE5C-894E-CC44-B44E-6FA3B7E22AB7}" destId="{FC53C589-4A2A-094E-A9E7-7B3615C4DC7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401BA-280F-BD47-BBBB-0BA5CA418E21}">
      <dsp:nvSpPr>
        <dsp:cNvPr id="0" name=""/>
        <dsp:cNvSpPr/>
      </dsp:nvSpPr>
      <dsp:spPr>
        <a:xfrm>
          <a:off x="0" y="4365"/>
          <a:ext cx="5820997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ptos" panose="020B0004020202020204" pitchFamily="34" charset="0"/>
            </a:rPr>
            <a:t>Flood control relies on </a:t>
          </a:r>
          <a:r>
            <a:rPr lang="en-US" sz="1800" b="1" kern="1200" dirty="0">
              <a:latin typeface="Aptos" panose="020B0004020202020204" pitchFamily="34" charset="0"/>
            </a:rPr>
            <a:t>three connected levels:</a:t>
          </a:r>
          <a:endParaRPr lang="en-US" sz="1800" kern="1200" dirty="0">
            <a:latin typeface="Aptos" panose="020B0004020202020204" pitchFamily="34" charset="0"/>
          </a:endParaRPr>
        </a:p>
      </dsp:txBody>
      <dsp:txXfrm>
        <a:off x="38167" y="42532"/>
        <a:ext cx="5744663" cy="705518"/>
      </dsp:txXfrm>
    </dsp:sp>
    <dsp:sp modelId="{DAD0C0A2-E4CC-524F-A754-9D6ACCE56EEB}">
      <dsp:nvSpPr>
        <dsp:cNvPr id="0" name=""/>
        <dsp:cNvSpPr/>
      </dsp:nvSpPr>
      <dsp:spPr>
        <a:xfrm>
          <a:off x="0" y="838057"/>
          <a:ext cx="5820997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ptos" panose="020B0004020202020204" pitchFamily="34" charset="0"/>
            </a:rPr>
            <a:t>SFWMD</a:t>
          </a:r>
          <a:r>
            <a:rPr lang="en-US" sz="1800" kern="1200" dirty="0">
              <a:latin typeface="Aptos" panose="020B0004020202020204" pitchFamily="34" charset="0"/>
            </a:rPr>
            <a:t>: Manages regional canals and water releases</a:t>
          </a:r>
        </a:p>
      </dsp:txBody>
      <dsp:txXfrm>
        <a:off x="38167" y="876224"/>
        <a:ext cx="5744663" cy="705518"/>
      </dsp:txXfrm>
    </dsp:sp>
    <dsp:sp modelId="{C09B71FF-4D67-F745-B3E4-6565C6A14343}">
      <dsp:nvSpPr>
        <dsp:cNvPr id="0" name=""/>
        <dsp:cNvSpPr/>
      </dsp:nvSpPr>
      <dsp:spPr>
        <a:xfrm>
          <a:off x="0" y="1671750"/>
          <a:ext cx="5820997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Aptos" panose="020B0004020202020204" pitchFamily="34" charset="0"/>
            </a:rPr>
            <a:t>LWDD</a:t>
          </a:r>
          <a:r>
            <a:rPr lang="en-US" sz="1800" kern="1200" dirty="0">
              <a:latin typeface="Aptos" panose="020B0004020202020204" pitchFamily="34" charset="0"/>
            </a:rPr>
            <a:t>: Maintains local canals and infrastructure</a:t>
          </a:r>
        </a:p>
      </dsp:txBody>
      <dsp:txXfrm>
        <a:off x="38167" y="1709917"/>
        <a:ext cx="5744663" cy="705518"/>
      </dsp:txXfrm>
    </dsp:sp>
    <dsp:sp modelId="{FC53C589-4A2A-094E-A9E7-7B3615C4DC74}">
      <dsp:nvSpPr>
        <dsp:cNvPr id="0" name=""/>
        <dsp:cNvSpPr/>
      </dsp:nvSpPr>
      <dsp:spPr>
        <a:xfrm>
          <a:off x="0" y="2505442"/>
          <a:ext cx="5820997" cy="78185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latin typeface="Aptos" panose="020B0004020202020204" pitchFamily="34" charset="0"/>
            </a:rPr>
            <a:t>Communities</a:t>
          </a:r>
          <a:r>
            <a:rPr lang="en-US" sz="1800" kern="1200">
              <a:latin typeface="Aptos" panose="020B0004020202020204" pitchFamily="34" charset="0"/>
            </a:rPr>
            <a:t>: Manage neighborhood stormwater systems</a:t>
          </a:r>
        </a:p>
      </dsp:txBody>
      <dsp:txXfrm>
        <a:off x="38167" y="2543609"/>
        <a:ext cx="5744663" cy="7055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43130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2" tIns="45786" rIns="91572" bIns="45786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367" y="1"/>
            <a:ext cx="3043130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2" tIns="45786" rIns="91572" bIns="45786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1886"/>
            <a:ext cx="3043130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2" tIns="45786" rIns="91572" bIns="45786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4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367" y="8841886"/>
            <a:ext cx="3043130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572" tIns="45786" rIns="91572" bIns="45786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A63555E-A0A5-4E0D-B001-C19B473D6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551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11T13:42:33.11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13256 8212 16383 0 0,'0'0'0'0'0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11T13:42:33.11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31939 5403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11T13:42:33.11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16908 7714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11T13:42:33.11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13152 8642 16383 0 0,'0'0'0'0'0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11T13:42:33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14428 7658 16383 0 0,'0'0'0'0'0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11T13:42:33.12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27313 7282 16383 0 0,'0'0'0'0'0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6-05-11T13:42:33.1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29180 9011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44734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1" tIns="46310" rIns="92621" bIns="46310" numCol="1" anchor="t" anchorCtr="0" compatLnSpc="1">
            <a:prstTxWarp prst="textNoShape">
              <a:avLst/>
            </a:prstTxWarp>
          </a:bodyPr>
          <a:lstStyle>
            <a:lvl1pPr defTabSz="92690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763" y="1"/>
            <a:ext cx="3044734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1" tIns="46310" rIns="92621" bIns="46310" numCol="1" anchor="t" anchorCtr="0" compatLnSpc="1">
            <a:prstTxWarp prst="textNoShape">
              <a:avLst/>
            </a:prstTxWarp>
          </a:bodyPr>
          <a:lstStyle>
            <a:lvl1pPr algn="r" defTabSz="92690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9575" y="698500"/>
            <a:ext cx="6205538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633" y="4422543"/>
            <a:ext cx="5617838" cy="4188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1" tIns="46310" rIns="92621" bIns="463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1886"/>
            <a:ext cx="3044734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1" tIns="46310" rIns="92621" bIns="46310" numCol="1" anchor="b" anchorCtr="0" compatLnSpc="1">
            <a:prstTxWarp prst="textNoShape">
              <a:avLst/>
            </a:prstTxWarp>
          </a:bodyPr>
          <a:lstStyle>
            <a:lvl1pPr defTabSz="92690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763" y="8841886"/>
            <a:ext cx="3044734" cy="465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621" tIns="46310" rIns="92621" bIns="46310" numCol="1" anchor="b" anchorCtr="0" compatLnSpc="1">
            <a:prstTxWarp prst="textNoShape">
              <a:avLst/>
            </a:prstTxWarp>
          </a:bodyPr>
          <a:lstStyle>
            <a:lvl1pPr algn="r" defTabSz="926901">
              <a:defRPr sz="1200"/>
            </a:lvl1pPr>
          </a:lstStyle>
          <a:p>
            <a:pPr>
              <a:defRPr/>
            </a:pPr>
            <a:fld id="{7E7C444D-A5D2-416B-8274-B0A13DEA78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73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7C444D-A5D2-416B-8274-B0A13DEA789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126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79B1DB-8057-74E1-9475-63FEB5A39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EA4F49-63E3-B12F-194F-13B073CACD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3C009F-7825-C873-29B6-0F3D3ED64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700"/>
              <a:t>Municipalities:</a:t>
            </a:r>
          </a:p>
          <a:p>
            <a:pPr lvl="1"/>
            <a:r>
              <a:rPr lang="en-US" sz="2700"/>
              <a:t>Atlantis</a:t>
            </a:r>
          </a:p>
          <a:p>
            <a:pPr lvl="1"/>
            <a:r>
              <a:rPr lang="en-US" sz="2700"/>
              <a:t>Boca Raton</a:t>
            </a:r>
          </a:p>
          <a:p>
            <a:pPr lvl="1"/>
            <a:r>
              <a:rPr lang="en-US" sz="2700"/>
              <a:t>Boynton Beach</a:t>
            </a:r>
          </a:p>
          <a:p>
            <a:pPr lvl="1"/>
            <a:r>
              <a:rPr lang="en-US" sz="2700"/>
              <a:t>Delray Beach</a:t>
            </a:r>
          </a:p>
          <a:p>
            <a:pPr lvl="1"/>
            <a:r>
              <a:rPr lang="en-US" sz="2700" err="1"/>
              <a:t>Greenacres</a:t>
            </a:r>
            <a:endParaRPr lang="en-US" sz="2700"/>
          </a:p>
          <a:p>
            <a:pPr lvl="1"/>
            <a:r>
              <a:rPr lang="en-US" sz="2700"/>
              <a:t>Village of Golf</a:t>
            </a:r>
          </a:p>
          <a:p>
            <a:pPr lvl="1"/>
            <a:r>
              <a:rPr lang="en-US" sz="2700"/>
              <a:t>Haverhill</a:t>
            </a:r>
          </a:p>
          <a:p>
            <a:pPr lvl="1"/>
            <a:r>
              <a:rPr lang="en-US" sz="2700"/>
              <a:t>Lake Clarke Shores</a:t>
            </a:r>
          </a:p>
          <a:p>
            <a:pPr lvl="1"/>
            <a:r>
              <a:rPr lang="en-US" sz="2700"/>
              <a:t>Lake Worth</a:t>
            </a:r>
          </a:p>
          <a:p>
            <a:pPr lvl="1"/>
            <a:r>
              <a:rPr lang="en-US" sz="2700"/>
              <a:t>Palm Springs</a:t>
            </a:r>
          </a:p>
          <a:p>
            <a:pPr lvl="1"/>
            <a:r>
              <a:rPr lang="en-US" sz="2700"/>
              <a:t>Royal Palm Beach</a:t>
            </a:r>
          </a:p>
          <a:p>
            <a:pPr lvl="1"/>
            <a:r>
              <a:rPr lang="en-US" sz="2700"/>
              <a:t>Wellington</a:t>
            </a:r>
          </a:p>
          <a:p>
            <a:pPr lvl="1"/>
            <a:r>
              <a:rPr lang="en-US" sz="2700"/>
              <a:t>West Palm Beach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4C450-F299-28E1-BF81-D0CB598637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43E81-FB46-4AF3-9981-93AB3BE028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3383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2700"/>
              <a:t>Municipalities:</a:t>
            </a:r>
          </a:p>
          <a:p>
            <a:pPr lvl="1"/>
            <a:r>
              <a:rPr lang="en-US" sz="2700"/>
              <a:t>Atlantis</a:t>
            </a:r>
          </a:p>
          <a:p>
            <a:pPr lvl="1"/>
            <a:r>
              <a:rPr lang="en-US" sz="2700"/>
              <a:t>Boca Raton</a:t>
            </a:r>
          </a:p>
          <a:p>
            <a:pPr lvl="1"/>
            <a:r>
              <a:rPr lang="en-US" sz="2700"/>
              <a:t>Boynton Beach</a:t>
            </a:r>
          </a:p>
          <a:p>
            <a:pPr lvl="1"/>
            <a:r>
              <a:rPr lang="en-US" sz="2700"/>
              <a:t>Delray Beach</a:t>
            </a:r>
          </a:p>
          <a:p>
            <a:pPr lvl="1"/>
            <a:r>
              <a:rPr lang="en-US" sz="2700" err="1"/>
              <a:t>Greenacres</a:t>
            </a:r>
            <a:endParaRPr lang="en-US" sz="2700"/>
          </a:p>
          <a:p>
            <a:pPr lvl="1"/>
            <a:r>
              <a:rPr lang="en-US" sz="2700"/>
              <a:t>Village of Golf</a:t>
            </a:r>
          </a:p>
          <a:p>
            <a:pPr lvl="1"/>
            <a:r>
              <a:rPr lang="en-US" sz="2700"/>
              <a:t>Haverhill</a:t>
            </a:r>
          </a:p>
          <a:p>
            <a:pPr lvl="1"/>
            <a:r>
              <a:rPr lang="en-US" sz="2700"/>
              <a:t>Lake Clarke Shores</a:t>
            </a:r>
          </a:p>
          <a:p>
            <a:pPr lvl="1"/>
            <a:r>
              <a:rPr lang="en-US" sz="2700"/>
              <a:t>Lake Worth</a:t>
            </a:r>
          </a:p>
          <a:p>
            <a:pPr lvl="1"/>
            <a:r>
              <a:rPr lang="en-US" sz="2700"/>
              <a:t>Palm Springs</a:t>
            </a:r>
          </a:p>
          <a:p>
            <a:pPr lvl="1"/>
            <a:r>
              <a:rPr lang="en-US" sz="2700"/>
              <a:t>Royal Palm Beach</a:t>
            </a:r>
          </a:p>
          <a:p>
            <a:pPr lvl="1"/>
            <a:r>
              <a:rPr lang="en-US" sz="2700"/>
              <a:t>Wellington</a:t>
            </a:r>
          </a:p>
          <a:p>
            <a:pPr lvl="1"/>
            <a:r>
              <a:rPr lang="en-US" sz="2700"/>
              <a:t>West Palm Beach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57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B43E81-FB46-4AF3-9981-93AB3BE028D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577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9665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E7C444D-A5D2-416B-8274-B0A13DEA789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452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492B5-027A-4D65-A66D-7A414FDBD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756AC-903B-4E67-8765-7B835C4204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27025"/>
            <a:ext cx="2743200" cy="57991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27025"/>
            <a:ext cx="8026400" cy="57991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9096F-7CF3-405C-B261-1FF1011A2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1295401"/>
            <a:ext cx="9753600" cy="936625"/>
          </a:xfrm>
        </p:spPr>
        <p:txBody>
          <a:bodyPr>
            <a:normAutofit/>
          </a:bodyPr>
          <a:lstStyle>
            <a:lvl1pPr algn="l">
              <a:defRPr sz="3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2057400"/>
            <a:ext cx="9753600" cy="533400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9229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  <a:prstGeom prst="rect">
            <a:avLst/>
          </a:prstGeom>
        </p:spPr>
        <p:txBody>
          <a:bodyPr/>
          <a:lstStyle>
            <a:lvl1pPr algn="r">
              <a:defRPr sz="160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A284761-20CD-4EFC-AA1B-CC4BD1C703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9339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033587"/>
            <a:ext cx="9855200" cy="1362075"/>
          </a:xfrm>
        </p:spPr>
        <p:txBody>
          <a:bodyPr anchor="t">
            <a:normAutofit/>
          </a:bodyPr>
          <a:lstStyle>
            <a:lvl1pPr algn="l">
              <a:defRPr sz="3200" b="1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200" y="533401"/>
            <a:ext cx="9855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13618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3489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04455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89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98883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9144000" cy="565150"/>
          </a:xfrm>
        </p:spPr>
        <p:txBody>
          <a:bodyPr anchor="b">
            <a:no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447800"/>
            <a:ext cx="6815667" cy="4678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9995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9FA58-08F3-4B9F-96CA-12C84A104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990601"/>
            <a:ext cx="7315200" cy="37369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002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8465A-3C3C-4FB5-ACB2-0941525BF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7215C-B5C5-4435-A3A8-F5B7443646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6B5CA9-0F57-49D7-8C55-47349AAC6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F6F35-501F-44F0-A8A3-4ECAF858BF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24AF7-27AB-4000-8408-4B2EDE2BA9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3E9D3-54BF-4644-A124-2080FF355B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EBF10-6757-430E-8635-B62E70A0F0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2637" y="327025"/>
            <a:ext cx="9317567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5402" y="6553202"/>
            <a:ext cx="9017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defRPr>
            </a:lvl1pPr>
          </a:lstStyle>
          <a:p>
            <a:pPr>
              <a:defRPr/>
            </a:pPr>
            <a:fld id="{7E6ADFFA-D38F-453F-8E02-F078381A88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5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Font typeface="Wingdings" pitchFamily="2" charset="2"/>
        <a:buChar char="§"/>
        <a:defRPr sz="25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Char char="•"/>
        <a:defRPr sz="23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Char char="•"/>
        <a:defRPr sz="21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Char char="–"/>
        <a:defRPr sz="19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Char char="»"/>
        <a:defRPr sz="1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057400" indent="-228600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Char char="»"/>
        <a:defRPr sz="1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14600" indent="-228600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Char char="»"/>
        <a:defRPr sz="1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971800" indent="-228600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Char char="»"/>
        <a:defRPr sz="1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29000" indent="-228600" algn="l" rtl="0" fontAlgn="base">
        <a:lnSpc>
          <a:spcPct val="90000"/>
        </a:lnSpc>
        <a:spcBef>
          <a:spcPct val="50000"/>
        </a:spcBef>
        <a:spcAft>
          <a:spcPct val="0"/>
        </a:spcAft>
        <a:buClr>
          <a:srgbClr val="C59307"/>
        </a:buClr>
        <a:buChar char="»"/>
        <a:defRPr sz="1700" b="1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9245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447800"/>
            <a:ext cx="10769600" cy="4678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480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</p:sldLayoutIdLst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30188" indent="-230188" algn="l" defTabSz="914400" rtl="0" eaLnBrk="1" latinLnBrk="0" hangingPunct="1">
        <a:spcBef>
          <a:spcPct val="20000"/>
        </a:spcBef>
        <a:buClr>
          <a:srgbClr val="92CE2B"/>
        </a:buClr>
        <a:buFont typeface="Wingdings" pitchFamily="2" charset="2"/>
        <a:buChar char="§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61963" indent="-231775" algn="l" defTabSz="914400" rtl="0" eaLnBrk="1" latinLnBrk="0" hangingPunct="1">
        <a:spcBef>
          <a:spcPct val="20000"/>
        </a:spcBef>
        <a:buClr>
          <a:srgbClr val="92CE2B"/>
        </a:buClr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84213" indent="-222250" algn="l" defTabSz="914400" rtl="0" eaLnBrk="1" latinLnBrk="0" hangingPunct="1">
        <a:spcBef>
          <a:spcPct val="20000"/>
        </a:spcBef>
        <a:buClr>
          <a:srgbClr val="92CE2B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30188" algn="l" defTabSz="914400" rtl="0" eaLnBrk="1" latinLnBrk="0" hangingPunct="1">
        <a:spcBef>
          <a:spcPct val="20000"/>
        </a:spcBef>
        <a:buClr>
          <a:srgbClr val="92CE2B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4588" indent="-230188" algn="l" defTabSz="914400" rtl="0" eaLnBrk="1" latinLnBrk="0" hangingPunct="1">
        <a:spcBef>
          <a:spcPct val="20000"/>
        </a:spcBef>
        <a:buClr>
          <a:srgbClr val="92CE2B"/>
        </a:buClr>
        <a:buFont typeface="Arial" pitchFamily="34" charset="0"/>
        <a:buChar char="•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5.xml"/><Relationship Id="rId1" Type="http://schemas.openxmlformats.org/officeDocument/2006/relationships/video" Target="file:///C:\Documents%20and%20Settings\jobey\My%20Documents\Data\Projects\Research\Climate\Change\FAU_SLR_2012\SaltWaterIntrusion_v4.wmv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22.png"/><Relationship Id="rId7" Type="http://schemas.openxmlformats.org/officeDocument/2006/relationships/customXml" Target="../ink/ink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6" Type="http://schemas.openxmlformats.org/officeDocument/2006/relationships/customXml" Target="../ink/ink2.xml"/><Relationship Id="rId11" Type="http://schemas.openxmlformats.org/officeDocument/2006/relationships/customXml" Target="../ink/ink7.xml"/><Relationship Id="rId5" Type="http://schemas.openxmlformats.org/officeDocument/2006/relationships/image" Target="../media/image23.png"/><Relationship Id="rId10" Type="http://schemas.openxmlformats.org/officeDocument/2006/relationships/customXml" Target="../ink/ink6.xml"/><Relationship Id="rId4" Type="http://schemas.openxmlformats.org/officeDocument/2006/relationships/customXml" Target="../ink/ink1.xml"/><Relationship Id="rId9" Type="http://schemas.openxmlformats.org/officeDocument/2006/relationships/customXml" Target="../ink/ink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6811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67788-C5C1-F645-40E3-4AFAB44823A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>
          <a:xfrm>
            <a:off x="20" y="836812"/>
            <a:ext cx="12191980" cy="685799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85C4CBB-974E-8B75-5C5B-308901B20BFC}"/>
              </a:ext>
            </a:extLst>
          </p:cNvPr>
          <p:cNvSpPr txBox="1">
            <a:spLocks/>
          </p:cNvSpPr>
          <p:nvPr/>
        </p:nvSpPr>
        <p:spPr>
          <a:xfrm>
            <a:off x="611225" y="2669280"/>
            <a:ext cx="10738022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 fontAlgn="auto">
              <a:lnSpc>
                <a:spcPct val="90000"/>
              </a:lnSpc>
              <a:spcAft>
                <a:spcPts val="600"/>
              </a:spcAft>
            </a:pPr>
            <a:r>
              <a:rPr lang="en-US" sz="6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Who We Are:</a:t>
            </a:r>
          </a:p>
          <a:p>
            <a:pPr algn="ctr" fontAlgn="auto">
              <a:lnSpc>
                <a:spcPct val="90000"/>
              </a:lnSpc>
              <a:spcAft>
                <a:spcPts val="600"/>
              </a:spcAft>
            </a:pPr>
            <a:r>
              <a:rPr lang="en-US" sz="6000" b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j-cs"/>
              </a:rPr>
              <a:t>The Lake Worth Drainage District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4F963D-3664-206C-19C8-9277FA97C24C}"/>
              </a:ext>
            </a:extLst>
          </p:cNvPr>
          <p:cNvSpPr txBox="1"/>
          <p:nvPr/>
        </p:nvSpPr>
        <p:spPr>
          <a:xfrm>
            <a:off x="531262" y="5759605"/>
            <a:ext cx="11129476" cy="1098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  <a:spcAft>
                <a:spcPts val="450"/>
              </a:spcAft>
            </a:pPr>
            <a:r>
              <a:rPr lang="en-US" sz="3200" dirty="0">
                <a:solidFill>
                  <a:srgbClr val="FFFFFF"/>
                </a:solidFill>
                <a:latin typeface="+mn-lt"/>
              </a:rPr>
              <a:t>Tommy Strowd, P.E., LWDD Executive Director, District Engineer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D0659F-FFC1-8EF5-52C4-530D74D6E1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36811"/>
          </a:xfrm>
          <a:prstGeom prst="rect">
            <a:avLst/>
          </a:prstGeom>
        </p:spPr>
      </p:pic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7B4033B1-98C4-F580-D610-5F3A32B9EE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175" y="6615787"/>
            <a:ext cx="730896" cy="71934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F3207D0-0605-12E2-91D9-E5AC56F9E9EA}"/>
              </a:ext>
            </a:extLst>
          </p:cNvPr>
          <p:cNvSpPr txBox="1">
            <a:spLocks/>
          </p:cNvSpPr>
          <p:nvPr/>
        </p:nvSpPr>
        <p:spPr>
          <a:xfrm>
            <a:off x="399378" y="189805"/>
            <a:ext cx="520065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Greetings SEFLUC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F9979A-008A-6D1B-93C1-FF245625F333}"/>
              </a:ext>
            </a:extLst>
          </p:cNvPr>
          <p:cNvSpPr txBox="1"/>
          <p:nvPr/>
        </p:nvSpPr>
        <p:spPr>
          <a:xfrm>
            <a:off x="3606947" y="69155"/>
            <a:ext cx="3195396" cy="69850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schemeClr val="bg1"/>
              </a:solidFill>
              <a:highlight>
                <a:srgbClr val="C0C0C0"/>
              </a:highligh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CA0032-764A-6B34-DB7E-A1B9FCE14E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774" y="82518"/>
            <a:ext cx="2997200" cy="698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3729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7CEE6250-9056-0E62-6EEE-809B9D1E07D5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ko-KR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Water Supply: Saltwater Intrusion</a:t>
            </a:r>
            <a:endParaRPr lang="ko-KR" altLang="en-US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064E9231-153C-D0ED-9D5D-3AD904F8C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2" y="5824089"/>
            <a:ext cx="730896" cy="719349"/>
          </a:xfrm>
          <a:prstGeom prst="rect">
            <a:avLst/>
          </a:prstGeom>
        </p:spPr>
      </p:pic>
      <p:pic>
        <p:nvPicPr>
          <p:cNvPr id="5" name="SaltWaterIntrusion_v4.wmv">
            <a:hlinkClick r:id="" action="ppaction://media"/>
            <a:extLst>
              <a:ext uri="{FF2B5EF4-FFF2-40B4-BE49-F238E27FC236}">
                <a16:creationId xmlns:a16="http://schemas.microsoft.com/office/drawing/2014/main" id="{6B4B6768-FBA9-042F-2D03-81E74ADCA78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33600" y="1160079"/>
            <a:ext cx="7924800" cy="5283200"/>
          </a:xfrm>
          <a:prstGeom prst="rect">
            <a:avLst/>
          </a:prstGeom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C1BD09E5-7F6E-B09A-A7D5-CEE37B4EFBFF}"/>
              </a:ext>
            </a:extLst>
          </p:cNvPr>
          <p:cNvSpPr/>
          <p:nvPr/>
        </p:nvSpPr>
        <p:spPr>
          <a:xfrm>
            <a:off x="3088003" y="1783080"/>
            <a:ext cx="740664" cy="777240"/>
          </a:xfrm>
          <a:prstGeom prst="down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A498A4-6A4D-B295-ABD8-CC299DCEB3CC}"/>
              </a:ext>
            </a:extLst>
          </p:cNvPr>
          <p:cNvSpPr txBox="1"/>
          <p:nvPr/>
        </p:nvSpPr>
        <p:spPr>
          <a:xfrm>
            <a:off x="2178941" y="1413748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Recharge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44ADC5F-C09C-F17E-2927-2875AA8F125D}"/>
              </a:ext>
            </a:extLst>
          </p:cNvPr>
          <p:cNvSpPr/>
          <p:nvPr/>
        </p:nvSpPr>
        <p:spPr>
          <a:xfrm rot="1150919">
            <a:off x="5797296" y="2286000"/>
            <a:ext cx="298704" cy="27432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831EDC0A-A82C-FA3F-5EA7-AE9A4100A357}"/>
              </a:ext>
            </a:extLst>
          </p:cNvPr>
          <p:cNvSpPr/>
          <p:nvPr/>
        </p:nvSpPr>
        <p:spPr>
          <a:xfrm rot="662593">
            <a:off x="5677517" y="3179064"/>
            <a:ext cx="298704" cy="27432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EBD30B47-7D8A-FDC1-83D7-38EEC9737CA7}"/>
              </a:ext>
            </a:extLst>
          </p:cNvPr>
          <p:cNvSpPr/>
          <p:nvPr/>
        </p:nvSpPr>
        <p:spPr>
          <a:xfrm rot="921081">
            <a:off x="5430835" y="4172711"/>
            <a:ext cx="298704" cy="27432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85C7A5B8-9FCD-E361-BF86-8387B46BAD9A}"/>
              </a:ext>
            </a:extLst>
          </p:cNvPr>
          <p:cNvSpPr/>
          <p:nvPr/>
        </p:nvSpPr>
        <p:spPr>
          <a:xfrm rot="921081">
            <a:off x="5070165" y="4981707"/>
            <a:ext cx="298704" cy="27432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1331050-A8AE-638D-C5CE-C07E0D649D4C}"/>
              </a:ext>
            </a:extLst>
          </p:cNvPr>
          <p:cNvSpPr/>
          <p:nvPr/>
        </p:nvSpPr>
        <p:spPr>
          <a:xfrm rot="921081">
            <a:off x="4131964" y="5388955"/>
            <a:ext cx="298704" cy="27432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8B9093-F139-3B76-71BD-55565CE65EFC}"/>
              </a:ext>
            </a:extLst>
          </p:cNvPr>
          <p:cNvSpPr/>
          <p:nvPr/>
        </p:nvSpPr>
        <p:spPr>
          <a:xfrm rot="921081">
            <a:off x="3308982" y="5858734"/>
            <a:ext cx="298704" cy="274320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0CD10601-5ED1-867D-CD07-B0715EEBFA67}"/>
              </a:ext>
            </a:extLst>
          </p:cNvPr>
          <p:cNvSpPr/>
          <p:nvPr/>
        </p:nvSpPr>
        <p:spPr>
          <a:xfrm rot="5805908">
            <a:off x="8041003" y="3056443"/>
            <a:ext cx="740664" cy="77724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DD3111F8-2086-00EA-E6E7-FA361ABB72DC}"/>
              </a:ext>
            </a:extLst>
          </p:cNvPr>
          <p:cNvSpPr/>
          <p:nvPr/>
        </p:nvSpPr>
        <p:spPr>
          <a:xfrm rot="11058643">
            <a:off x="6278715" y="2571158"/>
            <a:ext cx="298704" cy="274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4D76F9C-FE81-1A54-1448-6091A2A5421C}"/>
              </a:ext>
            </a:extLst>
          </p:cNvPr>
          <p:cNvSpPr/>
          <p:nvPr/>
        </p:nvSpPr>
        <p:spPr>
          <a:xfrm rot="11755817">
            <a:off x="6202160" y="3342293"/>
            <a:ext cx="298704" cy="274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41FA0645-248B-BEDD-D48B-0638A6DAE6DC}"/>
              </a:ext>
            </a:extLst>
          </p:cNvPr>
          <p:cNvSpPr/>
          <p:nvPr/>
        </p:nvSpPr>
        <p:spPr>
          <a:xfrm rot="11755817">
            <a:off x="5918178" y="4345596"/>
            <a:ext cx="298704" cy="274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99E3D001-6A4F-FC62-3BEF-0A67CFA74359}"/>
              </a:ext>
            </a:extLst>
          </p:cNvPr>
          <p:cNvSpPr/>
          <p:nvPr/>
        </p:nvSpPr>
        <p:spPr>
          <a:xfrm rot="11755817">
            <a:off x="5485493" y="5152433"/>
            <a:ext cx="298704" cy="274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2F743EE5-CAC6-DC26-150A-65D7CE634DF6}"/>
              </a:ext>
            </a:extLst>
          </p:cNvPr>
          <p:cNvSpPr/>
          <p:nvPr/>
        </p:nvSpPr>
        <p:spPr>
          <a:xfrm rot="11755817">
            <a:off x="4888903" y="5729816"/>
            <a:ext cx="298704" cy="274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2D6670E-41C5-FAFD-2AC1-F2C2ABB329E0}"/>
              </a:ext>
            </a:extLst>
          </p:cNvPr>
          <p:cNvSpPr/>
          <p:nvPr/>
        </p:nvSpPr>
        <p:spPr>
          <a:xfrm rot="11755817">
            <a:off x="3917216" y="6133235"/>
            <a:ext cx="298704" cy="27432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609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7CEE6250-9056-0E62-6EEE-809B9D1E07D5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ko-KR" sz="20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맑은 고딕"/>
                <a:cs typeface="Arial"/>
              </a:rPr>
              <a:t>Water Supply: Saltwater Intrusion</a:t>
            </a:r>
            <a:endParaRPr lang="ko-KR" altLang="en-US" sz="20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/>
              <a:ea typeface="맑은 고딕"/>
              <a:cs typeface="Arial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064E9231-153C-D0ED-9D5D-3AD904F8CF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2" y="5824089"/>
            <a:ext cx="730896" cy="71934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CE495641-464F-CB59-E733-E1787375A919}"/>
              </a:ext>
            </a:extLst>
          </p:cNvPr>
          <p:cNvSpPr/>
          <p:nvPr/>
        </p:nvSpPr>
        <p:spPr>
          <a:xfrm>
            <a:off x="6096000" y="3439490"/>
            <a:ext cx="381838" cy="331596"/>
          </a:xfrm>
          <a:prstGeom prst="ellipse">
            <a:avLst/>
          </a:prstGeom>
          <a:noFill/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948F84-A076-35EA-084A-58E64FF51ECF}"/>
              </a:ext>
            </a:extLst>
          </p:cNvPr>
          <p:cNvSpPr txBox="1"/>
          <p:nvPr/>
        </p:nvSpPr>
        <p:spPr>
          <a:xfrm>
            <a:off x="6960661" y="2949518"/>
            <a:ext cx="1069524" cy="923330"/>
          </a:xfrm>
          <a:prstGeom prst="rect">
            <a:avLst/>
          </a:prstGeom>
          <a:noFill/>
          <a:ln>
            <a:solidFill>
              <a:srgbClr val="0066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S/W</a:t>
            </a:r>
          </a:p>
          <a:p>
            <a:pPr algn="ctr"/>
            <a:r>
              <a:rPr lang="en-US" dirty="0"/>
              <a:t>Intrusion</a:t>
            </a:r>
          </a:p>
          <a:p>
            <a:pPr algn="ctr"/>
            <a:r>
              <a:rPr lang="en-US" dirty="0"/>
              <a:t>Line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09FC4DE-C444-175A-62AE-07632F36A6BD}"/>
              </a:ext>
            </a:extLst>
          </p:cNvPr>
          <p:cNvCxnSpPr>
            <a:cxnSpLocks/>
            <a:stCxn id="15" idx="2"/>
          </p:cNvCxnSpPr>
          <p:nvPr/>
        </p:nvCxnSpPr>
        <p:spPr>
          <a:xfrm flipH="1">
            <a:off x="6858391" y="3872848"/>
            <a:ext cx="674773" cy="2570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map of a beach&#10;&#10;AI-generated content may be incorrect.">
            <a:extLst>
              <a:ext uri="{FF2B5EF4-FFF2-40B4-BE49-F238E27FC236}">
                <a16:creationId xmlns:a16="http://schemas.microsoft.com/office/drawing/2014/main" id="{64B08B1F-C510-5629-7ADF-5B3D7FF78B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219" y="165340"/>
            <a:ext cx="5133647" cy="675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48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FF0B0-56AA-14B0-CAE7-46651BF58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C345086C-F15D-DCFB-2510-C9B8D97A1450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800" b="0">
                <a:latin typeface="Aptos"/>
                <a:cs typeface="Arial"/>
              </a:rPr>
              <a:t>C-51 Reservoir</a:t>
            </a:r>
            <a:endParaRPr lang="en-US" sz="2800">
              <a:latin typeface="Aptos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E91970BA-B5DE-4D87-E82C-3A5DE5964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06" y="5948267"/>
            <a:ext cx="730896" cy="719349"/>
          </a:xfrm>
          <a:prstGeom prst="rect">
            <a:avLst/>
          </a:prstGeom>
        </p:spPr>
      </p:pic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A3A18510-FC89-4C68-EFFD-228DA489E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69" y="1041830"/>
            <a:ext cx="9155576" cy="56267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A4136D4-2A86-B593-6F55-E12D011D6031}"/>
                  </a:ext>
                </a:extLst>
              </p14:cNvPr>
              <p14:cNvContentPartPr/>
              <p14:nvPr/>
            </p14:nvContentPartPr>
            <p14:xfrm>
              <a:off x="2399035" y="2374230"/>
              <a:ext cx="9407" cy="9407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A4136D4-2A86-B593-6F55-E12D011D60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28685" y="1903880"/>
                <a:ext cx="940700" cy="94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DE1B88E-081A-1179-6C96-E3B1DBB1E01C}"/>
                  </a:ext>
                </a:extLst>
              </p14:cNvPr>
              <p14:cNvContentPartPr/>
              <p14:nvPr/>
            </p14:nvContentPartPr>
            <p14:xfrm>
              <a:off x="9041988" y="1375428"/>
              <a:ext cx="9407" cy="9407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DE1B88E-081A-1179-6C96-E3B1DBB1E0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71638" y="905078"/>
                <a:ext cx="940700" cy="94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2CDCE02-7367-0C69-E945-660241897D75}"/>
                  </a:ext>
                </a:extLst>
              </p14:cNvPr>
              <p14:cNvContentPartPr/>
              <p14:nvPr/>
            </p14:nvContentPartPr>
            <p14:xfrm>
              <a:off x="3697404" y="2197290"/>
              <a:ext cx="9407" cy="9407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2CDCE02-7367-0C69-E945-660241897D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27054" y="1726940"/>
                <a:ext cx="940700" cy="94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7FF2285-FC56-6C64-5DC9-C90CE3216261}"/>
                  </a:ext>
                </a:extLst>
              </p14:cNvPr>
              <p14:cNvContentPartPr/>
              <p14:nvPr/>
            </p14:nvContentPartPr>
            <p14:xfrm>
              <a:off x="2362067" y="2527211"/>
              <a:ext cx="9407" cy="9407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7FF2285-FC56-6C64-5DC9-C90CE321626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1717" y="2056861"/>
                <a:ext cx="940700" cy="94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9260CD7-0169-39F6-2176-7341A057A262}"/>
                  </a:ext>
                </a:extLst>
              </p14:cNvPr>
              <p14:cNvContentPartPr/>
              <p14:nvPr/>
            </p14:nvContentPartPr>
            <p14:xfrm>
              <a:off x="2815607" y="2177336"/>
              <a:ext cx="9407" cy="9407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9260CD7-0169-39F6-2176-7341A057A26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45257" y="1706986"/>
                <a:ext cx="940700" cy="9407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3129C9-C0E5-4C2F-8390-508ABECAECE4}"/>
                  </a:ext>
                </a:extLst>
              </p14:cNvPr>
              <p14:cNvContentPartPr/>
              <p14:nvPr/>
            </p14:nvContentPartPr>
            <p14:xfrm>
              <a:off x="7397051" y="2043575"/>
              <a:ext cx="9407" cy="9407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3129C9-C0E5-4C2F-8390-508ABECAECE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26701" y="1573225"/>
                <a:ext cx="940700" cy="94070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3405E5E-59DE-0692-28F3-847B4169B175}"/>
              </a:ext>
            </a:extLst>
          </p:cNvPr>
          <p:cNvSpPr txBox="1"/>
          <p:nvPr/>
        </p:nvSpPr>
        <p:spPr>
          <a:xfrm>
            <a:off x="8344370" y="1222963"/>
            <a:ext cx="1420518" cy="369332"/>
          </a:xfrm>
          <a:prstGeom prst="rect">
            <a:avLst/>
          </a:prstGeom>
          <a:solidFill>
            <a:schemeClr val="tx2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D0BDBA2-30B3-85FF-0F70-6308E43BF1C8}"/>
                  </a:ext>
                </a:extLst>
              </p14:cNvPr>
              <p14:cNvContentPartPr/>
              <p14:nvPr/>
            </p14:nvContentPartPr>
            <p14:xfrm>
              <a:off x="8061008" y="2658437"/>
              <a:ext cx="9407" cy="9407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D0BDBA2-30B3-85FF-0F70-6308E43BF1C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0658" y="2188087"/>
                <a:ext cx="940700" cy="9407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B4E971BE-FA92-7EC7-92B5-7EBBA5D6B4E0}"/>
              </a:ext>
            </a:extLst>
          </p:cNvPr>
          <p:cNvSpPr txBox="1"/>
          <p:nvPr/>
        </p:nvSpPr>
        <p:spPr>
          <a:xfrm>
            <a:off x="1774115" y="2145486"/>
            <a:ext cx="180084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C-51 Reservoir</a:t>
            </a:r>
          </a:p>
        </p:txBody>
      </p:sp>
    </p:spTree>
    <p:extLst>
      <p:ext uri="{BB962C8B-B14F-4D97-AF65-F5344CB8AC3E}">
        <p14:creationId xmlns:p14="http://schemas.microsoft.com/office/powerpoint/2010/main" val="2060358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5E8ABDC-2514-5A2D-6892-75E0D97AF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C-51 Reservoir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DB1CCF-3A63-858E-BD9E-906014C4D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2800" y="1447800"/>
            <a:ext cx="4067208" cy="4678363"/>
          </a:xfrm>
        </p:spPr>
        <p:txBody>
          <a:bodyPr/>
          <a:lstStyle/>
          <a:p>
            <a:r>
              <a:rPr lang="en-US" dirty="0"/>
              <a:t>Divert water from Reservoir Storage</a:t>
            </a:r>
          </a:p>
          <a:p>
            <a:r>
              <a:rPr lang="en-US" dirty="0"/>
              <a:t>Pass through LWDD Canal Network</a:t>
            </a:r>
          </a:p>
          <a:p>
            <a:pPr lvl="1"/>
            <a:r>
              <a:rPr lang="en-US" dirty="0"/>
              <a:t>C-51 Canal</a:t>
            </a:r>
          </a:p>
          <a:p>
            <a:pPr lvl="1"/>
            <a:r>
              <a:rPr lang="en-US" dirty="0"/>
              <a:t>Hillsboro Canal</a:t>
            </a:r>
          </a:p>
          <a:p>
            <a:r>
              <a:rPr lang="en-US" dirty="0"/>
              <a:t>Pumped from Hillsboro Canal into N. Broward County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00EA02-D1B1-2B0C-3357-62A82BBAC4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514" y="-1"/>
            <a:ext cx="5048134" cy="681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33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A49E52-DCF4-DA10-9ADA-C0F252EF83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96CF2A2B-0745-440C-9224-C5C6A0A42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5BE6D6B-84C9-4D2B-97EB-773B7369E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fishing on pier on Lake Okeechobee">
            <a:extLst>
              <a:ext uri="{FF2B5EF4-FFF2-40B4-BE49-F238E27FC236}">
                <a16:creationId xmlns:a16="http://schemas.microsoft.com/office/drawing/2014/main" id="{FACA2F26-3532-4097-8B61-A4F30C727D9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rcRect l="46222" r="1" b="1"/>
          <a:stretch>
            <a:fillRect/>
          </a:stretch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1D34C7-58C8-9BAB-E05B-3BDC89ADB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821" y="1604846"/>
            <a:ext cx="10597603" cy="39334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9870" indent="-228600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FFFFF"/>
                </a:solidFill>
                <a:latin typeface="Aptos"/>
                <a:cs typeface="+mn-cs"/>
              </a:rPr>
              <a:t>With current regional infrastructure, it is </a:t>
            </a:r>
            <a:r>
              <a:rPr lang="en-US" sz="2400" u="sng" dirty="0">
                <a:solidFill>
                  <a:srgbClr val="FFFFFF"/>
                </a:solidFill>
                <a:latin typeface="Aptos"/>
                <a:cs typeface="+mn-cs"/>
              </a:rPr>
              <a:t>impossible</a:t>
            </a:r>
            <a:r>
              <a:rPr lang="en-US" sz="2400" dirty="0">
                <a:solidFill>
                  <a:srgbClr val="FFFFFF"/>
                </a:solidFill>
                <a:latin typeface="Aptos"/>
                <a:cs typeface="+mn-cs"/>
              </a:rPr>
              <a:t> to satisfy all competing needs</a:t>
            </a:r>
            <a:endParaRPr lang="en-US" sz="2400">
              <a:latin typeface="Aptos"/>
              <a:cs typeface="+mn-cs"/>
            </a:endParaRPr>
          </a:p>
          <a:p>
            <a:pPr marL="229870" indent="-228600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FFFFFF"/>
                </a:solidFill>
                <a:latin typeface="Aptos"/>
                <a:cs typeface="+mn-cs"/>
              </a:rPr>
              <a:t>CERP is ultimately the best solution</a:t>
            </a:r>
            <a:endParaRPr lang="en-US" sz="2400" i="1">
              <a:solidFill>
                <a:srgbClr val="FFFFFF"/>
              </a:solidFill>
              <a:latin typeface="Aptos"/>
              <a:ea typeface="Calibri"/>
              <a:cs typeface="Calibri"/>
            </a:endParaRPr>
          </a:p>
          <a:p>
            <a:pPr marL="229870" indent="-228600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ptos"/>
                <a:cs typeface="+mn-cs"/>
              </a:rPr>
              <a:t>USACE should be commended for their efforts to develop a new comprehensive </a:t>
            </a:r>
            <a:r>
              <a:rPr lang="en-US" sz="2400">
                <a:solidFill>
                  <a:srgbClr val="FFFFFF"/>
                </a:solidFill>
                <a:latin typeface="Aptos"/>
                <a:cs typeface="+mn-cs"/>
              </a:rPr>
              <a:t>regulation schedule for the lake because of the completion of the Herbert Hoover Dike </a:t>
            </a:r>
            <a:r>
              <a:rPr lang="en-US" sz="2400" dirty="0">
                <a:solidFill>
                  <a:srgbClr val="FFFFFF"/>
                </a:solidFill>
                <a:latin typeface="Aptos"/>
                <a:cs typeface="+mn-cs"/>
              </a:rPr>
              <a:t>refurbishment</a:t>
            </a:r>
            <a:endParaRPr lang="en-US" sz="2400">
              <a:solidFill>
                <a:srgbClr val="FFFFFF"/>
              </a:solidFill>
              <a:latin typeface="Aptos"/>
              <a:ea typeface="Calibri"/>
              <a:cs typeface="Calibri"/>
            </a:endParaRPr>
          </a:p>
          <a:p>
            <a:pPr marL="229870" indent="-228600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  <a:latin typeface="Aptos"/>
                <a:cs typeface="+mn-cs"/>
              </a:rPr>
              <a:t>However, there are some water supply concerns specific to southeastern Palm Beach County associated with drought conditions</a:t>
            </a:r>
            <a:endParaRPr lang="en-US" sz="2400">
              <a:solidFill>
                <a:srgbClr val="FFFFFF"/>
              </a:solidFill>
              <a:latin typeface="Aptos"/>
              <a:cs typeface="+mn-cs"/>
            </a:endParaRPr>
          </a:p>
        </p:txBody>
      </p:sp>
      <p:pic>
        <p:nvPicPr>
          <p:cNvPr id="16" name="Picture 15" descr="A blue and white logo&#10;&#10;AI-generated content may be incorrect.">
            <a:extLst>
              <a:ext uri="{FF2B5EF4-FFF2-40B4-BE49-F238E27FC236}">
                <a16:creationId xmlns:a16="http://schemas.microsoft.com/office/drawing/2014/main" id="{59B541FD-6068-884B-81DF-ED7FF0E13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2" y="5824089"/>
            <a:ext cx="730896" cy="7193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1527ED-9BCA-88A5-E680-7C031BB52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0"/>
            <a:ext cx="12188951" cy="83503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48C7F50-F600-BCBB-2066-ADA620B74C81}"/>
              </a:ext>
            </a:extLst>
          </p:cNvPr>
          <p:cNvSpPr txBox="1">
            <a:spLocks/>
          </p:cNvSpPr>
          <p:nvPr/>
        </p:nvSpPr>
        <p:spPr>
          <a:xfrm>
            <a:off x="324958" y="118551"/>
            <a:ext cx="5000804" cy="55511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lnSpc>
                <a:spcPct val="90000"/>
              </a:lnSpc>
              <a:spcAft>
                <a:spcPts val="0"/>
              </a:spcAft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cs typeface="+mj-cs"/>
              </a:rPr>
              <a:t>Management of Lake Okeechobee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0B0004020202020204" pitchFamily="34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9007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2AF85A-FB0F-5679-9B69-D0CDD5A001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9813639C-CCD2-3FBF-8391-994D1899B50F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cs typeface="Arial"/>
              </a:rPr>
              <a:t>Recent Lake Schedules Compared to LOSOM</a:t>
            </a:r>
            <a:endParaRPr lang="en-US" altLang="ko-KR" b="0">
              <a:latin typeface="Aptos"/>
              <a:ea typeface="맑은 고딕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0247DD4C-9F41-C1B9-F5FC-DC8078AFE5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2" y="5824089"/>
            <a:ext cx="730896" cy="719349"/>
          </a:xfrm>
          <a:prstGeom prst="rect">
            <a:avLst/>
          </a:prstGeom>
        </p:spPr>
      </p:pic>
      <p:pic>
        <p:nvPicPr>
          <p:cNvPr id="2" name="Picture 1" descr="A chart of water supply zones&#10;&#10;AI-generated content may be incorrect.">
            <a:extLst>
              <a:ext uri="{FF2B5EF4-FFF2-40B4-BE49-F238E27FC236}">
                <a16:creationId xmlns:a16="http://schemas.microsoft.com/office/drawing/2014/main" id="{D7E6A0B3-9813-16D3-2B68-0238BD1F4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506" y="1061155"/>
            <a:ext cx="9318988" cy="57968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1351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43616-B4F8-044C-99B1-D64E40690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2D3CCEFF-7C45-11E4-FE55-729121F1CB0A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cs typeface="Arial"/>
              </a:rPr>
              <a:t>LOSOM Effects on LECSA-1</a:t>
            </a:r>
            <a:endParaRPr lang="en-US" sz="2800" b="0">
              <a:latin typeface="Apto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57D17E-8300-F5CB-BB8C-278A6BF1C132}"/>
              </a:ext>
            </a:extLst>
          </p:cNvPr>
          <p:cNvSpPr txBox="1"/>
          <p:nvPr/>
        </p:nvSpPr>
        <p:spPr>
          <a:xfrm>
            <a:off x="410814" y="1384962"/>
            <a:ext cx="6208887" cy="53245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200" kern="1200">
                <a:latin typeface="Aptos"/>
                <a:cs typeface="Arial"/>
              </a:rPr>
              <a:t>No regulatory releases to Lake Worth </a:t>
            </a:r>
            <a:r>
              <a:rPr lang="en-US" sz="2200">
                <a:latin typeface="Aptos"/>
                <a:cs typeface="Arial"/>
              </a:rPr>
              <a:t>Lagoon</a:t>
            </a:r>
            <a:br>
              <a:rPr lang="en-US" sz="2200" dirty="0">
                <a:latin typeface="Aptos"/>
                <a:cs typeface="Arial"/>
              </a:rPr>
            </a:br>
            <a:endParaRPr lang="en-US">
              <a:latin typeface="Aptos"/>
              <a:cs typeface="Arial" charset="0"/>
            </a:endParaRPr>
          </a:p>
          <a:p>
            <a:pPr marL="342900" indent="-342900">
              <a:buFont typeface="Arial"/>
              <a:buChar char="•"/>
            </a:pPr>
            <a:r>
              <a:rPr lang="en-US" sz="2200">
                <a:latin typeface="Aptos"/>
                <a:cs typeface="Arial"/>
              </a:rPr>
              <a:t>Lower</a:t>
            </a:r>
            <a:r>
              <a:rPr lang="en-US" sz="2200" kern="1200">
                <a:latin typeface="Aptos"/>
                <a:cs typeface="Arial"/>
              </a:rPr>
              <a:t> canal stages during dry </a:t>
            </a:r>
            <a:r>
              <a:rPr lang="en-US" sz="2200">
                <a:latin typeface="Aptos"/>
                <a:cs typeface="Arial"/>
              </a:rPr>
              <a:t>periods</a:t>
            </a:r>
            <a:br>
              <a:rPr lang="en-US" sz="2200" dirty="0">
                <a:latin typeface="Aptos"/>
                <a:cs typeface="Arial"/>
              </a:rPr>
            </a:br>
            <a:endParaRPr lang="en-US">
              <a:latin typeface="Aptos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>
                <a:latin typeface="Aptos"/>
                <a:cs typeface="Arial"/>
              </a:rPr>
              <a:t>Reduced</a:t>
            </a:r>
            <a:r>
              <a:rPr lang="en-US" sz="2200" kern="1200">
                <a:latin typeface="Aptos"/>
                <a:cs typeface="Arial"/>
              </a:rPr>
              <a:t> pumping from East into </a:t>
            </a:r>
            <a:r>
              <a:rPr lang="en-US" sz="2200">
                <a:latin typeface="Aptos"/>
                <a:cs typeface="Arial"/>
              </a:rPr>
              <a:t>LWDD</a:t>
            </a:r>
            <a:br>
              <a:rPr lang="en-US" sz="2200" dirty="0">
                <a:latin typeface="Aptos"/>
                <a:cs typeface="Arial"/>
              </a:rPr>
            </a:br>
            <a:endParaRPr lang="en-US" sz="2200">
              <a:latin typeface="Aptos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>
                <a:latin typeface="Aptos"/>
                <a:cs typeface="Arial"/>
              </a:rPr>
              <a:t>Shifts</a:t>
            </a:r>
            <a:r>
              <a:rPr lang="en-US" sz="2200" kern="1200">
                <a:latin typeface="Aptos"/>
                <a:cs typeface="Arial"/>
              </a:rPr>
              <a:t> reliance to WCA-1 for water supply</a:t>
            </a:r>
            <a:endParaRPr lang="en-US" sz="2200">
              <a:latin typeface="Aptos"/>
              <a:cs typeface="Arial"/>
            </a:endParaRPr>
          </a:p>
          <a:p>
            <a:pPr marL="342900" indent="-342900">
              <a:buFont typeface="Arial"/>
              <a:buChar char="•"/>
            </a:pPr>
            <a:endParaRPr lang="en-US" sz="2200" dirty="0">
              <a:latin typeface="Aptos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 kern="1200">
                <a:latin typeface="Aptos"/>
                <a:cs typeface="Arial"/>
              </a:rPr>
              <a:t>Increased withdrawal from WCA-1 lowers perimeter stages and impacts </a:t>
            </a:r>
            <a:r>
              <a:rPr lang="en-US" sz="2200">
                <a:latin typeface="Aptos"/>
                <a:cs typeface="Arial"/>
              </a:rPr>
              <a:t>hydroperiods</a:t>
            </a:r>
          </a:p>
          <a:p>
            <a:pPr marL="342900" indent="-342900">
              <a:buFont typeface="Arial"/>
              <a:buChar char="•"/>
            </a:pPr>
            <a:endParaRPr lang="en-US" sz="2200" dirty="0">
              <a:latin typeface="Aptos"/>
              <a:cs typeface="Arial"/>
            </a:endParaRPr>
          </a:p>
          <a:p>
            <a:pPr marL="342900" indent="-342900">
              <a:buFont typeface="Arial"/>
              <a:buChar char="•"/>
            </a:pPr>
            <a:r>
              <a:rPr lang="en-US" sz="2200">
                <a:latin typeface="Aptos"/>
                <a:cs typeface="Arial"/>
              </a:rPr>
              <a:t>Less</a:t>
            </a:r>
            <a:r>
              <a:rPr lang="en-US" sz="2200" kern="1200">
                <a:latin typeface="Aptos"/>
                <a:cs typeface="Arial"/>
              </a:rPr>
              <a:t> water in WCA-1 coupled with drier antecedent conditions results in lower levels in LWDD, with increased risk for saltwater intrusion</a:t>
            </a:r>
          </a:p>
          <a:p>
            <a:pPr algn="ctr"/>
            <a:endParaRPr lang="en-US"/>
          </a:p>
        </p:txBody>
      </p:sp>
      <p:pic>
        <p:nvPicPr>
          <p:cNvPr id="4" name="Picture 3" descr="A drawing of a person and person&#10;&#10;AI-generated content may be incorrect.">
            <a:extLst>
              <a:ext uri="{FF2B5EF4-FFF2-40B4-BE49-F238E27FC236}">
                <a16:creationId xmlns:a16="http://schemas.microsoft.com/office/drawing/2014/main" id="{AABD6C2C-64D9-455C-3910-5A3AE81A2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460" y="999066"/>
            <a:ext cx="5128771" cy="5881513"/>
          </a:xfrm>
          <a:prstGeom prst="rect">
            <a:avLst/>
          </a:prstGeom>
        </p:spPr>
      </p:pic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C93A3737-C147-0B22-3C2C-84F173122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06" y="5948267"/>
            <a:ext cx="730896" cy="7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8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B807A-E126-18AB-470D-9D14CCD4F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6FB1D6AB-C3F4-EC4E-55E9-6556F3D684C6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cs typeface="Arial"/>
              </a:rPr>
              <a:t>LOSOM Effects on LECSA-1</a:t>
            </a:r>
            <a:endParaRPr lang="en-US" sz="2800" b="0">
              <a:latin typeface="Aptos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54782012-E99B-A453-FE4A-139BA82AB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06" y="5948267"/>
            <a:ext cx="730896" cy="719349"/>
          </a:xfrm>
          <a:prstGeom prst="rect">
            <a:avLst/>
          </a:prstGeom>
        </p:spPr>
      </p:pic>
      <p:pic>
        <p:nvPicPr>
          <p:cNvPr id="5" name="Picture 4" descr="A map of a dry event&#10;&#10;AI-generated content may be incorrect.">
            <a:extLst>
              <a:ext uri="{FF2B5EF4-FFF2-40B4-BE49-F238E27FC236}">
                <a16:creationId xmlns:a16="http://schemas.microsoft.com/office/drawing/2014/main" id="{05DBAF0E-AC0B-F159-C638-EBAF04D7A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314" y="1177635"/>
            <a:ext cx="8096384" cy="5492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405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35A492-AFD0-E710-8B18-CB8A23131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5493C2C2-C62E-6C9B-EBF8-8DCB0E5F8BB3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400" b="0">
                <a:latin typeface="Aptos"/>
                <a:cs typeface="Arial"/>
              </a:rPr>
              <a:t>Average Stage Difference – Dry Month / Dry Year​</a:t>
            </a: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5E47531B-59F9-FD31-59E4-432CAFBE54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06" y="5948267"/>
            <a:ext cx="730896" cy="719349"/>
          </a:xfrm>
          <a:prstGeom prst="rect">
            <a:avLst/>
          </a:prstGeom>
        </p:spPr>
      </p:pic>
      <p:pic>
        <p:nvPicPr>
          <p:cNvPr id="2" name="Picture 1" descr="A map of a large area&#10;&#10;AI-generated content may be incorrect.">
            <a:extLst>
              <a:ext uri="{FF2B5EF4-FFF2-40B4-BE49-F238E27FC236}">
                <a16:creationId xmlns:a16="http://schemas.microsoft.com/office/drawing/2014/main" id="{0F698D45-8345-3D68-DBE9-BABA255F7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367" y="1068779"/>
            <a:ext cx="5564595" cy="578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703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14F6A-E79C-281E-98DB-D1550AE95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CEA5F36E-E5E1-6971-4DB5-052773372070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400" b="0">
                <a:latin typeface="Aptos"/>
                <a:cs typeface="Arial"/>
              </a:rPr>
              <a:t>LORS08 Operations – ‘Regulatory Releases to the Estuaries’ </a:t>
            </a:r>
            <a:endParaRPr lang="en-US" sz="2400">
              <a:latin typeface="Aptos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D567FAE7-0A0E-808F-DFF8-287D8C520D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06" y="5948267"/>
            <a:ext cx="730896" cy="719349"/>
          </a:xfrm>
          <a:prstGeom prst="rect">
            <a:avLst/>
          </a:prstGeom>
        </p:spPr>
      </p:pic>
      <p:pic>
        <p:nvPicPr>
          <p:cNvPr id="3" name="Picture 2" descr="A map of land with blue and green areas&#10;&#10;AI-generated content may be incorrect.">
            <a:extLst>
              <a:ext uri="{FF2B5EF4-FFF2-40B4-BE49-F238E27FC236}">
                <a16:creationId xmlns:a16="http://schemas.microsoft.com/office/drawing/2014/main" id="{B8AC3752-F60F-562B-5281-53FC20B71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730" y="1118260"/>
            <a:ext cx="8353593" cy="54032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855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E4BE80-0F59-7F46-75BF-83089D7A3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5609A-F3E1-0D47-640E-23E623FC4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228" y="318025"/>
            <a:ext cx="5200650" cy="457200"/>
          </a:xfrm>
        </p:spPr>
        <p:txBody>
          <a:bodyPr>
            <a:noAutofit/>
          </a:bodyPr>
          <a:lstStyle/>
          <a:p>
            <a:r>
              <a:rPr lang="en-US" sz="2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</a:rPr>
              <a:t>Introduction to the LWDD</a:t>
            </a:r>
          </a:p>
        </p:txBody>
      </p:sp>
      <p:pic>
        <p:nvPicPr>
          <p:cNvPr id="6" name="Picture 5" descr="A diagram of a city&#10;&#10;AI-generated content may be incorrect.">
            <a:extLst>
              <a:ext uri="{FF2B5EF4-FFF2-40B4-BE49-F238E27FC236}">
                <a16:creationId xmlns:a16="http://schemas.microsoft.com/office/drawing/2014/main" id="{B6729E12-C70D-2494-41E4-DB070E9047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752" y="1256420"/>
            <a:ext cx="9685867" cy="542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707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58DF-D2CF-83BA-7AF3-287B40EF7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7A6C193A-1D47-2589-8154-660555E94A07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400" b="0">
                <a:latin typeface="Aptos"/>
                <a:cs typeface="Arial"/>
              </a:rPr>
              <a:t>LOSOM Operations – ‘Sending Water South’ </a:t>
            </a:r>
            <a:endParaRPr lang="en-US" sz="2400">
              <a:latin typeface="Aptos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AAC0A454-649A-5CB6-26C5-BD9A3C816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06" y="5948267"/>
            <a:ext cx="730896" cy="719349"/>
          </a:xfrm>
          <a:prstGeom prst="rect">
            <a:avLst/>
          </a:prstGeom>
        </p:spPr>
      </p:pic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CEBB2FBD-328E-C12F-5565-503998D8D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071" y="1111955"/>
            <a:ext cx="8563725" cy="5554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2435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264CE3-3AEA-9E09-0621-B9F517EB02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21746A28-E2C3-D412-EB75-BB210A3B86D6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sz="2800" b="0">
                <a:latin typeface="Aptos"/>
                <a:cs typeface="Arial"/>
              </a:rPr>
              <a:t>Solutions?</a:t>
            </a:r>
            <a:endParaRPr lang="en-US" sz="2800">
              <a:latin typeface="Aptos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BE3A630B-F045-AC83-7CF1-832D67BCD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06" y="5948267"/>
            <a:ext cx="730896" cy="719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30C558F-1135-6BDE-098E-9EE9C9284B1F}"/>
              </a:ext>
            </a:extLst>
          </p:cNvPr>
          <p:cNvSpPr txBox="1"/>
          <p:nvPr/>
        </p:nvSpPr>
        <p:spPr>
          <a:xfrm>
            <a:off x="384502" y="1713520"/>
            <a:ext cx="11376083" cy="480131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lvl="0" indent="-228600" algn="l" rtl="0">
              <a:buFont typeface=""/>
              <a:buChar char="•"/>
            </a:pPr>
            <a:r>
              <a:rPr lang="en-US" sz="3600" b="1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Storage, Storage, Storage…</a:t>
            </a:r>
            <a:r>
              <a:rPr lang="en-US" sz="3600" b="0" i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​</a:t>
            </a:r>
          </a:p>
          <a:p>
            <a:pPr marL="228600" indent="-228600">
              <a:buFont typeface=""/>
              <a:buChar char="•"/>
            </a:pPr>
            <a:endParaRPr lang="en-US" sz="2800" dirty="0">
              <a:solidFill>
                <a:srgbClr val="000000"/>
              </a:solidFill>
              <a:latin typeface="Aptos"/>
              <a:ea typeface="Arial"/>
              <a:cs typeface="Arial"/>
            </a:endParaRPr>
          </a:p>
          <a:p>
            <a:pPr marL="228600" indent="-228600">
              <a:buFont typeface=""/>
              <a:buChar char="•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A number of storage projects were identified </a:t>
            </a:r>
            <a:r>
              <a:rPr lang="en-US" sz="280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in CERP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which could play a significant role </a:t>
            </a:r>
            <a:r>
              <a:rPr lang="en-US" sz="280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in resolving</a:t>
            </a:r>
            <a:r>
              <a:rPr lang="en-US" sz="2800" b="0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 these issues in southeastern PBC</a:t>
            </a:r>
            <a:r>
              <a:rPr lang="en-US" sz="2800" b="0" i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​</a:t>
            </a:r>
            <a:br>
              <a:rPr lang="en-US" sz="280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</a:br>
            <a:endParaRPr lang="en-US" sz="2800" b="0" i="0" dirty="0">
              <a:solidFill>
                <a:srgbClr val="000000"/>
              </a:solidFill>
              <a:latin typeface="Aptos"/>
              <a:ea typeface="Arial"/>
              <a:cs typeface="Arial"/>
            </a:endParaRPr>
          </a:p>
          <a:p>
            <a:pPr marL="1714500" lvl="4" indent="-342900" algn="l" rtl="0">
              <a:buFont typeface="Wingdings"/>
              <a:buChar char="Ø"/>
            </a:pPr>
            <a:r>
              <a:rPr lang="en-US" sz="2800" b="1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Site I Reservoir </a:t>
            </a:r>
            <a:r>
              <a:rPr lang="en-US" sz="2800" b="1" i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​</a:t>
            </a:r>
          </a:p>
          <a:p>
            <a:pPr marL="2171700" lvl="6" indent="-342900">
              <a:buFont typeface="Wingdings"/>
              <a:buChar char="Ø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1,600 acres – 4 ft. deep</a:t>
            </a:r>
            <a:r>
              <a:rPr lang="en-US" sz="2800" b="0" i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​</a:t>
            </a:r>
          </a:p>
          <a:p>
            <a:pPr marL="1714500" lvl="5" indent="-342900">
              <a:buFont typeface="Wingdings"/>
              <a:buChar char="Ø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ASR Wells</a:t>
            </a:r>
            <a:r>
              <a:rPr lang="en-US" sz="2800" b="0" i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​</a:t>
            </a:r>
          </a:p>
          <a:p>
            <a:pPr marL="1714500" lvl="4" indent="-342900" algn="l" rtl="0">
              <a:buFont typeface="Wingdings"/>
              <a:buChar char="Ø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C-51 ASR</a:t>
            </a:r>
            <a:r>
              <a:rPr lang="en-US" sz="2800" b="0" i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​</a:t>
            </a:r>
          </a:p>
          <a:p>
            <a:pPr marL="1714500" lvl="4" indent="-342900" algn="l" rtl="0">
              <a:buFont typeface="Wingdings"/>
              <a:buChar char="Ø"/>
            </a:pPr>
            <a:r>
              <a:rPr lang="en-US" sz="2800" b="0" i="0" u="none" strike="noStrike" baseline="0" dirty="0">
                <a:solidFill>
                  <a:srgbClr val="000000"/>
                </a:solidFill>
                <a:latin typeface="Aptos"/>
                <a:ea typeface="Arial"/>
                <a:cs typeface="Arial"/>
              </a:rPr>
              <a:t>Others…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201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0E3ED4-B2B2-23D8-0F9A-C5A0C808E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ird standing on a bridge&#10;&#10;AI-generated content may be incorrect.">
            <a:extLst>
              <a:ext uri="{FF2B5EF4-FFF2-40B4-BE49-F238E27FC236}">
                <a16:creationId xmlns:a16="http://schemas.microsoft.com/office/drawing/2014/main" id="{E0533C93-DC74-A8CE-6D3E-80CE6C86B6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3103" b="12627"/>
          <a:stretch>
            <a:fillRect/>
          </a:stretch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6" name="제목 1">
            <a:extLst>
              <a:ext uri="{FF2B5EF4-FFF2-40B4-BE49-F238E27FC236}">
                <a16:creationId xmlns:a16="http://schemas.microsoft.com/office/drawing/2014/main" id="{B8A6BDDD-F8FB-1CC6-7EAA-47A5B260BE45}"/>
              </a:ext>
            </a:extLst>
          </p:cNvPr>
          <p:cNvSpPr txBox="1">
            <a:spLocks/>
          </p:cNvSpPr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6000" b="0">
                <a:solidFill>
                  <a:srgbClr val="FFFFFF"/>
                </a:solidFill>
                <a:latin typeface="+mj-lt"/>
                <a:cs typeface="+mj-cs"/>
              </a:rPr>
              <a:t>Questions?</a:t>
            </a:r>
            <a:endParaRPr lang="en-US" sz="6000">
              <a:solidFill>
                <a:srgbClr val="FFFFFF"/>
              </a:solidFill>
              <a:latin typeface="+mj-lt"/>
              <a:cs typeface="+mj-cs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974F3097-B35D-AFC1-88C9-A1EEABBC4A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3906" y="5948267"/>
            <a:ext cx="730896" cy="7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48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5" descr="A map of a city&#10;&#10;AI-generated content may be incorrect.">
            <a:extLst>
              <a:ext uri="{FF2B5EF4-FFF2-40B4-BE49-F238E27FC236}">
                <a16:creationId xmlns:a16="http://schemas.microsoft.com/office/drawing/2014/main" id="{D248427F-562B-4584-BB4E-832EA89271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18413" r="-1" b="22389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 hidden="1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Rectangle 20" hidden="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24957" y="1188975"/>
            <a:ext cx="3710329" cy="320725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172399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cs typeface="+mn-cs"/>
              </a:rPr>
              <a:t>Independent special taxing district es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ta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b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li</a:t>
            </a:r>
            <a:r>
              <a:rPr lang="en-US" sz="1800">
                <a:latin typeface="Aptos" panose="020B0004020202020204" pitchFamily="34" charset="0"/>
                <a:cs typeface="+mn-cs"/>
              </a:rPr>
              <a:t>s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h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e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d</a:t>
            </a:r>
            <a:r>
              <a:rPr lang="en-US" sz="1800" spc="49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in</a:t>
            </a:r>
            <a:r>
              <a:rPr lang="en-US" sz="1800" spc="8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1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9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15</a:t>
            </a:r>
            <a:r>
              <a:rPr lang="en-US" sz="1800" spc="23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by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the</a:t>
            </a:r>
            <a:r>
              <a:rPr lang="en-US" sz="1800" spc="19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Florida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Le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g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i</a:t>
            </a:r>
            <a:r>
              <a:rPr lang="en-US" sz="1800" spc="-4">
                <a:latin typeface="Aptos" panose="020B0004020202020204" pitchFamily="34" charset="0"/>
                <a:cs typeface="+mn-cs"/>
              </a:rPr>
              <a:t>s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la</a:t>
            </a:r>
            <a:r>
              <a:rPr lang="en-US" sz="1800" spc="-15">
                <a:latin typeface="Aptos" panose="020B0004020202020204" pitchFamily="34" charset="0"/>
                <a:cs typeface="+mn-cs"/>
              </a:rPr>
              <a:t>t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ure</a:t>
            </a:r>
            <a:r>
              <a:rPr lang="en-US" sz="1800" spc="45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4">
                <a:latin typeface="Aptos" panose="020B0004020202020204" pitchFamily="34" charset="0"/>
                <a:cs typeface="+mn-cs"/>
              </a:rPr>
              <a:t>f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or</a:t>
            </a:r>
            <a:r>
              <a:rPr lang="en-US" sz="1800" spc="-23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t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h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e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p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u</a:t>
            </a:r>
            <a:r>
              <a:rPr lang="en-US" sz="1800" spc="-4">
                <a:latin typeface="Aptos" panose="020B0004020202020204" pitchFamily="34" charset="0"/>
                <a:cs typeface="+mn-cs"/>
              </a:rPr>
              <a:t>r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p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o</a:t>
            </a:r>
            <a:r>
              <a:rPr lang="en-US" sz="1800" spc="-4">
                <a:latin typeface="Aptos" panose="020B0004020202020204" pitchFamily="34" charset="0"/>
                <a:cs typeface="+mn-cs"/>
              </a:rPr>
              <a:t>s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e</a:t>
            </a:r>
            <a:r>
              <a:rPr lang="en-US" sz="1800" spc="8">
                <a:latin typeface="Aptos" panose="020B0004020202020204" pitchFamily="34" charset="0"/>
                <a:cs typeface="+mn-cs"/>
              </a:rPr>
              <a:t> 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of </a:t>
            </a:r>
            <a:r>
              <a:rPr lang="en-US" sz="1800">
                <a:latin typeface="Aptos" panose="020B0004020202020204" pitchFamily="34" charset="0"/>
                <a:cs typeface="+mn-cs"/>
              </a:rPr>
              <a:t>s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et</a:t>
            </a:r>
            <a:r>
              <a:rPr lang="en-US" sz="1800" spc="-15">
                <a:latin typeface="Aptos" panose="020B0004020202020204" pitchFamily="34" charset="0"/>
                <a:cs typeface="+mn-cs"/>
              </a:rPr>
              <a:t>t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le</a:t>
            </a:r>
            <a:r>
              <a:rPr lang="en-US" sz="1800" spc="11">
                <a:latin typeface="Aptos" panose="020B0004020202020204" pitchFamily="34" charset="0"/>
                <a:cs typeface="+mn-cs"/>
              </a:rPr>
              <a:t>m</a:t>
            </a:r>
            <a:r>
              <a:rPr lang="en-US" sz="1800" spc="-11">
                <a:latin typeface="Aptos" panose="020B0004020202020204" pitchFamily="34" charset="0"/>
                <a:cs typeface="+mn-cs"/>
              </a:rPr>
              <a:t>e</a:t>
            </a:r>
            <a:r>
              <a:rPr lang="en-US" sz="1800" spc="-19">
                <a:latin typeface="Aptos" panose="020B0004020202020204" pitchFamily="34" charset="0"/>
                <a:cs typeface="+mn-cs"/>
              </a:rPr>
              <a:t>n</a:t>
            </a:r>
            <a:r>
              <a:rPr lang="en-US" sz="1800" spc="-8">
                <a:latin typeface="Aptos" panose="020B0004020202020204" pitchFamily="34" charset="0"/>
                <a:cs typeface="+mn-cs"/>
              </a:rPr>
              <a:t>t and development of agriculture</a:t>
            </a:r>
            <a:endParaRPr lang="en-US" sz="1800">
              <a:latin typeface="Aptos" panose="020B0004020202020204" pitchFamily="34" charset="0"/>
              <a:cs typeface="+mn-cs"/>
            </a:endParaRPr>
          </a:p>
          <a:p>
            <a:pPr marL="172399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 spc="-8">
                <a:latin typeface="Aptos" panose="020B0004020202020204" pitchFamily="34" charset="0"/>
                <a:cs typeface="+mn-cs"/>
              </a:rPr>
              <a:t>‘Single Purpose’ drainage district</a:t>
            </a:r>
            <a:endParaRPr lang="en-US" sz="1800">
              <a:latin typeface="Aptos" panose="020B0004020202020204" pitchFamily="34" charset="0"/>
              <a:cs typeface="+mn-cs"/>
            </a:endParaRPr>
          </a:p>
          <a:p>
            <a:pPr marL="172399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cs typeface="+mn-cs"/>
              </a:rPr>
              <a:t>Responsible for providing flood control and water supply for approximately half of Palm Beach County </a:t>
            </a:r>
          </a:p>
          <a:p>
            <a:pPr marL="172399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cs typeface="+mn-cs"/>
              </a:rPr>
              <a:t>Encompasses approximately 200 square miles in southeastern Palm Beach County; all or part of 13 municipalities </a:t>
            </a:r>
          </a:p>
          <a:p>
            <a:pPr marL="172399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Aptos" panose="020B0004020202020204" pitchFamily="34" charset="0"/>
                <a:cs typeface="+mn-cs"/>
              </a:rPr>
              <a:t>Serving ~800,000 residents and more than 10,000 agricultural acres</a:t>
            </a:r>
          </a:p>
          <a:p>
            <a:pPr marL="172399" indent="-228600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800">
              <a:latin typeface="Aptos" panose="020B0004020202020204" pitchFamily="34" charset="0"/>
              <a:cs typeface="+mn-cs"/>
            </a:endParaRPr>
          </a:p>
          <a:p>
            <a:pPr marL="172399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>
              <a:latin typeface="Aptos" panose="020B0004020202020204" pitchFamily="34" charset="0"/>
              <a:cs typeface="+mn-cs"/>
            </a:endParaRPr>
          </a:p>
          <a:p>
            <a:pPr marL="172399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>
              <a:latin typeface="Aptos" panose="020B000402020202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C8519-963B-85FA-ADBB-6D3DCB71B1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"/>
            <a:ext cx="11535974" cy="7903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958" y="118551"/>
            <a:ext cx="3438144" cy="5551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cs typeface="+mj-cs"/>
              </a:rPr>
              <a:t>Who We Are</a:t>
            </a:r>
          </a:p>
        </p:txBody>
      </p:sp>
      <p:pic>
        <p:nvPicPr>
          <p:cNvPr id="6" name="Picture 5" descr="A blue and white logo&#10;&#10;AI-generated content may be incorrect.">
            <a:extLst>
              <a:ext uri="{FF2B5EF4-FFF2-40B4-BE49-F238E27FC236}">
                <a16:creationId xmlns:a16="http://schemas.microsoft.com/office/drawing/2014/main" id="{30C7600F-5201-EC63-9D0F-F4314EDA49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885" y="5884505"/>
            <a:ext cx="730896" cy="71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9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A0BC91DB-07A5-FFEA-25C6-9FAB29282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ody of water&#10;&#10;Description automatically generated">
            <a:extLst>
              <a:ext uri="{FF2B5EF4-FFF2-40B4-BE49-F238E27FC236}">
                <a16:creationId xmlns:a16="http://schemas.microsoft.com/office/drawing/2014/main" id="{2DE4C6E1-DB7B-2A12-D9FA-B12DFFD4E6F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" r="4892"/>
          <a:stretch>
            <a:fillRect/>
          </a:stretch>
        </p:blipFill>
        <p:spPr>
          <a:xfrm>
            <a:off x="7381653" y="10"/>
            <a:ext cx="4810347" cy="6857990"/>
          </a:xfrm>
          <a:custGeom>
            <a:avLst/>
            <a:gdLst/>
            <a:ahLst/>
            <a:cxnLst/>
            <a:rect l="l" t="t" r="r" b="b"/>
            <a:pathLst>
              <a:path w="4817171" h="6858000">
                <a:moveTo>
                  <a:pt x="22751" y="0"/>
                </a:moveTo>
                <a:lnTo>
                  <a:pt x="4817171" y="0"/>
                </a:lnTo>
                <a:lnTo>
                  <a:pt x="4817171" y="6858000"/>
                </a:lnTo>
                <a:lnTo>
                  <a:pt x="0" y="6858000"/>
                </a:lnTo>
                <a:lnTo>
                  <a:pt x="6679" y="6845555"/>
                </a:lnTo>
                <a:cubicBezTo>
                  <a:pt x="496584" y="5886487"/>
                  <a:pt x="786702" y="4695963"/>
                  <a:pt x="786702" y="3406233"/>
                </a:cubicBezTo>
                <a:cubicBezTo>
                  <a:pt x="786702" y="2215714"/>
                  <a:pt x="539501" y="1109724"/>
                  <a:pt x="116147" y="192283"/>
                </a:cubicBezTo>
                <a:close/>
              </a:path>
            </a:pathLst>
          </a:custGeom>
        </p:spPr>
      </p:pic>
      <p:pic>
        <p:nvPicPr>
          <p:cNvPr id="7" name="Content Placeholder 5" descr="A close up of a road&#10;&#10;Description automatically generated">
            <a:extLst>
              <a:ext uri="{FF2B5EF4-FFF2-40B4-BE49-F238E27FC236}">
                <a16:creationId xmlns:a16="http://schemas.microsoft.com/office/drawing/2014/main" id="{85A2B8E8-56CE-C3E8-A3EE-DA5A3EEC1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r="3851"/>
          <a:stretch>
            <a:fillRect/>
          </a:stretch>
        </p:blipFill>
        <p:spPr>
          <a:xfrm>
            <a:off x="3135603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8" name="Picture 7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2AE9722C-E8B2-F13F-DBCC-C39B9862193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7921"/>
          <a:stretch>
            <a:fillRect/>
          </a:stretch>
        </p:blipFill>
        <p:spPr>
          <a:xfrm>
            <a:off x="3189428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9" name="Freeform: Shape 14">
            <a:extLst>
              <a:ext uri="{FF2B5EF4-FFF2-40B4-BE49-F238E27FC236}">
                <a16:creationId xmlns:a16="http://schemas.microsoft.com/office/drawing/2014/main" id="{C0B91D85-8A34-58DC-F375-021889286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Freeform: Shape 16" hidden="1">
            <a:extLst>
              <a:ext uri="{FF2B5EF4-FFF2-40B4-BE49-F238E27FC236}">
                <a16:creationId xmlns:a16="http://schemas.microsoft.com/office/drawing/2014/main" id="{1B94A4CE-5667-8D27-2F19-5060C671E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 hidden="1">
            <a:extLst>
              <a:ext uri="{FF2B5EF4-FFF2-40B4-BE49-F238E27FC236}">
                <a16:creationId xmlns:a16="http://schemas.microsoft.com/office/drawing/2014/main" id="{1443C466-1B2F-4D62-1543-F721A2489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0685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CC6FB43E-E6E0-5478-33CC-C30732C28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18A44634-D1CA-2F16-DD93-F2BF3D5E40E2}"/>
              </a:ext>
            </a:extLst>
          </p:cNvPr>
          <p:cNvSpPr txBox="1">
            <a:spLocks/>
          </p:cNvSpPr>
          <p:nvPr/>
        </p:nvSpPr>
        <p:spPr>
          <a:xfrm>
            <a:off x="328395" y="1207008"/>
            <a:ext cx="2807208" cy="3922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4309" marR="391944" indent="-228600" fontAlgn="auto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224785" algn="l"/>
              </a:tabLst>
            </a:pPr>
            <a:r>
              <a:rPr lang="en-US" sz="1600" spc="-11">
                <a:latin typeface="Aptos" panose="020B0004020202020204" pitchFamily="34" charset="0"/>
                <a:cs typeface="+mn-cs"/>
              </a:rPr>
              <a:t>Op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e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r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ate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15">
                <a:latin typeface="Aptos" panose="020B0004020202020204" pitchFamily="34" charset="0"/>
                <a:cs typeface="+mn-cs"/>
              </a:rPr>
              <a:t>an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d</a:t>
            </a:r>
            <a:r>
              <a:rPr lang="en-US" sz="1600" spc="11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15">
                <a:latin typeface="Aptos" panose="020B0004020202020204" pitchFamily="34" charset="0"/>
                <a:cs typeface="+mn-cs"/>
              </a:rPr>
              <a:t>m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a</a:t>
            </a:r>
            <a:r>
              <a:rPr lang="en-US" sz="1600" spc="-15">
                <a:latin typeface="Aptos" panose="020B0004020202020204" pitchFamily="34" charset="0"/>
                <a:cs typeface="+mn-cs"/>
              </a:rPr>
              <a:t>i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nt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a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in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 a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p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pro</a:t>
            </a:r>
            <a:r>
              <a:rPr lang="en-US" sz="1600">
                <a:latin typeface="Aptos" panose="020B0004020202020204" pitchFamily="34" charset="0"/>
                <a:cs typeface="+mn-cs"/>
              </a:rPr>
              <a:t>x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i</a:t>
            </a:r>
            <a:r>
              <a:rPr lang="en-US" sz="1600" spc="15">
                <a:latin typeface="Aptos" panose="020B0004020202020204" pitchFamily="34" charset="0"/>
                <a:cs typeface="+mn-cs"/>
              </a:rPr>
              <a:t>m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at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e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l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y</a:t>
            </a:r>
            <a:r>
              <a:rPr lang="en-US" sz="1600" spc="19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5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0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0</a:t>
            </a:r>
            <a:r>
              <a:rPr lang="en-US" sz="1600" spc="8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15">
                <a:latin typeface="Aptos" panose="020B0004020202020204" pitchFamily="34" charset="0"/>
                <a:cs typeface="+mn-cs"/>
              </a:rPr>
              <a:t>m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iles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of</a:t>
            </a:r>
            <a:r>
              <a:rPr lang="en-US" sz="1600" spc="8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c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a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n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a</a:t>
            </a:r>
            <a:r>
              <a:rPr lang="en-US" sz="1600" spc="-15">
                <a:latin typeface="Aptos" panose="020B0004020202020204" pitchFamily="34" charset="0"/>
                <a:cs typeface="+mn-cs"/>
              </a:rPr>
              <a:t>l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s a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n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d</a:t>
            </a:r>
            <a:r>
              <a:rPr lang="en-US" sz="1600" spc="8">
                <a:latin typeface="Aptos" panose="020B0004020202020204" pitchFamily="34" charset="0"/>
                <a:cs typeface="+mn-cs"/>
              </a:rPr>
              <a:t> 1,000 miles of 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r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ig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h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t</a:t>
            </a:r>
            <a:r>
              <a:rPr lang="en-US" sz="1600">
                <a:latin typeface="Aptos" panose="020B0004020202020204" pitchFamily="34" charset="0"/>
                <a:cs typeface="+mn-cs"/>
              </a:rPr>
              <a:t>s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-</a:t>
            </a:r>
            <a:r>
              <a:rPr lang="en-US" sz="1600" spc="-15">
                <a:latin typeface="Aptos" panose="020B0004020202020204" pitchFamily="34" charset="0"/>
                <a:cs typeface="+mn-cs"/>
              </a:rPr>
              <a:t>o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f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-</a:t>
            </a:r>
            <a:r>
              <a:rPr lang="en-US" sz="1600" spc="-30">
                <a:latin typeface="Aptos" panose="020B0004020202020204" pitchFamily="34" charset="0"/>
                <a:cs typeface="+mn-cs"/>
              </a:rPr>
              <a:t>w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ay</a:t>
            </a:r>
          </a:p>
          <a:p>
            <a:pPr marL="567172" marR="279062" lvl="1" indent="-228600" fontAlgn="auto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tabLst>
                <a:tab pos="567648" algn="l"/>
              </a:tabLst>
            </a:pPr>
            <a:r>
              <a:rPr lang="en-US" sz="1600" spc="-8">
                <a:latin typeface="Aptos" panose="020B0004020202020204" pitchFamily="34" charset="0"/>
                <a:cs typeface="+mn-cs"/>
              </a:rPr>
              <a:t>5</a:t>
            </a:r>
            <a:r>
              <a:rPr lang="en-US" sz="1600">
                <a:latin typeface="Aptos" panose="020B0004020202020204" pitchFamily="34" charset="0"/>
                <a:cs typeface="+mn-cs"/>
              </a:rPr>
              <a:t>0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La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era</a:t>
            </a:r>
            <a:r>
              <a:rPr lang="en-US" sz="1600">
                <a:latin typeface="Aptos" panose="020B0004020202020204" pitchFamily="34" charset="0"/>
                <a:cs typeface="+mn-cs"/>
              </a:rPr>
              <a:t>l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c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ana</a:t>
            </a:r>
            <a:r>
              <a:rPr lang="en-US" sz="1600">
                <a:latin typeface="Aptos" panose="020B0004020202020204" pitchFamily="34" charset="0"/>
                <a:cs typeface="+mn-cs"/>
              </a:rPr>
              <a:t>ls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ru</a:t>
            </a:r>
            <a:r>
              <a:rPr lang="en-US" sz="1600">
                <a:latin typeface="Aptos" panose="020B0004020202020204" pitchFamily="34" charset="0"/>
                <a:cs typeface="+mn-cs"/>
              </a:rPr>
              <a:t>n </a:t>
            </a:r>
            <a:r>
              <a:rPr lang="en-US" sz="1600" spc="-26">
                <a:latin typeface="Aptos" panose="020B0004020202020204" pitchFamily="34" charset="0"/>
                <a:cs typeface="+mn-cs"/>
              </a:rPr>
              <a:t>w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s</a:t>
            </a:r>
            <a:r>
              <a:rPr lang="en-US" sz="1600">
                <a:latin typeface="Aptos" panose="020B0004020202020204" pitchFamily="34" charset="0"/>
                <a:cs typeface="+mn-cs"/>
              </a:rPr>
              <a:t>t</a:t>
            </a:r>
            <a:r>
              <a:rPr lang="en-US" sz="1600" spc="11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t</a:t>
            </a:r>
            <a:r>
              <a:rPr lang="en-US" sz="1600">
                <a:latin typeface="Aptos" panose="020B0004020202020204" pitchFamily="34" charset="0"/>
                <a:cs typeface="+mn-cs"/>
              </a:rPr>
              <a:t>o</a:t>
            </a:r>
            <a:r>
              <a:rPr lang="en-US" sz="1600" spc="-15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ea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s</a:t>
            </a:r>
            <a:r>
              <a:rPr lang="en-US" sz="1600">
                <a:latin typeface="Aptos" panose="020B0004020202020204" pitchFamily="34" charset="0"/>
                <a:cs typeface="+mn-cs"/>
              </a:rPr>
              <a:t>t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v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er</a:t>
            </a:r>
            <a:r>
              <a:rPr lang="en-US" sz="1600">
                <a:latin typeface="Aptos" panose="020B0004020202020204" pitchFamily="34" charset="0"/>
                <a:cs typeface="+mn-cs"/>
              </a:rPr>
              <a:t>y</a:t>
            </a:r>
            <a:r>
              <a:rPr lang="en-US" sz="1600" spc="15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ha</a:t>
            </a:r>
            <a:r>
              <a:rPr lang="en-US" sz="1600">
                <a:latin typeface="Aptos" panose="020B0004020202020204" pitchFamily="34" charset="0"/>
                <a:cs typeface="+mn-cs"/>
              </a:rPr>
              <a:t>lf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19">
                <a:latin typeface="Aptos" panose="020B0004020202020204" pitchFamily="34" charset="0"/>
                <a:cs typeface="+mn-cs"/>
              </a:rPr>
              <a:t>m</a:t>
            </a:r>
            <a:r>
              <a:rPr lang="en-US" sz="1600">
                <a:latin typeface="Aptos" panose="020B0004020202020204" pitchFamily="34" charset="0"/>
                <a:cs typeface="+mn-cs"/>
              </a:rPr>
              <a:t>ile</a:t>
            </a:r>
          </a:p>
          <a:p>
            <a:pPr marL="567172" marR="74766" lvl="1" indent="-228600" fontAlgn="auto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tabLst>
                <a:tab pos="567648" algn="l"/>
              </a:tabLst>
            </a:pPr>
            <a:r>
              <a:rPr lang="en-US" sz="1600">
                <a:latin typeface="Aptos" panose="020B0004020202020204" pitchFamily="34" charset="0"/>
                <a:cs typeface="+mn-cs"/>
              </a:rPr>
              <a:t>5 E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qua</a:t>
            </a:r>
            <a:r>
              <a:rPr lang="en-US" sz="1600">
                <a:latin typeface="Aptos" panose="020B0004020202020204" pitchFamily="34" charset="0"/>
                <a:cs typeface="+mn-cs"/>
              </a:rPr>
              <a:t>li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z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</a:t>
            </a:r>
            <a:r>
              <a:rPr lang="en-US" sz="1600">
                <a:latin typeface="Aptos" panose="020B0004020202020204" pitchFamily="34" charset="0"/>
                <a:cs typeface="+mn-cs"/>
              </a:rPr>
              <a:t>r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c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ana</a:t>
            </a:r>
            <a:r>
              <a:rPr lang="en-US" sz="1600">
                <a:latin typeface="Aptos" panose="020B0004020202020204" pitchFamily="34" charset="0"/>
                <a:cs typeface="+mn-cs"/>
              </a:rPr>
              <a:t>ls</a:t>
            </a:r>
            <a:r>
              <a:rPr lang="en-US" sz="1600" spc="-23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ru</a:t>
            </a:r>
            <a:r>
              <a:rPr lang="en-US" sz="1600">
                <a:latin typeface="Aptos" panose="020B0004020202020204" pitchFamily="34" charset="0"/>
                <a:cs typeface="+mn-cs"/>
              </a:rPr>
              <a:t>n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nor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t</a:t>
            </a:r>
            <a:r>
              <a:rPr lang="en-US" sz="1600">
                <a:latin typeface="Aptos" panose="020B0004020202020204" pitchFamily="34" charset="0"/>
                <a:cs typeface="+mn-cs"/>
              </a:rPr>
              <a:t>h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t</a:t>
            </a:r>
            <a:r>
              <a:rPr lang="en-US" sz="1600">
                <a:latin typeface="Aptos" panose="020B0004020202020204" pitchFamily="34" charset="0"/>
                <a:cs typeface="+mn-cs"/>
              </a:rPr>
              <a:t>o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s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ou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t</a:t>
            </a:r>
            <a:r>
              <a:rPr lang="en-US" sz="1600">
                <a:latin typeface="Aptos" panose="020B0004020202020204" pitchFamily="34" charset="0"/>
                <a:cs typeface="+mn-cs"/>
              </a:rPr>
              <a:t>h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</a:t>
            </a:r>
            <a:r>
              <a:rPr lang="en-US" sz="1600">
                <a:latin typeface="Aptos" panose="020B0004020202020204" pitchFamily="34" charset="0"/>
                <a:cs typeface="+mn-cs"/>
              </a:rPr>
              <a:t>lo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n</a:t>
            </a:r>
            <a:r>
              <a:rPr lang="en-US" sz="1600">
                <a:latin typeface="Aptos" panose="020B0004020202020204" pitchFamily="34" charset="0"/>
                <a:cs typeface="+mn-cs"/>
              </a:rPr>
              <a:t>g</a:t>
            </a:r>
            <a:r>
              <a:rPr lang="en-US" sz="1600" spc="-15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S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tate Road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7</a:t>
            </a:r>
            <a:r>
              <a:rPr lang="en-US" sz="1600">
                <a:latin typeface="Aptos" panose="020B0004020202020204" pitchFamily="34" charset="0"/>
                <a:cs typeface="+mn-cs"/>
              </a:rPr>
              <a:t>,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 </a:t>
            </a:r>
            <a:r>
              <a:rPr lang="en-US" sz="1600">
                <a:latin typeface="Aptos" panose="020B0004020202020204" pitchFamily="34" charset="0"/>
                <a:cs typeface="+mn-cs"/>
              </a:rPr>
              <a:t>Florida </a:t>
            </a:r>
            <a:r>
              <a:rPr lang="en-US" sz="1600" spc="-38">
                <a:latin typeface="Aptos" panose="020B0004020202020204" pitchFamily="34" charset="0"/>
                <a:cs typeface="+mn-cs"/>
              </a:rPr>
              <a:t>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urnp</a:t>
            </a:r>
            <a:r>
              <a:rPr lang="en-US" sz="1600">
                <a:latin typeface="Aptos" panose="020B0004020202020204" pitchFamily="34" charset="0"/>
                <a:cs typeface="+mn-cs"/>
              </a:rPr>
              <a:t>i</a:t>
            </a:r>
            <a:r>
              <a:rPr lang="en-US" sz="1600" spc="8">
                <a:latin typeface="Aptos" panose="020B0004020202020204" pitchFamily="34" charset="0"/>
                <a:cs typeface="+mn-cs"/>
              </a:rPr>
              <a:t>k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</a:t>
            </a:r>
            <a:r>
              <a:rPr lang="en-US" sz="1600">
                <a:latin typeface="Aptos" panose="020B0004020202020204" pitchFamily="34" charset="0"/>
                <a:cs typeface="+mn-cs"/>
              </a:rPr>
              <a:t>,</a:t>
            </a:r>
            <a:r>
              <a:rPr lang="en-US" sz="1600" spc="-23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30">
                <a:latin typeface="Aptos" panose="020B0004020202020204" pitchFamily="34" charset="0"/>
                <a:cs typeface="+mn-cs"/>
              </a:rPr>
              <a:t>W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s</a:t>
            </a:r>
            <a:r>
              <a:rPr lang="en-US" sz="1600">
                <a:latin typeface="Aptos" panose="020B0004020202020204" pitchFamily="34" charset="0"/>
                <a:cs typeface="+mn-cs"/>
              </a:rPr>
              <a:t>t</a:t>
            </a:r>
            <a:r>
              <a:rPr lang="en-US" sz="1600" spc="-60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o</a:t>
            </a:r>
            <a:r>
              <a:rPr lang="en-US" sz="1600">
                <a:latin typeface="Aptos" panose="020B0004020202020204" pitchFamily="34" charset="0"/>
                <a:cs typeface="+mn-cs"/>
              </a:rPr>
              <a:t>f </a:t>
            </a:r>
            <a:r>
              <a:rPr lang="en-US" sz="1600" spc="-15">
                <a:latin typeface="Aptos" panose="020B0004020202020204" pitchFamily="34" charset="0"/>
                <a:cs typeface="+mn-cs"/>
              </a:rPr>
              <a:t>M</a:t>
            </a:r>
            <a:r>
              <a:rPr lang="en-US" sz="1600">
                <a:latin typeface="Aptos" panose="020B0004020202020204" pitchFamily="34" charset="0"/>
                <a:cs typeface="+mn-cs"/>
              </a:rPr>
              <a:t>ili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ar</a:t>
            </a:r>
            <a:r>
              <a:rPr lang="en-US" sz="1600">
                <a:latin typeface="Aptos" panose="020B0004020202020204" pitchFamily="34" charset="0"/>
                <a:cs typeface="+mn-cs"/>
              </a:rPr>
              <a:t>y</a:t>
            </a:r>
            <a:r>
              <a:rPr lang="en-US" sz="1600" spc="-34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38">
                <a:latin typeface="Aptos" panose="020B0004020202020204" pitchFamily="34" charset="0"/>
                <a:cs typeface="+mn-cs"/>
              </a:rPr>
              <a:t>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ra</a:t>
            </a:r>
            <a:r>
              <a:rPr lang="en-US" sz="1600">
                <a:latin typeface="Aptos" panose="020B0004020202020204" pitchFamily="34" charset="0"/>
                <a:cs typeface="+mn-cs"/>
              </a:rPr>
              <a:t>il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 an</a:t>
            </a:r>
            <a:r>
              <a:rPr lang="en-US" sz="1600">
                <a:latin typeface="Aptos" panose="020B0004020202020204" pitchFamily="34" charset="0"/>
                <a:cs typeface="+mn-cs"/>
              </a:rPr>
              <a:t>d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 E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s</a:t>
            </a:r>
            <a:r>
              <a:rPr lang="en-US" sz="1600">
                <a:latin typeface="Aptos" panose="020B0004020202020204" pitchFamily="34" charset="0"/>
                <a:cs typeface="+mn-cs"/>
              </a:rPr>
              <a:t>t</a:t>
            </a:r>
            <a:r>
              <a:rPr lang="en-US" sz="1600" spc="-23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o</a:t>
            </a:r>
            <a:r>
              <a:rPr lang="en-US" sz="1600">
                <a:latin typeface="Aptos" panose="020B0004020202020204" pitchFamily="34" charset="0"/>
                <a:cs typeface="+mn-cs"/>
              </a:rPr>
              <a:t>f</a:t>
            </a:r>
            <a:r>
              <a:rPr lang="en-US" sz="1600" spc="-4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Congre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s</a:t>
            </a:r>
            <a:r>
              <a:rPr lang="en-US" sz="1600">
                <a:latin typeface="Aptos" panose="020B0004020202020204" pitchFamily="34" charset="0"/>
                <a:cs typeface="+mn-cs"/>
              </a:rPr>
              <a:t>s </a:t>
            </a:r>
            <a:r>
              <a:rPr lang="en-US" sz="1600" spc="-15">
                <a:latin typeface="Aptos" panose="020B0004020202020204" pitchFamily="34" charset="0"/>
                <a:cs typeface="+mn-cs"/>
              </a:rPr>
              <a:t>A</a:t>
            </a:r>
            <a:r>
              <a:rPr lang="en-US" sz="1600" spc="-11">
                <a:latin typeface="Aptos" panose="020B0004020202020204" pitchFamily="34" charset="0"/>
                <a:cs typeface="+mn-cs"/>
              </a:rPr>
              <a:t>v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enue</a:t>
            </a:r>
          </a:p>
          <a:p>
            <a:pPr marL="567172" marR="74766" lvl="1" indent="-228600" fontAlgn="auto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tabLst>
                <a:tab pos="567648" algn="l"/>
              </a:tabLst>
            </a:pPr>
            <a:r>
              <a:rPr lang="en-US" sz="1600" spc="-8">
                <a:latin typeface="Aptos" panose="020B0004020202020204" pitchFamily="34" charset="0"/>
                <a:cs typeface="+mn-cs"/>
              </a:rPr>
              <a:t>2</a:t>
            </a:r>
            <a:r>
              <a:rPr lang="en-US" sz="1600">
                <a:latin typeface="Aptos" panose="020B0004020202020204" pitchFamily="34" charset="0"/>
                <a:cs typeface="+mn-cs"/>
              </a:rPr>
              <a:t>0 </a:t>
            </a:r>
            <a:r>
              <a:rPr lang="en-US" sz="1600" spc="19">
                <a:latin typeface="Aptos" panose="020B0004020202020204" pitchFamily="34" charset="0"/>
                <a:cs typeface="+mn-cs"/>
              </a:rPr>
              <a:t>m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</a:t>
            </a:r>
            <a:r>
              <a:rPr lang="en-US" sz="1600">
                <a:latin typeface="Aptos" panose="020B0004020202020204" pitchFamily="34" charset="0"/>
                <a:cs typeface="+mn-cs"/>
              </a:rPr>
              <a:t>jor</a:t>
            </a:r>
            <a:r>
              <a:rPr lang="en-US" sz="1600" spc="-38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c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on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ro</a:t>
            </a:r>
            <a:r>
              <a:rPr lang="en-US" sz="1600">
                <a:latin typeface="Aptos" panose="020B0004020202020204" pitchFamily="34" charset="0"/>
                <a:cs typeface="+mn-cs"/>
              </a:rPr>
              <a:t>l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st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ru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ct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ure</a:t>
            </a:r>
            <a:r>
              <a:rPr lang="en-US" sz="1600">
                <a:latin typeface="Aptos" panose="020B0004020202020204" pitchFamily="34" charset="0"/>
                <a:cs typeface="+mn-cs"/>
              </a:rPr>
              <a:t>s</a:t>
            </a:r>
            <a:r>
              <a:rPr lang="en-US" sz="1600" spc="-23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an</a:t>
            </a:r>
            <a:r>
              <a:rPr lang="en-US" sz="1600">
                <a:latin typeface="Aptos" panose="020B0004020202020204" pitchFamily="34" charset="0"/>
                <a:cs typeface="+mn-cs"/>
              </a:rPr>
              <a:t>d 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nu</a:t>
            </a:r>
            <a:r>
              <a:rPr lang="en-US" sz="1600" spc="19">
                <a:latin typeface="Aptos" panose="020B0004020202020204" pitchFamily="34" charset="0"/>
                <a:cs typeface="+mn-cs"/>
              </a:rPr>
              <a:t>m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erou</a:t>
            </a:r>
            <a:r>
              <a:rPr lang="en-US" sz="1600">
                <a:latin typeface="Aptos" panose="020B0004020202020204" pitchFamily="34" charset="0"/>
                <a:cs typeface="+mn-cs"/>
              </a:rPr>
              <a:t>s</a:t>
            </a:r>
            <a:r>
              <a:rPr lang="en-US" sz="1600" spc="-23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19">
                <a:latin typeface="Aptos" panose="020B0004020202020204" pitchFamily="34" charset="0"/>
                <a:cs typeface="+mn-cs"/>
              </a:rPr>
              <a:t>m</a:t>
            </a:r>
            <a:r>
              <a:rPr lang="en-US" sz="1600">
                <a:latin typeface="Aptos" panose="020B0004020202020204" pitchFamily="34" charset="0"/>
                <a:cs typeface="+mn-cs"/>
              </a:rPr>
              <a:t>in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o</a:t>
            </a:r>
            <a:r>
              <a:rPr lang="en-US" sz="1600">
                <a:latin typeface="Aptos" panose="020B0004020202020204" pitchFamily="34" charset="0"/>
                <a:cs typeface="+mn-cs"/>
              </a:rPr>
              <a:t>r</a:t>
            </a:r>
            <a:r>
              <a:rPr lang="en-US" sz="1600" spc="-19">
                <a:latin typeface="Aptos" panose="020B0004020202020204" pitchFamily="34" charset="0"/>
                <a:cs typeface="+mn-cs"/>
              </a:rPr>
              <a:t> 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st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ru</a:t>
            </a:r>
            <a:r>
              <a:rPr lang="en-US" sz="1600" spc="4">
                <a:latin typeface="Aptos" panose="020B0004020202020204" pitchFamily="34" charset="0"/>
                <a:cs typeface="+mn-cs"/>
              </a:rPr>
              <a:t>ct</a:t>
            </a:r>
            <a:r>
              <a:rPr lang="en-US" sz="1600" spc="-8">
                <a:latin typeface="Aptos" panose="020B0004020202020204" pitchFamily="34" charset="0"/>
                <a:cs typeface="+mn-cs"/>
              </a:rPr>
              <a:t>ure</a:t>
            </a:r>
            <a:r>
              <a:rPr lang="en-US" sz="1600">
                <a:latin typeface="Aptos" panose="020B0004020202020204" pitchFamily="34" charset="0"/>
                <a:cs typeface="+mn-cs"/>
              </a:rPr>
              <a:t>s</a:t>
            </a:r>
          </a:p>
          <a:p>
            <a:pPr marL="224309" marR="3810" indent="-228600" fontAlgn="auto">
              <a:lnSpc>
                <a:spcPct val="90000"/>
              </a:lnSpc>
              <a:spcBef>
                <a:spcPts val="450"/>
              </a:spcBef>
              <a:spcAft>
                <a:spcPts val="450"/>
              </a:spcAft>
              <a:buFont typeface="Arial" panose="020B0604020202020204" pitchFamily="34" charset="0"/>
              <a:buChar char="•"/>
              <a:tabLst>
                <a:tab pos="224785" algn="l"/>
              </a:tabLst>
            </a:pPr>
            <a:r>
              <a:rPr lang="en-US" sz="1600" spc="-11">
                <a:latin typeface="Aptos" panose="020B0004020202020204" pitchFamily="34" charset="0"/>
                <a:cs typeface="+mn-cs"/>
              </a:rPr>
              <a:t>Regulation of drainage </a:t>
            </a:r>
            <a:br>
              <a:rPr lang="en-US" sz="1600" spc="-11">
                <a:latin typeface="Aptos" panose="020B0004020202020204" pitchFamily="34" charset="0"/>
                <a:cs typeface="+mn-cs"/>
              </a:rPr>
            </a:br>
            <a:r>
              <a:rPr lang="en-US" sz="1600" spc="-11">
                <a:latin typeface="Aptos" panose="020B0004020202020204" pitchFamily="34" charset="0"/>
                <a:cs typeface="+mn-cs"/>
              </a:rPr>
              <a:t>connections and use of the canal right-of-way</a:t>
            </a:r>
            <a:endParaRPr lang="en-US" sz="1600" spc="-8">
              <a:latin typeface="Aptos" panose="020B0004020202020204" pitchFamily="34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91EFCC-5558-A027-1F5C-779FE8C00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9245600" cy="609600"/>
          </a:xfrm>
        </p:spPr>
        <p:txBody>
          <a:bodyPr>
            <a:normAutofit/>
          </a:bodyPr>
          <a:lstStyle/>
          <a:p>
            <a:r>
              <a:rPr lang="en-US" sz="2800" b="0">
                <a:latin typeface="Aptos" panose="020B0004020202020204" pitchFamily="34" charset="0"/>
              </a:rPr>
              <a:t>What We Do</a:t>
            </a:r>
          </a:p>
        </p:txBody>
      </p:sp>
      <p:pic>
        <p:nvPicPr>
          <p:cNvPr id="3" name="Picture 2" descr="A blue and white logo&#10;&#10;AI-generated content may be incorrect.">
            <a:extLst>
              <a:ext uri="{FF2B5EF4-FFF2-40B4-BE49-F238E27FC236}">
                <a16:creationId xmlns:a16="http://schemas.microsoft.com/office/drawing/2014/main" id="{DAA05AE6-C9CE-DB0B-0A99-C89328CB61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2" y="5824089"/>
            <a:ext cx="730896" cy="719349"/>
          </a:xfrm>
          <a:prstGeom prst="rect">
            <a:avLst/>
          </a:prstGeom>
        </p:spPr>
      </p:pic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6A1CF145-06F0-ED75-CA1F-6E907372DB7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86" y="7086590"/>
            <a:ext cx="5384800" cy="372250"/>
          </a:xfrm>
        </p:spPr>
      </p:pic>
    </p:spTree>
    <p:extLst>
      <p:ext uri="{BB962C8B-B14F-4D97-AF65-F5344CB8AC3E}">
        <p14:creationId xmlns:p14="http://schemas.microsoft.com/office/powerpoint/2010/main" val="103254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ED44C-285C-9FE0-B713-C3202B957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dirty="0">
                <a:latin typeface="Aptos" panose="020B0004020202020204" pitchFamily="34" charset="0"/>
              </a:rPr>
              <a:t>Shared Flood Control</a:t>
            </a:r>
          </a:p>
        </p:txBody>
      </p:sp>
      <p:graphicFrame>
        <p:nvGraphicFramePr>
          <p:cNvPr id="9" name="내용 개체 틀 5">
            <a:extLst>
              <a:ext uri="{FF2B5EF4-FFF2-40B4-BE49-F238E27FC236}">
                <a16:creationId xmlns:a16="http://schemas.microsoft.com/office/drawing/2014/main" id="{2CBA3AB6-ACFD-6A51-9AF3-3C0EA2BB2B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9848458"/>
              </p:ext>
            </p:extLst>
          </p:nvPr>
        </p:nvGraphicFramePr>
        <p:xfrm>
          <a:off x="353568" y="1963092"/>
          <a:ext cx="5820997" cy="32916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AAAD0AC-28A9-2BA4-7A23-ECD828B39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668" y="1295904"/>
            <a:ext cx="4514293" cy="4992866"/>
          </a:xfrm>
          <a:prstGeom prst="rect">
            <a:avLst/>
          </a:prstGeom>
        </p:spPr>
      </p:pic>
      <p:pic>
        <p:nvPicPr>
          <p:cNvPr id="7" name="Picture 6" descr="A blue and white logo&#10;&#10;AI-generated content may be incorrect.">
            <a:extLst>
              <a:ext uri="{FF2B5EF4-FFF2-40B4-BE49-F238E27FC236}">
                <a16:creationId xmlns:a16="http://schemas.microsoft.com/office/drawing/2014/main" id="{692873A3-871F-9E8C-83E7-9D7FD841AF7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755" y="5704936"/>
            <a:ext cx="593206" cy="58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61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56E27C-07E0-A3BB-9EC2-0E876340A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35036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ketchy line" hidden="1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3422030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0FC9AB4-2D29-D0D3-E2ED-4A5BD94AE3FA}"/>
              </a:ext>
            </a:extLst>
          </p:cNvPr>
          <p:cNvSpPr txBox="1">
            <a:spLocks/>
          </p:cNvSpPr>
          <p:nvPr/>
        </p:nvSpPr>
        <p:spPr>
          <a:xfrm>
            <a:off x="396090" y="1269534"/>
            <a:ext cx="4914087" cy="558846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30188" indent="-230188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Wingdings" pitchFamily="2" charset="2"/>
              <a:buChar char="§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61963" indent="-231775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84213" indent="-222250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914400" indent="-230188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144588" indent="-230188" algn="l" defTabSz="914400" rtl="0" eaLnBrk="1" latinLnBrk="0" hangingPunct="1">
              <a:spcBef>
                <a:spcPct val="20000"/>
              </a:spcBef>
              <a:buClr>
                <a:srgbClr val="92CE2B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86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LWDD plays key role in balancing water supply needs in southeastern Palm Beach County</a:t>
            </a:r>
          </a:p>
          <a:p>
            <a:pPr indent="-2286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LWDD not a water consumer</a:t>
            </a:r>
          </a:p>
          <a:p>
            <a:pPr marL="461645" lvl="1" indent="-2286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2000" i="1" dirty="0">
                <a:latin typeface="+mn-lt"/>
                <a:cs typeface="+mn-cs"/>
              </a:rPr>
              <a:t>“Diversion &amp; Impoundment”… </a:t>
            </a:r>
            <a:endParaRPr lang="en-US" sz="2000" i="1" dirty="0">
              <a:latin typeface="+mn-lt"/>
              <a:ea typeface="Calibri"/>
              <a:cs typeface="Calibri"/>
            </a:endParaRPr>
          </a:p>
          <a:p>
            <a:pPr indent="-2286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LWDD manages water levels to make it available for urban and agricultural needs</a:t>
            </a:r>
          </a:p>
          <a:p>
            <a:pPr indent="-2286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+mn-lt"/>
                <a:cs typeface="+mn-cs"/>
              </a:rPr>
              <a:t>Sources of water supply… </a:t>
            </a:r>
          </a:p>
          <a:p>
            <a:pPr lvl="1" indent="-2286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2000" dirty="0">
                <a:latin typeface="+mn-lt"/>
                <a:cs typeface="+mn-cs"/>
              </a:rPr>
              <a:t>Rainfall</a:t>
            </a:r>
          </a:p>
          <a:p>
            <a:pPr lvl="1" indent="-2286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2000" dirty="0">
                <a:latin typeface="+mn-lt"/>
                <a:cs typeface="+mn-cs"/>
              </a:rPr>
              <a:t>Water Conservation Area 1 (Primary)</a:t>
            </a:r>
          </a:p>
          <a:p>
            <a:pPr lvl="1" indent="-228600" fontAlgn="auto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</a:pPr>
            <a:r>
              <a:rPr lang="en-US" sz="2000" dirty="0">
                <a:latin typeface="+mn-lt"/>
                <a:cs typeface="+mn-cs"/>
              </a:rPr>
              <a:t>Lake Okeechobee (Secondary)</a:t>
            </a:r>
          </a:p>
          <a:p>
            <a:pPr indent="-228600" fontAlgn="auto">
              <a:lnSpc>
                <a:spcPct val="90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+mn-lt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676BA6-3DCA-D416-A04C-774D40AF7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5" r="11598"/>
          <a:stretch>
            <a:fillRect/>
          </a:stretch>
        </p:blipFill>
        <p:spPr>
          <a:xfrm>
            <a:off x="5311702" y="835036"/>
            <a:ext cx="6878775" cy="685800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CC0F6A-4706-F41E-4011-6642EAC7A3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0"/>
            <a:ext cx="12188951" cy="83503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97536D9-F74E-2858-02AF-91EDAA44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76" y="137886"/>
            <a:ext cx="9245600" cy="609600"/>
          </a:xfrm>
        </p:spPr>
        <p:txBody>
          <a:bodyPr>
            <a:normAutofit/>
          </a:bodyPr>
          <a:lstStyle/>
          <a:p>
            <a:r>
              <a:rPr lang="en-US" sz="2400" b="0" dirty="0">
                <a:latin typeface="Aptos" panose="020B0004020202020204" pitchFamily="34" charset="0"/>
              </a:rPr>
              <a:t>LWDD’s Water Supply Role</a:t>
            </a:r>
          </a:p>
        </p:txBody>
      </p:sp>
    </p:spTree>
    <p:extLst>
      <p:ext uri="{BB962C8B-B14F-4D97-AF65-F5344CB8AC3E}">
        <p14:creationId xmlns:p14="http://schemas.microsoft.com/office/powerpoint/2010/main" val="1933783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BEC79-D04C-8808-C043-A3034EEA0C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0" dirty="0">
                <a:latin typeface="Aptos" panose="020B0004020202020204" pitchFamily="34" charset="0"/>
              </a:rPr>
              <a:t>Lake Okeechobee and LEC Water Supply</a:t>
            </a:r>
          </a:p>
        </p:txBody>
      </p:sp>
      <p:cxnSp>
        <p:nvCxnSpPr>
          <p:cNvPr id="5" name="Straight Connector 4" hidden="1">
            <a:extLst>
              <a:ext uri="{FF2B5EF4-FFF2-40B4-BE49-F238E27FC236}">
                <a16:creationId xmlns:a16="http://schemas.microsoft.com/office/drawing/2014/main" id="{E82F88A2-1CEA-A299-9F77-CE28076B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 hidden="1">
            <a:extLst>
              <a:ext uri="{FF2B5EF4-FFF2-40B4-BE49-F238E27FC236}">
                <a16:creationId xmlns:a16="http://schemas.microsoft.com/office/drawing/2014/main" id="{712CFBBB-E078-1AA4-6525-3A2E9745A4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776091" y="481264"/>
            <a:ext cx="2212848" cy="18578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6BBAD5AB-15C8-C51E-0700-DFC411FC3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398651" y="3497931"/>
            <a:ext cx="2212848" cy="288915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6" name="Picture 15" descr="A blue and white logo&#10;&#10;AI-generated content may be incorrect.">
            <a:extLst>
              <a:ext uri="{FF2B5EF4-FFF2-40B4-BE49-F238E27FC236}">
                <a16:creationId xmlns:a16="http://schemas.microsoft.com/office/drawing/2014/main" id="{E4170FCE-EB1D-C147-D48D-6B2C3EF4F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2" y="5824089"/>
            <a:ext cx="730896" cy="7193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F1C23AA-10ED-E7FA-8C44-56DB84838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171" y="1009893"/>
            <a:ext cx="4686209" cy="57637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3A27DE-9F0C-08AF-E1F4-B331F19B2830}"/>
              </a:ext>
            </a:extLst>
          </p:cNvPr>
          <p:cNvSpPr txBox="1"/>
          <p:nvPr/>
        </p:nvSpPr>
        <p:spPr>
          <a:xfrm>
            <a:off x="6014888" y="1716141"/>
            <a:ext cx="4806523" cy="9534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sz="2400" b="1" dirty="0">
                <a:solidFill>
                  <a:srgbClr val="000000"/>
                </a:solidFill>
                <a:latin typeface="Aptos"/>
                <a:cs typeface="Arial"/>
              </a:rPr>
              <a:t>Everyone in South Florida relies on Lake Okeechobee and the Water Conservation Areas to: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6922A3-4F96-3CEA-2573-AD78BE931BA6}"/>
              </a:ext>
            </a:extLst>
          </p:cNvPr>
          <p:cNvSpPr txBox="1"/>
          <p:nvPr/>
        </p:nvSpPr>
        <p:spPr>
          <a:xfrm>
            <a:off x="6400076" y="3166885"/>
            <a:ext cx="5227215" cy="240860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27965" indent="-227965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ptos"/>
                <a:cs typeface="Arial"/>
              </a:rPr>
              <a:t>Replenish and recharge coastal aquifers</a:t>
            </a:r>
            <a:endParaRPr lang="en-US" sz="2000" dirty="0">
              <a:latin typeface="Aptos"/>
            </a:endParaRPr>
          </a:p>
          <a:p>
            <a:pPr marL="227965" indent="-227965">
              <a:lnSpc>
                <a:spcPts val="22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Aptos"/>
              <a:cs typeface="Arial" panose="020B0604020202020204" pitchFamily="34" charset="0"/>
            </a:endParaRPr>
          </a:p>
          <a:p>
            <a:pPr marL="227965" indent="-227965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ptos"/>
                <a:cs typeface="Arial" panose="020B0604020202020204" pitchFamily="34" charset="0"/>
              </a:rPr>
              <a:t>Maintain ground water levels</a:t>
            </a:r>
          </a:p>
          <a:p>
            <a:pPr marL="227965" indent="-227965">
              <a:lnSpc>
                <a:spcPts val="2200"/>
              </a:lnSpc>
              <a:buFont typeface="Wingdings" panose="05000000000000000000" pitchFamily="2" charset="2"/>
              <a:buChar char="Ø"/>
            </a:pPr>
            <a:endParaRPr lang="en-US" sz="2400" dirty="0">
              <a:solidFill>
                <a:srgbClr val="000000"/>
              </a:solidFill>
              <a:latin typeface="Aptos"/>
              <a:cs typeface="Arial" panose="020B0604020202020204" pitchFamily="34" charset="0"/>
            </a:endParaRPr>
          </a:p>
          <a:p>
            <a:pPr marL="227965" indent="-227965">
              <a:lnSpc>
                <a:spcPts val="22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latin typeface="Aptos"/>
                <a:cs typeface="Arial" panose="020B0604020202020204" pitchFamily="34" charset="0"/>
              </a:rPr>
              <a:t>Protect against saltwater intrusion that could contaminate wellfields</a:t>
            </a:r>
          </a:p>
          <a:p>
            <a:pPr>
              <a:lnSpc>
                <a:spcPts val="1333"/>
              </a:lnSpc>
            </a:pPr>
            <a:endParaRPr lang="en-US" sz="1466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142898" lvl="3" indent="-228580">
              <a:lnSpc>
                <a:spcPts val="1333"/>
              </a:lnSpc>
              <a:buFont typeface="Wingdings" panose="05000000000000000000" pitchFamily="2" charset="2"/>
              <a:buChar char="Ø"/>
            </a:pPr>
            <a:endParaRPr lang="en-US" sz="1466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621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197544-21F6-3771-7441-A785A00E49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0E3B1E3E-FCD6-68A5-07E1-D8C413276EF4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ko-KR" sz="24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맑은 고딕"/>
                <a:cs typeface="Arial"/>
              </a:rPr>
              <a:t>LWDD Water Supply</a:t>
            </a:r>
            <a:endParaRPr lang="ko-KR" altLang="en-US" sz="2400" b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/>
              <a:ea typeface="맑은 고딕"/>
              <a:cs typeface="Arial"/>
            </a:endParaRPr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E05B5519-8FB0-8E4C-FE7F-AA6F7270A1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2" y="5824089"/>
            <a:ext cx="730896" cy="7193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B1715C-A68C-6C9C-1615-8A0B8E70F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83" t="7779" r="56157" b="5936"/>
          <a:stretch/>
        </p:blipFill>
        <p:spPr>
          <a:xfrm>
            <a:off x="2404242" y="1426915"/>
            <a:ext cx="6858000" cy="485775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A840038-AC97-62B7-6E9C-DF1027EA6F13}"/>
              </a:ext>
            </a:extLst>
          </p:cNvPr>
          <p:cNvSpPr/>
          <p:nvPr/>
        </p:nvSpPr>
        <p:spPr>
          <a:xfrm>
            <a:off x="7461189" y="3969399"/>
            <a:ext cx="395843" cy="598726"/>
          </a:xfrm>
          <a:prstGeom prst="ellipse">
            <a:avLst/>
          </a:prstGeom>
          <a:solidFill>
            <a:srgbClr val="92D050">
              <a:alpha val="2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E653D21-1DC5-AF0B-D114-DECEE62EFA25}"/>
              </a:ext>
            </a:extLst>
          </p:cNvPr>
          <p:cNvSpPr/>
          <p:nvPr/>
        </p:nvSpPr>
        <p:spPr>
          <a:xfrm>
            <a:off x="8117695" y="3230679"/>
            <a:ext cx="395843" cy="1963278"/>
          </a:xfrm>
          <a:prstGeom prst="ellipse">
            <a:avLst/>
          </a:prstGeom>
          <a:solidFill>
            <a:srgbClr val="92D050">
              <a:alpha val="2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A5AB46-9A45-A6D0-67F6-DAB46A118E3E}"/>
              </a:ext>
            </a:extLst>
          </p:cNvPr>
          <p:cNvSpPr txBox="1"/>
          <p:nvPr/>
        </p:nvSpPr>
        <p:spPr>
          <a:xfrm>
            <a:off x="3200633" y="3541466"/>
            <a:ext cx="7312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Everglades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Agricultural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Area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95E444-C474-96FB-8BC6-E338BE422936}"/>
              </a:ext>
            </a:extLst>
          </p:cNvPr>
          <p:cNvSpPr txBox="1"/>
          <p:nvPr/>
        </p:nvSpPr>
        <p:spPr>
          <a:xfrm>
            <a:off x="5430730" y="3613417"/>
            <a:ext cx="100446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Water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Conservation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Area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No.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06C759-899F-E75C-9264-AF8ADECCD1B8}"/>
              </a:ext>
            </a:extLst>
          </p:cNvPr>
          <p:cNvSpPr txBox="1"/>
          <p:nvPr/>
        </p:nvSpPr>
        <p:spPr>
          <a:xfrm>
            <a:off x="4322816" y="4741616"/>
            <a:ext cx="805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Water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Conservation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Area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No. 2A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3938E4-4D53-0394-E17F-AC1DD142B785}"/>
              </a:ext>
            </a:extLst>
          </p:cNvPr>
          <p:cNvSpPr txBox="1"/>
          <p:nvPr/>
        </p:nvSpPr>
        <p:spPr>
          <a:xfrm rot="1788100">
            <a:off x="4911006" y="1770714"/>
            <a:ext cx="6094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L-8 Canal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1219FD-81E5-14F5-D002-6B5840D7E06A}"/>
              </a:ext>
            </a:extLst>
          </p:cNvPr>
          <p:cNvSpPr txBox="1"/>
          <p:nvPr/>
        </p:nvSpPr>
        <p:spPr>
          <a:xfrm rot="1621174">
            <a:off x="4166723" y="2082177"/>
            <a:ext cx="128112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West Palm Beach Canal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92BAA40-5C68-D376-C541-6D4ED4C1C5CE}"/>
              </a:ext>
            </a:extLst>
          </p:cNvPr>
          <p:cNvSpPr txBox="1"/>
          <p:nvPr/>
        </p:nvSpPr>
        <p:spPr>
          <a:xfrm>
            <a:off x="3637117" y="1667954"/>
            <a:ext cx="44595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S-352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43E4145-F68A-554F-C9F5-26F80EB53CA4}"/>
              </a:ext>
            </a:extLst>
          </p:cNvPr>
          <p:cNvSpPr txBox="1"/>
          <p:nvPr/>
        </p:nvSpPr>
        <p:spPr>
          <a:xfrm>
            <a:off x="5433806" y="2738017"/>
            <a:ext cx="595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S-5A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Complex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96514FB6-3E58-95F8-D82C-897CB0F3BB04}"/>
              </a:ext>
            </a:extLst>
          </p:cNvPr>
          <p:cNvSpPr/>
          <p:nvPr/>
        </p:nvSpPr>
        <p:spPr>
          <a:xfrm>
            <a:off x="4211611" y="1587652"/>
            <a:ext cx="4204442" cy="2899555"/>
          </a:xfrm>
          <a:custGeom>
            <a:avLst/>
            <a:gdLst>
              <a:gd name="connsiteX0" fmla="*/ 0 w 4676775"/>
              <a:gd name="connsiteY0" fmla="*/ 71437 h 1476375"/>
              <a:gd name="connsiteX1" fmla="*/ 142875 w 4676775"/>
              <a:gd name="connsiteY1" fmla="*/ 61912 h 1476375"/>
              <a:gd name="connsiteX2" fmla="*/ 176213 w 4676775"/>
              <a:gd name="connsiteY2" fmla="*/ 0 h 1476375"/>
              <a:gd name="connsiteX3" fmla="*/ 461963 w 4676775"/>
              <a:gd name="connsiteY3" fmla="*/ 23812 h 1476375"/>
              <a:gd name="connsiteX4" fmla="*/ 1733550 w 4676775"/>
              <a:gd name="connsiteY4" fmla="*/ 762000 h 1476375"/>
              <a:gd name="connsiteX5" fmla="*/ 2119313 w 4676775"/>
              <a:gd name="connsiteY5" fmla="*/ 1062037 h 1476375"/>
              <a:gd name="connsiteX6" fmla="*/ 2057400 w 4676775"/>
              <a:gd name="connsiteY6" fmla="*/ 1438275 h 1476375"/>
              <a:gd name="connsiteX7" fmla="*/ 4676775 w 4676775"/>
              <a:gd name="connsiteY7" fmla="*/ 1476375 h 1476375"/>
              <a:gd name="connsiteX8" fmla="*/ 4667250 w 4676775"/>
              <a:gd name="connsiteY8" fmla="*/ 1476375 h 1476375"/>
              <a:gd name="connsiteX0" fmla="*/ 0 w 5419418"/>
              <a:gd name="connsiteY0" fmla="*/ 71437 h 1527994"/>
              <a:gd name="connsiteX1" fmla="*/ 142875 w 5419418"/>
              <a:gd name="connsiteY1" fmla="*/ 61912 h 1527994"/>
              <a:gd name="connsiteX2" fmla="*/ 176213 w 5419418"/>
              <a:gd name="connsiteY2" fmla="*/ 0 h 1527994"/>
              <a:gd name="connsiteX3" fmla="*/ 461963 w 5419418"/>
              <a:gd name="connsiteY3" fmla="*/ 23812 h 1527994"/>
              <a:gd name="connsiteX4" fmla="*/ 1733550 w 5419418"/>
              <a:gd name="connsiteY4" fmla="*/ 762000 h 1527994"/>
              <a:gd name="connsiteX5" fmla="*/ 2119313 w 5419418"/>
              <a:gd name="connsiteY5" fmla="*/ 1062037 h 1527994"/>
              <a:gd name="connsiteX6" fmla="*/ 2057400 w 5419418"/>
              <a:gd name="connsiteY6" fmla="*/ 1438275 h 1527994"/>
              <a:gd name="connsiteX7" fmla="*/ 4676775 w 5419418"/>
              <a:gd name="connsiteY7" fmla="*/ 1476375 h 1527994"/>
              <a:gd name="connsiteX8" fmla="*/ 5419418 w 5419418"/>
              <a:gd name="connsiteY8" fmla="*/ 1527994 h 1527994"/>
              <a:gd name="connsiteX0" fmla="*/ 0 w 5434506"/>
              <a:gd name="connsiteY0" fmla="*/ 71437 h 1531952"/>
              <a:gd name="connsiteX1" fmla="*/ 142875 w 5434506"/>
              <a:gd name="connsiteY1" fmla="*/ 61912 h 1531952"/>
              <a:gd name="connsiteX2" fmla="*/ 176213 w 5434506"/>
              <a:gd name="connsiteY2" fmla="*/ 0 h 1531952"/>
              <a:gd name="connsiteX3" fmla="*/ 461963 w 5434506"/>
              <a:gd name="connsiteY3" fmla="*/ 23812 h 1531952"/>
              <a:gd name="connsiteX4" fmla="*/ 1733550 w 5434506"/>
              <a:gd name="connsiteY4" fmla="*/ 762000 h 1531952"/>
              <a:gd name="connsiteX5" fmla="*/ 2119313 w 5434506"/>
              <a:gd name="connsiteY5" fmla="*/ 1062037 h 1531952"/>
              <a:gd name="connsiteX6" fmla="*/ 2057400 w 5434506"/>
              <a:gd name="connsiteY6" fmla="*/ 1438275 h 1531952"/>
              <a:gd name="connsiteX7" fmla="*/ 4676775 w 5434506"/>
              <a:gd name="connsiteY7" fmla="*/ 1476375 h 1531952"/>
              <a:gd name="connsiteX8" fmla="*/ 5419418 w 5434506"/>
              <a:gd name="connsiteY8" fmla="*/ 1527994 h 1531952"/>
              <a:gd name="connsiteX9" fmla="*/ 5170845 w 5434506"/>
              <a:gd name="connsiteY9" fmla="*/ 1528454 h 1531952"/>
              <a:gd name="connsiteX0" fmla="*/ 0 w 5449124"/>
              <a:gd name="connsiteY0" fmla="*/ 71437 h 1970905"/>
              <a:gd name="connsiteX1" fmla="*/ 142875 w 5449124"/>
              <a:gd name="connsiteY1" fmla="*/ 61912 h 1970905"/>
              <a:gd name="connsiteX2" fmla="*/ 176213 w 5449124"/>
              <a:gd name="connsiteY2" fmla="*/ 0 h 1970905"/>
              <a:gd name="connsiteX3" fmla="*/ 461963 w 5449124"/>
              <a:gd name="connsiteY3" fmla="*/ 23812 h 1970905"/>
              <a:gd name="connsiteX4" fmla="*/ 1733550 w 5449124"/>
              <a:gd name="connsiteY4" fmla="*/ 762000 h 1970905"/>
              <a:gd name="connsiteX5" fmla="*/ 2119313 w 5449124"/>
              <a:gd name="connsiteY5" fmla="*/ 1062037 h 1970905"/>
              <a:gd name="connsiteX6" fmla="*/ 2057400 w 5449124"/>
              <a:gd name="connsiteY6" fmla="*/ 1438275 h 1970905"/>
              <a:gd name="connsiteX7" fmla="*/ 4676775 w 5449124"/>
              <a:gd name="connsiteY7" fmla="*/ 1476375 h 1970905"/>
              <a:gd name="connsiteX8" fmla="*/ 5419418 w 5449124"/>
              <a:gd name="connsiteY8" fmla="*/ 1527994 h 1970905"/>
              <a:gd name="connsiteX9" fmla="*/ 5340451 w 5449124"/>
              <a:gd name="connsiteY9" fmla="*/ 1970905 h 1970905"/>
              <a:gd name="connsiteX0" fmla="*/ 0 w 5359733"/>
              <a:gd name="connsiteY0" fmla="*/ 71437 h 1970905"/>
              <a:gd name="connsiteX1" fmla="*/ 142875 w 5359733"/>
              <a:gd name="connsiteY1" fmla="*/ 61912 h 1970905"/>
              <a:gd name="connsiteX2" fmla="*/ 176213 w 5359733"/>
              <a:gd name="connsiteY2" fmla="*/ 0 h 1970905"/>
              <a:gd name="connsiteX3" fmla="*/ 461963 w 5359733"/>
              <a:gd name="connsiteY3" fmla="*/ 23812 h 1970905"/>
              <a:gd name="connsiteX4" fmla="*/ 1733550 w 5359733"/>
              <a:gd name="connsiteY4" fmla="*/ 762000 h 1970905"/>
              <a:gd name="connsiteX5" fmla="*/ 2119313 w 5359733"/>
              <a:gd name="connsiteY5" fmla="*/ 1062037 h 1970905"/>
              <a:gd name="connsiteX6" fmla="*/ 2057400 w 5359733"/>
              <a:gd name="connsiteY6" fmla="*/ 1438275 h 1970905"/>
              <a:gd name="connsiteX7" fmla="*/ 4676775 w 5359733"/>
              <a:gd name="connsiteY7" fmla="*/ 1476375 h 1970905"/>
              <a:gd name="connsiteX8" fmla="*/ 5249812 w 5359733"/>
              <a:gd name="connsiteY8" fmla="*/ 1542742 h 1970905"/>
              <a:gd name="connsiteX9" fmla="*/ 5340451 w 5359733"/>
              <a:gd name="connsiteY9" fmla="*/ 1970905 h 1970905"/>
              <a:gd name="connsiteX0" fmla="*/ 0 w 5372287"/>
              <a:gd name="connsiteY0" fmla="*/ 71437 h 1749679"/>
              <a:gd name="connsiteX1" fmla="*/ 142875 w 5372287"/>
              <a:gd name="connsiteY1" fmla="*/ 61912 h 1749679"/>
              <a:gd name="connsiteX2" fmla="*/ 176213 w 5372287"/>
              <a:gd name="connsiteY2" fmla="*/ 0 h 1749679"/>
              <a:gd name="connsiteX3" fmla="*/ 461963 w 5372287"/>
              <a:gd name="connsiteY3" fmla="*/ 23812 h 1749679"/>
              <a:gd name="connsiteX4" fmla="*/ 1733550 w 5372287"/>
              <a:gd name="connsiteY4" fmla="*/ 762000 h 1749679"/>
              <a:gd name="connsiteX5" fmla="*/ 2119313 w 5372287"/>
              <a:gd name="connsiteY5" fmla="*/ 1062037 h 1749679"/>
              <a:gd name="connsiteX6" fmla="*/ 2057400 w 5372287"/>
              <a:gd name="connsiteY6" fmla="*/ 1438275 h 1749679"/>
              <a:gd name="connsiteX7" fmla="*/ 4676775 w 5372287"/>
              <a:gd name="connsiteY7" fmla="*/ 1476375 h 1749679"/>
              <a:gd name="connsiteX8" fmla="*/ 5249812 w 5372287"/>
              <a:gd name="connsiteY8" fmla="*/ 1542742 h 1749679"/>
              <a:gd name="connsiteX9" fmla="*/ 5355200 w 5372287"/>
              <a:gd name="connsiteY9" fmla="*/ 1749679 h 1749679"/>
              <a:gd name="connsiteX0" fmla="*/ 0 w 5596957"/>
              <a:gd name="connsiteY0" fmla="*/ 71437 h 3902944"/>
              <a:gd name="connsiteX1" fmla="*/ 142875 w 5596957"/>
              <a:gd name="connsiteY1" fmla="*/ 61912 h 3902944"/>
              <a:gd name="connsiteX2" fmla="*/ 176213 w 5596957"/>
              <a:gd name="connsiteY2" fmla="*/ 0 h 3902944"/>
              <a:gd name="connsiteX3" fmla="*/ 461963 w 5596957"/>
              <a:gd name="connsiteY3" fmla="*/ 23812 h 3902944"/>
              <a:gd name="connsiteX4" fmla="*/ 1733550 w 5596957"/>
              <a:gd name="connsiteY4" fmla="*/ 762000 h 3902944"/>
              <a:gd name="connsiteX5" fmla="*/ 2119313 w 5596957"/>
              <a:gd name="connsiteY5" fmla="*/ 1062037 h 3902944"/>
              <a:gd name="connsiteX6" fmla="*/ 2057400 w 5596957"/>
              <a:gd name="connsiteY6" fmla="*/ 1438275 h 3902944"/>
              <a:gd name="connsiteX7" fmla="*/ 4676775 w 5596957"/>
              <a:gd name="connsiteY7" fmla="*/ 1476375 h 3902944"/>
              <a:gd name="connsiteX8" fmla="*/ 5249812 w 5596957"/>
              <a:gd name="connsiteY8" fmla="*/ 1542742 h 3902944"/>
              <a:gd name="connsiteX9" fmla="*/ 5591174 w 5596957"/>
              <a:gd name="connsiteY9" fmla="*/ 3902944 h 3902944"/>
              <a:gd name="connsiteX0" fmla="*/ 0 w 5591174"/>
              <a:gd name="connsiteY0" fmla="*/ 71437 h 3902944"/>
              <a:gd name="connsiteX1" fmla="*/ 142875 w 5591174"/>
              <a:gd name="connsiteY1" fmla="*/ 61912 h 3902944"/>
              <a:gd name="connsiteX2" fmla="*/ 176213 w 5591174"/>
              <a:gd name="connsiteY2" fmla="*/ 0 h 3902944"/>
              <a:gd name="connsiteX3" fmla="*/ 461963 w 5591174"/>
              <a:gd name="connsiteY3" fmla="*/ 23812 h 3902944"/>
              <a:gd name="connsiteX4" fmla="*/ 1733550 w 5591174"/>
              <a:gd name="connsiteY4" fmla="*/ 762000 h 3902944"/>
              <a:gd name="connsiteX5" fmla="*/ 2119313 w 5591174"/>
              <a:gd name="connsiteY5" fmla="*/ 1062037 h 3902944"/>
              <a:gd name="connsiteX6" fmla="*/ 2057400 w 5591174"/>
              <a:gd name="connsiteY6" fmla="*/ 1438275 h 3902944"/>
              <a:gd name="connsiteX7" fmla="*/ 4676775 w 5591174"/>
              <a:gd name="connsiteY7" fmla="*/ 1476375 h 3902944"/>
              <a:gd name="connsiteX8" fmla="*/ 5249812 w 5591174"/>
              <a:gd name="connsiteY8" fmla="*/ 1542742 h 3902944"/>
              <a:gd name="connsiteX9" fmla="*/ 5406820 w 5591174"/>
              <a:gd name="connsiteY9" fmla="*/ 2229001 h 3902944"/>
              <a:gd name="connsiteX10" fmla="*/ 5591174 w 5591174"/>
              <a:gd name="connsiteY10" fmla="*/ 3902944 h 3902944"/>
              <a:gd name="connsiteX0" fmla="*/ 0 w 5591174"/>
              <a:gd name="connsiteY0" fmla="*/ 71437 h 3902944"/>
              <a:gd name="connsiteX1" fmla="*/ 142875 w 5591174"/>
              <a:gd name="connsiteY1" fmla="*/ 61912 h 3902944"/>
              <a:gd name="connsiteX2" fmla="*/ 176213 w 5591174"/>
              <a:gd name="connsiteY2" fmla="*/ 0 h 3902944"/>
              <a:gd name="connsiteX3" fmla="*/ 461963 w 5591174"/>
              <a:gd name="connsiteY3" fmla="*/ 23812 h 3902944"/>
              <a:gd name="connsiteX4" fmla="*/ 1733550 w 5591174"/>
              <a:gd name="connsiteY4" fmla="*/ 762000 h 3902944"/>
              <a:gd name="connsiteX5" fmla="*/ 2119313 w 5591174"/>
              <a:gd name="connsiteY5" fmla="*/ 1062037 h 3902944"/>
              <a:gd name="connsiteX6" fmla="*/ 2057400 w 5591174"/>
              <a:gd name="connsiteY6" fmla="*/ 1438275 h 3902944"/>
              <a:gd name="connsiteX7" fmla="*/ 4676775 w 5591174"/>
              <a:gd name="connsiteY7" fmla="*/ 1476375 h 3902944"/>
              <a:gd name="connsiteX8" fmla="*/ 5249812 w 5591174"/>
              <a:gd name="connsiteY8" fmla="*/ 1542742 h 3902944"/>
              <a:gd name="connsiteX9" fmla="*/ 5392072 w 5591174"/>
              <a:gd name="connsiteY9" fmla="*/ 2155259 h 3902944"/>
              <a:gd name="connsiteX10" fmla="*/ 5406820 w 5591174"/>
              <a:gd name="connsiteY10" fmla="*/ 2229001 h 3902944"/>
              <a:gd name="connsiteX11" fmla="*/ 5591174 w 5591174"/>
              <a:gd name="connsiteY11" fmla="*/ 3902944 h 3902944"/>
              <a:gd name="connsiteX0" fmla="*/ 0 w 5591174"/>
              <a:gd name="connsiteY0" fmla="*/ 71437 h 3902944"/>
              <a:gd name="connsiteX1" fmla="*/ 142875 w 5591174"/>
              <a:gd name="connsiteY1" fmla="*/ 61912 h 3902944"/>
              <a:gd name="connsiteX2" fmla="*/ 176213 w 5591174"/>
              <a:gd name="connsiteY2" fmla="*/ 0 h 3902944"/>
              <a:gd name="connsiteX3" fmla="*/ 461963 w 5591174"/>
              <a:gd name="connsiteY3" fmla="*/ 23812 h 3902944"/>
              <a:gd name="connsiteX4" fmla="*/ 1733550 w 5591174"/>
              <a:gd name="connsiteY4" fmla="*/ 762000 h 3902944"/>
              <a:gd name="connsiteX5" fmla="*/ 2119313 w 5591174"/>
              <a:gd name="connsiteY5" fmla="*/ 1062037 h 3902944"/>
              <a:gd name="connsiteX6" fmla="*/ 2057400 w 5591174"/>
              <a:gd name="connsiteY6" fmla="*/ 1438275 h 3902944"/>
              <a:gd name="connsiteX7" fmla="*/ 4676775 w 5591174"/>
              <a:gd name="connsiteY7" fmla="*/ 1476375 h 3902944"/>
              <a:gd name="connsiteX8" fmla="*/ 5249812 w 5591174"/>
              <a:gd name="connsiteY8" fmla="*/ 1542742 h 3902944"/>
              <a:gd name="connsiteX9" fmla="*/ 5377323 w 5591174"/>
              <a:gd name="connsiteY9" fmla="*/ 1639066 h 3902944"/>
              <a:gd name="connsiteX10" fmla="*/ 5406820 w 5591174"/>
              <a:gd name="connsiteY10" fmla="*/ 2229001 h 3902944"/>
              <a:gd name="connsiteX11" fmla="*/ 5591174 w 5591174"/>
              <a:gd name="connsiteY11" fmla="*/ 3902944 h 3902944"/>
              <a:gd name="connsiteX0" fmla="*/ 0 w 5591174"/>
              <a:gd name="connsiteY0" fmla="*/ 71437 h 3902944"/>
              <a:gd name="connsiteX1" fmla="*/ 142875 w 5591174"/>
              <a:gd name="connsiteY1" fmla="*/ 61912 h 3902944"/>
              <a:gd name="connsiteX2" fmla="*/ 176213 w 5591174"/>
              <a:gd name="connsiteY2" fmla="*/ 0 h 3902944"/>
              <a:gd name="connsiteX3" fmla="*/ 461963 w 5591174"/>
              <a:gd name="connsiteY3" fmla="*/ 23812 h 3902944"/>
              <a:gd name="connsiteX4" fmla="*/ 1733550 w 5591174"/>
              <a:gd name="connsiteY4" fmla="*/ 762000 h 3902944"/>
              <a:gd name="connsiteX5" fmla="*/ 2119313 w 5591174"/>
              <a:gd name="connsiteY5" fmla="*/ 1062037 h 3902944"/>
              <a:gd name="connsiteX6" fmla="*/ 2057400 w 5591174"/>
              <a:gd name="connsiteY6" fmla="*/ 1438275 h 3902944"/>
              <a:gd name="connsiteX7" fmla="*/ 4676775 w 5591174"/>
              <a:gd name="connsiteY7" fmla="*/ 1476375 h 3902944"/>
              <a:gd name="connsiteX8" fmla="*/ 5212941 w 5591174"/>
              <a:gd name="connsiteY8" fmla="*/ 1542742 h 3902944"/>
              <a:gd name="connsiteX9" fmla="*/ 5377323 w 5591174"/>
              <a:gd name="connsiteY9" fmla="*/ 1639066 h 3902944"/>
              <a:gd name="connsiteX10" fmla="*/ 5406820 w 5591174"/>
              <a:gd name="connsiteY10" fmla="*/ 2229001 h 3902944"/>
              <a:gd name="connsiteX11" fmla="*/ 5591174 w 5591174"/>
              <a:gd name="connsiteY11" fmla="*/ 3902944 h 3902944"/>
              <a:gd name="connsiteX0" fmla="*/ 0 w 5591174"/>
              <a:gd name="connsiteY0" fmla="*/ 71437 h 3902944"/>
              <a:gd name="connsiteX1" fmla="*/ 142875 w 5591174"/>
              <a:gd name="connsiteY1" fmla="*/ 61912 h 3902944"/>
              <a:gd name="connsiteX2" fmla="*/ 176213 w 5591174"/>
              <a:gd name="connsiteY2" fmla="*/ 0 h 3902944"/>
              <a:gd name="connsiteX3" fmla="*/ 461963 w 5591174"/>
              <a:gd name="connsiteY3" fmla="*/ 23812 h 3902944"/>
              <a:gd name="connsiteX4" fmla="*/ 1733550 w 5591174"/>
              <a:gd name="connsiteY4" fmla="*/ 762000 h 3902944"/>
              <a:gd name="connsiteX5" fmla="*/ 2119313 w 5591174"/>
              <a:gd name="connsiteY5" fmla="*/ 1062037 h 3902944"/>
              <a:gd name="connsiteX6" fmla="*/ 2057400 w 5591174"/>
              <a:gd name="connsiteY6" fmla="*/ 1438275 h 3902944"/>
              <a:gd name="connsiteX7" fmla="*/ 4676775 w 5591174"/>
              <a:gd name="connsiteY7" fmla="*/ 1476375 h 3902944"/>
              <a:gd name="connsiteX8" fmla="*/ 5212941 w 5591174"/>
              <a:gd name="connsiteY8" fmla="*/ 1542742 h 3902944"/>
              <a:gd name="connsiteX9" fmla="*/ 5347826 w 5591174"/>
              <a:gd name="connsiteY9" fmla="*/ 1712808 h 3902944"/>
              <a:gd name="connsiteX10" fmla="*/ 5406820 w 5591174"/>
              <a:gd name="connsiteY10" fmla="*/ 2229001 h 3902944"/>
              <a:gd name="connsiteX11" fmla="*/ 5591174 w 5591174"/>
              <a:gd name="connsiteY11" fmla="*/ 3902944 h 3902944"/>
              <a:gd name="connsiteX0" fmla="*/ 0 w 5591174"/>
              <a:gd name="connsiteY0" fmla="*/ 71437 h 3902944"/>
              <a:gd name="connsiteX1" fmla="*/ 142875 w 5591174"/>
              <a:gd name="connsiteY1" fmla="*/ 61912 h 3902944"/>
              <a:gd name="connsiteX2" fmla="*/ 176213 w 5591174"/>
              <a:gd name="connsiteY2" fmla="*/ 0 h 3902944"/>
              <a:gd name="connsiteX3" fmla="*/ 461963 w 5591174"/>
              <a:gd name="connsiteY3" fmla="*/ 23812 h 3902944"/>
              <a:gd name="connsiteX4" fmla="*/ 1733550 w 5591174"/>
              <a:gd name="connsiteY4" fmla="*/ 762000 h 3902944"/>
              <a:gd name="connsiteX5" fmla="*/ 2119313 w 5591174"/>
              <a:gd name="connsiteY5" fmla="*/ 1062037 h 3902944"/>
              <a:gd name="connsiteX6" fmla="*/ 2057400 w 5591174"/>
              <a:gd name="connsiteY6" fmla="*/ 1438275 h 3902944"/>
              <a:gd name="connsiteX7" fmla="*/ 4676775 w 5591174"/>
              <a:gd name="connsiteY7" fmla="*/ 1476375 h 3902944"/>
              <a:gd name="connsiteX8" fmla="*/ 5212941 w 5591174"/>
              <a:gd name="connsiteY8" fmla="*/ 1542742 h 3902944"/>
              <a:gd name="connsiteX9" fmla="*/ 5347826 w 5591174"/>
              <a:gd name="connsiteY9" fmla="*/ 1712808 h 3902944"/>
              <a:gd name="connsiteX10" fmla="*/ 5406820 w 5591174"/>
              <a:gd name="connsiteY10" fmla="*/ 2229001 h 3902944"/>
              <a:gd name="connsiteX11" fmla="*/ 5480562 w 5591174"/>
              <a:gd name="connsiteY11" fmla="*/ 3040162 h 3902944"/>
              <a:gd name="connsiteX12" fmla="*/ 5591174 w 5591174"/>
              <a:gd name="connsiteY12" fmla="*/ 3902944 h 3902944"/>
              <a:gd name="connsiteX0" fmla="*/ 0 w 5605922"/>
              <a:gd name="connsiteY0" fmla="*/ 71437 h 3866073"/>
              <a:gd name="connsiteX1" fmla="*/ 142875 w 5605922"/>
              <a:gd name="connsiteY1" fmla="*/ 61912 h 3866073"/>
              <a:gd name="connsiteX2" fmla="*/ 176213 w 5605922"/>
              <a:gd name="connsiteY2" fmla="*/ 0 h 3866073"/>
              <a:gd name="connsiteX3" fmla="*/ 461963 w 5605922"/>
              <a:gd name="connsiteY3" fmla="*/ 23812 h 3866073"/>
              <a:gd name="connsiteX4" fmla="*/ 1733550 w 5605922"/>
              <a:gd name="connsiteY4" fmla="*/ 762000 h 3866073"/>
              <a:gd name="connsiteX5" fmla="*/ 2119313 w 5605922"/>
              <a:gd name="connsiteY5" fmla="*/ 1062037 h 3866073"/>
              <a:gd name="connsiteX6" fmla="*/ 2057400 w 5605922"/>
              <a:gd name="connsiteY6" fmla="*/ 1438275 h 3866073"/>
              <a:gd name="connsiteX7" fmla="*/ 4676775 w 5605922"/>
              <a:gd name="connsiteY7" fmla="*/ 1476375 h 3866073"/>
              <a:gd name="connsiteX8" fmla="*/ 5212941 w 5605922"/>
              <a:gd name="connsiteY8" fmla="*/ 1542742 h 3866073"/>
              <a:gd name="connsiteX9" fmla="*/ 5347826 w 5605922"/>
              <a:gd name="connsiteY9" fmla="*/ 1712808 h 3866073"/>
              <a:gd name="connsiteX10" fmla="*/ 5406820 w 5605922"/>
              <a:gd name="connsiteY10" fmla="*/ 2229001 h 3866073"/>
              <a:gd name="connsiteX11" fmla="*/ 5480562 w 5605922"/>
              <a:gd name="connsiteY11" fmla="*/ 3040162 h 3866073"/>
              <a:gd name="connsiteX12" fmla="*/ 5605922 w 5605922"/>
              <a:gd name="connsiteY12" fmla="*/ 3866073 h 3866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05922" h="3866073">
                <a:moveTo>
                  <a:pt x="0" y="71437"/>
                </a:moveTo>
                <a:lnTo>
                  <a:pt x="142875" y="61912"/>
                </a:lnTo>
                <a:lnTo>
                  <a:pt x="176213" y="0"/>
                </a:lnTo>
                <a:lnTo>
                  <a:pt x="461963" y="23812"/>
                </a:lnTo>
                <a:lnTo>
                  <a:pt x="1733550" y="762000"/>
                </a:lnTo>
                <a:lnTo>
                  <a:pt x="2119313" y="1062037"/>
                </a:lnTo>
                <a:lnTo>
                  <a:pt x="2057400" y="1438275"/>
                </a:lnTo>
                <a:lnTo>
                  <a:pt x="4676775" y="1476375"/>
                </a:lnTo>
                <a:lnTo>
                  <a:pt x="5212941" y="1542742"/>
                </a:lnTo>
                <a:cubicBezTo>
                  <a:pt x="5332157" y="1655889"/>
                  <a:pt x="5321658" y="1598432"/>
                  <a:pt x="5347826" y="1712808"/>
                </a:cubicBezTo>
                <a:cubicBezTo>
                  <a:pt x="5373994" y="1827184"/>
                  <a:pt x="5384697" y="2007775"/>
                  <a:pt x="5406820" y="2229001"/>
                </a:cubicBezTo>
                <a:cubicBezTo>
                  <a:pt x="5428943" y="2450227"/>
                  <a:pt x="5449836" y="2761172"/>
                  <a:pt x="5480562" y="3040162"/>
                </a:cubicBezTo>
                <a:cubicBezTo>
                  <a:pt x="5511288" y="3319152"/>
                  <a:pt x="5587487" y="3722276"/>
                  <a:pt x="5605922" y="3866073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34C901-C8D1-6373-5203-152881F799C9}"/>
              </a:ext>
            </a:extLst>
          </p:cNvPr>
          <p:cNvSpPr txBox="1"/>
          <p:nvPr/>
        </p:nvSpPr>
        <p:spPr>
          <a:xfrm>
            <a:off x="5665647" y="1560809"/>
            <a:ext cx="1215590" cy="50783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Primary Lake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Delivery Route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0556E5B-DF9B-7D63-EE1A-7E1331F73563}"/>
              </a:ext>
            </a:extLst>
          </p:cNvPr>
          <p:cNvCxnSpPr>
            <a:cxnSpLocks/>
          </p:cNvCxnSpPr>
          <p:nvPr/>
        </p:nvCxnSpPr>
        <p:spPr>
          <a:xfrm flipH="1">
            <a:off x="5455257" y="1819571"/>
            <a:ext cx="233890" cy="33810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Freeform 25">
            <a:extLst>
              <a:ext uri="{FF2B5EF4-FFF2-40B4-BE49-F238E27FC236}">
                <a16:creationId xmlns:a16="http://schemas.microsoft.com/office/drawing/2014/main" id="{8199EFD8-7994-B29A-619E-957A284F62C2}"/>
              </a:ext>
            </a:extLst>
          </p:cNvPr>
          <p:cNvSpPr/>
          <p:nvPr/>
        </p:nvSpPr>
        <p:spPr>
          <a:xfrm>
            <a:off x="3990796" y="1844878"/>
            <a:ext cx="1745207" cy="834219"/>
          </a:xfrm>
          <a:custGeom>
            <a:avLst/>
            <a:gdLst>
              <a:gd name="connsiteX0" fmla="*/ 0 w 2326943"/>
              <a:gd name="connsiteY0" fmla="*/ 0 h 1112292"/>
              <a:gd name="connsiteX1" fmla="*/ 2081284 w 2326943"/>
              <a:gd name="connsiteY1" fmla="*/ 1112292 h 1112292"/>
              <a:gd name="connsiteX2" fmla="*/ 2326943 w 2326943"/>
              <a:gd name="connsiteY2" fmla="*/ 1098644 h 1112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26943" h="1112292">
                <a:moveTo>
                  <a:pt x="0" y="0"/>
                </a:moveTo>
                <a:lnTo>
                  <a:pt x="2081284" y="1112292"/>
                </a:lnTo>
                <a:lnTo>
                  <a:pt x="2326943" y="1098644"/>
                </a:lnTo>
              </a:path>
            </a:pathLst>
          </a:custGeom>
          <a:noFill/>
          <a:ln w="38100">
            <a:solidFill>
              <a:srgbClr val="FF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A2E4EE0-5731-AE62-89E4-514CC318DD98}"/>
              </a:ext>
            </a:extLst>
          </p:cNvPr>
          <p:cNvSpPr txBox="1"/>
          <p:nvPr/>
        </p:nvSpPr>
        <p:spPr>
          <a:xfrm>
            <a:off x="3494055" y="2426393"/>
            <a:ext cx="1355115" cy="507831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Emergency Lake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Delivery Route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108375F-905A-934E-C8E1-DC345683FE46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4849170" y="2479627"/>
            <a:ext cx="309508" cy="200682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ight Arrow 28">
            <a:extLst>
              <a:ext uri="{FF2B5EF4-FFF2-40B4-BE49-F238E27FC236}">
                <a16:creationId xmlns:a16="http://schemas.microsoft.com/office/drawing/2014/main" id="{FA390E66-1D01-839D-5028-BF8AF8231BD7}"/>
              </a:ext>
            </a:extLst>
          </p:cNvPr>
          <p:cNvSpPr/>
          <p:nvPr/>
        </p:nvSpPr>
        <p:spPr>
          <a:xfrm rot="1752508">
            <a:off x="4581944" y="1641922"/>
            <a:ext cx="239619" cy="15370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12F11DE6-DB0C-C145-80DF-0F25B9DAB6D4}"/>
              </a:ext>
            </a:extLst>
          </p:cNvPr>
          <p:cNvSpPr/>
          <p:nvPr/>
        </p:nvSpPr>
        <p:spPr>
          <a:xfrm rot="5664846">
            <a:off x="5655183" y="2406666"/>
            <a:ext cx="239619" cy="15370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D82992DF-7792-1F93-D5C2-B28A61B2DA94}"/>
              </a:ext>
            </a:extLst>
          </p:cNvPr>
          <p:cNvSpPr/>
          <p:nvPr/>
        </p:nvSpPr>
        <p:spPr>
          <a:xfrm>
            <a:off x="6618116" y="2602245"/>
            <a:ext cx="239619" cy="15370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5C161560-17CA-3C52-3870-4E0E6143F5BF}"/>
              </a:ext>
            </a:extLst>
          </p:cNvPr>
          <p:cNvSpPr/>
          <p:nvPr/>
        </p:nvSpPr>
        <p:spPr>
          <a:xfrm rot="5048368">
            <a:off x="8146571" y="3366793"/>
            <a:ext cx="239619" cy="15370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Right Arrow 32">
            <a:extLst>
              <a:ext uri="{FF2B5EF4-FFF2-40B4-BE49-F238E27FC236}">
                <a16:creationId xmlns:a16="http://schemas.microsoft.com/office/drawing/2014/main" id="{D1C57A89-BA7E-2714-FAF9-9DCD2F52054A}"/>
              </a:ext>
            </a:extLst>
          </p:cNvPr>
          <p:cNvSpPr/>
          <p:nvPr/>
        </p:nvSpPr>
        <p:spPr>
          <a:xfrm rot="5048368">
            <a:off x="8296243" y="4310166"/>
            <a:ext cx="239619" cy="15370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BEC908B-E146-390C-1107-758FBFFAAE1E}"/>
              </a:ext>
            </a:extLst>
          </p:cNvPr>
          <p:cNvSpPr/>
          <p:nvPr/>
        </p:nvSpPr>
        <p:spPr>
          <a:xfrm>
            <a:off x="6857736" y="3541465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AEDFB1-6125-EB76-21E2-DC268B280EFC}"/>
              </a:ext>
            </a:extLst>
          </p:cNvPr>
          <p:cNvSpPr/>
          <p:nvPr/>
        </p:nvSpPr>
        <p:spPr>
          <a:xfrm>
            <a:off x="7147693" y="3990238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10568DC-5D6E-6DEF-BECD-E0AFA137F132}"/>
              </a:ext>
            </a:extLst>
          </p:cNvPr>
          <p:cNvSpPr/>
          <p:nvPr/>
        </p:nvSpPr>
        <p:spPr>
          <a:xfrm>
            <a:off x="7183902" y="4351042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EEE9AB94-9ABD-2467-EAC6-D9C22B5BDA81}"/>
              </a:ext>
            </a:extLst>
          </p:cNvPr>
          <p:cNvSpPr/>
          <p:nvPr/>
        </p:nvSpPr>
        <p:spPr>
          <a:xfrm>
            <a:off x="7086336" y="2655861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C368081-FC03-68A7-AF8A-F563B79EEF1C}"/>
              </a:ext>
            </a:extLst>
          </p:cNvPr>
          <p:cNvSpPr/>
          <p:nvPr/>
        </p:nvSpPr>
        <p:spPr>
          <a:xfrm>
            <a:off x="7466283" y="2659548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94A6762-6449-B61D-3853-B4EAF7396D56}"/>
              </a:ext>
            </a:extLst>
          </p:cNvPr>
          <p:cNvSpPr/>
          <p:nvPr/>
        </p:nvSpPr>
        <p:spPr>
          <a:xfrm>
            <a:off x="7987466" y="3141415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3E499CE-69BE-6719-738D-75475B85A422}"/>
              </a:ext>
            </a:extLst>
          </p:cNvPr>
          <p:cNvSpPr/>
          <p:nvPr/>
        </p:nvSpPr>
        <p:spPr>
          <a:xfrm>
            <a:off x="8016195" y="3533038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F72DD66D-AB3C-53B6-32C5-B3DA1AAB3480}"/>
              </a:ext>
            </a:extLst>
          </p:cNvPr>
          <p:cNvSpPr/>
          <p:nvPr/>
        </p:nvSpPr>
        <p:spPr>
          <a:xfrm>
            <a:off x="7926109" y="4076120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055146AB-B5C7-181F-2874-F8DDAB50575C}"/>
              </a:ext>
            </a:extLst>
          </p:cNvPr>
          <p:cNvSpPr/>
          <p:nvPr/>
        </p:nvSpPr>
        <p:spPr>
          <a:xfrm>
            <a:off x="8032075" y="4496173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390C52F5-3029-DBE0-6B6C-56C43BC90A7D}"/>
              </a:ext>
            </a:extLst>
          </p:cNvPr>
          <p:cNvCxnSpPr>
            <a:cxnSpLocks/>
            <a:stCxn id="37" idx="4"/>
          </p:cNvCxnSpPr>
          <p:nvPr/>
        </p:nvCxnSpPr>
        <p:spPr>
          <a:xfrm flipH="1">
            <a:off x="7117014" y="2727812"/>
            <a:ext cx="1" cy="20641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A8883CD-387A-9B16-8918-F4ECB7C8A0EB}"/>
              </a:ext>
            </a:extLst>
          </p:cNvPr>
          <p:cNvCxnSpPr>
            <a:cxnSpLocks/>
            <a:endCxn id="54" idx="1"/>
          </p:cNvCxnSpPr>
          <p:nvPr/>
        </p:nvCxnSpPr>
        <p:spPr>
          <a:xfrm flipH="1">
            <a:off x="7466826" y="2733997"/>
            <a:ext cx="23768" cy="2175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9344F71-8A61-FFFF-BF94-4F78D27D2413}"/>
              </a:ext>
            </a:extLst>
          </p:cNvPr>
          <p:cNvCxnSpPr>
            <a:cxnSpLocks/>
          </p:cNvCxnSpPr>
          <p:nvPr/>
        </p:nvCxnSpPr>
        <p:spPr>
          <a:xfrm flipH="1">
            <a:off x="7804698" y="3577586"/>
            <a:ext cx="212142" cy="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EA4F087-0CA7-B2F8-FFF9-956788087143}"/>
              </a:ext>
            </a:extLst>
          </p:cNvPr>
          <p:cNvCxnSpPr>
            <a:cxnSpLocks/>
          </p:cNvCxnSpPr>
          <p:nvPr/>
        </p:nvCxnSpPr>
        <p:spPr>
          <a:xfrm flipH="1">
            <a:off x="7684481" y="4112095"/>
            <a:ext cx="241627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C80E8299-5EEA-A2C4-3F15-9971DD10E785}"/>
              </a:ext>
            </a:extLst>
          </p:cNvPr>
          <p:cNvCxnSpPr>
            <a:cxnSpLocks/>
          </p:cNvCxnSpPr>
          <p:nvPr/>
        </p:nvCxnSpPr>
        <p:spPr>
          <a:xfrm flipH="1">
            <a:off x="7758375" y="4527466"/>
            <a:ext cx="27369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BA4FB3E2-C729-81C3-91DB-6016ADC839FE}"/>
              </a:ext>
            </a:extLst>
          </p:cNvPr>
          <p:cNvSpPr/>
          <p:nvPr/>
        </p:nvSpPr>
        <p:spPr>
          <a:xfrm>
            <a:off x="7804699" y="5484565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463EE86-DF5C-1D75-CFC0-B3DF5E23B3CB}"/>
              </a:ext>
            </a:extLst>
          </p:cNvPr>
          <p:cNvCxnSpPr>
            <a:cxnSpLocks/>
          </p:cNvCxnSpPr>
          <p:nvPr/>
        </p:nvCxnSpPr>
        <p:spPr>
          <a:xfrm flipH="1" flipV="1">
            <a:off x="7804698" y="5251758"/>
            <a:ext cx="30678" cy="23280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34AA9A7-B5F4-82DA-F0A2-6C2EA0A6F0E6}"/>
              </a:ext>
            </a:extLst>
          </p:cNvPr>
          <p:cNvCxnSpPr>
            <a:cxnSpLocks/>
          </p:cNvCxnSpPr>
          <p:nvPr/>
        </p:nvCxnSpPr>
        <p:spPr>
          <a:xfrm flipV="1">
            <a:off x="7257223" y="4387017"/>
            <a:ext cx="208851" cy="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BABD0866-779A-507E-7D60-954E675621FB}"/>
              </a:ext>
            </a:extLst>
          </p:cNvPr>
          <p:cNvCxnSpPr>
            <a:cxnSpLocks/>
          </p:cNvCxnSpPr>
          <p:nvPr/>
        </p:nvCxnSpPr>
        <p:spPr>
          <a:xfrm flipV="1">
            <a:off x="7221014" y="4026050"/>
            <a:ext cx="208851" cy="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2A07099-1BB6-2736-608F-E4FD424A5CDE}"/>
              </a:ext>
            </a:extLst>
          </p:cNvPr>
          <p:cNvCxnSpPr>
            <a:cxnSpLocks/>
          </p:cNvCxnSpPr>
          <p:nvPr/>
        </p:nvCxnSpPr>
        <p:spPr>
          <a:xfrm flipV="1">
            <a:off x="6931058" y="3577440"/>
            <a:ext cx="208851" cy="1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D65DD76-4560-00DF-118B-5A6DBFF1CB35}"/>
              </a:ext>
            </a:extLst>
          </p:cNvPr>
          <p:cNvCxnSpPr>
            <a:cxnSpLocks/>
            <a:endCxn id="54" idx="5"/>
          </p:cNvCxnSpPr>
          <p:nvPr/>
        </p:nvCxnSpPr>
        <p:spPr>
          <a:xfrm flipH="1" flipV="1">
            <a:off x="7746729" y="3176142"/>
            <a:ext cx="254771" cy="124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E7C80707-A0B1-15CF-06A1-8CFF4925A8DB}"/>
              </a:ext>
            </a:extLst>
          </p:cNvPr>
          <p:cNvSpPr/>
          <p:nvPr/>
        </p:nvSpPr>
        <p:spPr>
          <a:xfrm>
            <a:off x="7408856" y="2905058"/>
            <a:ext cx="395843" cy="317595"/>
          </a:xfrm>
          <a:prstGeom prst="ellipse">
            <a:avLst/>
          </a:prstGeom>
          <a:solidFill>
            <a:srgbClr val="92D050">
              <a:alpha val="2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DC9779B-0FF9-51B4-1241-8B17405490F8}"/>
              </a:ext>
            </a:extLst>
          </p:cNvPr>
          <p:cNvSpPr txBox="1"/>
          <p:nvPr/>
        </p:nvSpPr>
        <p:spPr>
          <a:xfrm>
            <a:off x="7031893" y="3046214"/>
            <a:ext cx="7264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Lake Worth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Drainage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District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4993FAB-7554-2913-C262-C9A4DE0707B2}"/>
              </a:ext>
            </a:extLst>
          </p:cNvPr>
          <p:cNvSpPr/>
          <p:nvPr/>
        </p:nvSpPr>
        <p:spPr>
          <a:xfrm>
            <a:off x="7574741" y="4851425"/>
            <a:ext cx="284597" cy="296966"/>
          </a:xfrm>
          <a:prstGeom prst="ellipse">
            <a:avLst/>
          </a:prstGeom>
          <a:solidFill>
            <a:srgbClr val="92D050">
              <a:alpha val="2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CCE08B1-3AB0-E1EA-9788-08589ED321D4}"/>
              </a:ext>
            </a:extLst>
          </p:cNvPr>
          <p:cNvSpPr/>
          <p:nvPr/>
        </p:nvSpPr>
        <p:spPr>
          <a:xfrm>
            <a:off x="3776996" y="5656015"/>
            <a:ext cx="284597" cy="296966"/>
          </a:xfrm>
          <a:prstGeom prst="ellipse">
            <a:avLst/>
          </a:prstGeom>
          <a:solidFill>
            <a:srgbClr val="92D050">
              <a:alpha val="29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FC928F1-3C07-31ED-99A9-A835F2E65444}"/>
              </a:ext>
            </a:extLst>
          </p:cNvPr>
          <p:cNvSpPr txBox="1"/>
          <p:nvPr/>
        </p:nvSpPr>
        <p:spPr>
          <a:xfrm>
            <a:off x="4014485" y="5656015"/>
            <a:ext cx="17530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dirty="0">
                <a:solidFill>
                  <a:prstClr val="white"/>
                </a:solidFill>
                <a:latin typeface="Calibri"/>
              </a:rPr>
              <a:t>Generalized </a:t>
            </a:r>
            <a:r>
              <a:rPr lang="en-US" sz="1350" dirty="0" err="1">
                <a:solidFill>
                  <a:prstClr val="white"/>
                </a:solidFill>
                <a:latin typeface="Calibri"/>
              </a:rPr>
              <a:t>Wellfields</a:t>
            </a:r>
            <a:endParaRPr lang="en-US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8541FB3-AB93-6272-95AE-CF08572B09A8}"/>
              </a:ext>
            </a:extLst>
          </p:cNvPr>
          <p:cNvSpPr txBox="1"/>
          <p:nvPr/>
        </p:nvSpPr>
        <p:spPr>
          <a:xfrm>
            <a:off x="3693277" y="1513194"/>
            <a:ext cx="5950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Culv</a:t>
            </a:r>
            <a:r>
              <a:rPr lang="en-US" sz="9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10A</a:t>
            </a:r>
          </a:p>
        </p:txBody>
      </p:sp>
      <p:sp>
        <p:nvSpPr>
          <p:cNvPr id="60" name="Right Arrow 23">
            <a:extLst>
              <a:ext uri="{FF2B5EF4-FFF2-40B4-BE49-F238E27FC236}">
                <a16:creationId xmlns:a16="http://schemas.microsoft.com/office/drawing/2014/main" id="{36365500-010F-8D67-A615-9F6D22FA2CEF}"/>
              </a:ext>
            </a:extLst>
          </p:cNvPr>
          <p:cNvSpPr/>
          <p:nvPr/>
        </p:nvSpPr>
        <p:spPr>
          <a:xfrm>
            <a:off x="6947612" y="3519391"/>
            <a:ext cx="239619" cy="15370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93AEA4F5-4CD1-632E-27C0-67E6408BE738}"/>
              </a:ext>
            </a:extLst>
          </p:cNvPr>
          <p:cNvSpPr/>
          <p:nvPr/>
        </p:nvSpPr>
        <p:spPr>
          <a:xfrm>
            <a:off x="6911130" y="4576218"/>
            <a:ext cx="61357" cy="71951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ight Arrow 23">
            <a:extLst>
              <a:ext uri="{FF2B5EF4-FFF2-40B4-BE49-F238E27FC236}">
                <a16:creationId xmlns:a16="http://schemas.microsoft.com/office/drawing/2014/main" id="{EB6FE543-B01E-E13B-87D2-8A471645D28C}"/>
              </a:ext>
            </a:extLst>
          </p:cNvPr>
          <p:cNvSpPr/>
          <p:nvPr/>
        </p:nvSpPr>
        <p:spPr>
          <a:xfrm>
            <a:off x="7001006" y="4554144"/>
            <a:ext cx="239619" cy="153706"/>
          </a:xfrm>
          <a:prstGeom prst="rightArrow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1244603-8010-39B0-2A75-6C7CD8C5DF64}"/>
              </a:ext>
            </a:extLst>
          </p:cNvPr>
          <p:cNvSpPr txBox="1"/>
          <p:nvPr/>
        </p:nvSpPr>
        <p:spPr>
          <a:xfrm>
            <a:off x="4892737" y="3332324"/>
            <a:ext cx="1984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LWDD Primary Source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C610FED9-793C-AD88-D5A7-F989817C4776}"/>
              </a:ext>
            </a:extLst>
          </p:cNvPr>
          <p:cNvSpPr txBox="1"/>
          <p:nvPr/>
        </p:nvSpPr>
        <p:spPr>
          <a:xfrm>
            <a:off x="2368361" y="1904763"/>
            <a:ext cx="16060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LWDD Secondary</a:t>
            </a:r>
          </a:p>
          <a:p>
            <a:pPr algn="ctr"/>
            <a:r>
              <a:rPr lang="en-US" sz="1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</a:p>
        </p:txBody>
      </p:sp>
      <p:pic>
        <p:nvPicPr>
          <p:cNvPr id="10" name="Picture 9" descr="A map of a city&#10;&#10;AI-generated content may be incorrect.">
            <a:extLst>
              <a:ext uri="{FF2B5EF4-FFF2-40B4-BE49-F238E27FC236}">
                <a16:creationId xmlns:a16="http://schemas.microsoft.com/office/drawing/2014/main" id="{A299AED1-A671-570B-5543-0F3AA0EE5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752" y="1020535"/>
            <a:ext cx="8255923" cy="583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433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80AC4E-A620-10EA-6082-9331FE7E2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1">
            <a:extLst>
              <a:ext uri="{FF2B5EF4-FFF2-40B4-BE49-F238E27FC236}">
                <a16:creationId xmlns:a16="http://schemas.microsoft.com/office/drawing/2014/main" id="{609BB30C-0041-DF49-B32E-1C02C1689D04}"/>
              </a:ext>
            </a:extLst>
          </p:cNvPr>
          <p:cNvSpPr txBox="1">
            <a:spLocks/>
          </p:cNvSpPr>
          <p:nvPr/>
        </p:nvSpPr>
        <p:spPr>
          <a:xfrm>
            <a:off x="527381" y="116632"/>
            <a:ext cx="10214928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>
              <a:spcAft>
                <a:spcPts val="0"/>
              </a:spcAft>
            </a:pPr>
            <a:r>
              <a:rPr lang="en-US" altLang="ko-KR" sz="2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/>
                <a:ea typeface="맑은 고딕"/>
                <a:cs typeface="Arial"/>
              </a:rPr>
              <a:t>Groundwater Levels</a:t>
            </a:r>
            <a:endParaRPr lang="en-US" altLang="ko-KR"/>
          </a:p>
        </p:txBody>
      </p:sp>
      <p:pic>
        <p:nvPicPr>
          <p:cNvPr id="20" name="Picture 19" descr="A blue and white logo&#10;&#10;AI-generated content may be incorrect.">
            <a:extLst>
              <a:ext uri="{FF2B5EF4-FFF2-40B4-BE49-F238E27FC236}">
                <a16:creationId xmlns:a16="http://schemas.microsoft.com/office/drawing/2014/main" id="{8CE7FA6E-E45D-3405-5C36-1FE74F6A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7462" y="5824089"/>
            <a:ext cx="730896" cy="719349"/>
          </a:xfrm>
          <a:prstGeom prst="rect">
            <a:avLst/>
          </a:prstGeom>
        </p:spPr>
      </p:pic>
      <p:pic>
        <p:nvPicPr>
          <p:cNvPr id="2" name="Picture 1" descr="A map of the state of california&#10;&#10;AI-generated content may be incorrect.">
            <a:extLst>
              <a:ext uri="{FF2B5EF4-FFF2-40B4-BE49-F238E27FC236}">
                <a16:creationId xmlns:a16="http://schemas.microsoft.com/office/drawing/2014/main" id="{64F6AA1D-BFCA-28EE-C7B4-C340E4498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531" y="117928"/>
            <a:ext cx="5770318" cy="67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898809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679</Words>
  <Application>Microsoft Office PowerPoint</Application>
  <PresentationFormat>Widescreen</PresentationFormat>
  <Paragraphs>144</Paragraphs>
  <Slides>22</Slides>
  <Notes>4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1_Default Design</vt:lpstr>
      <vt:lpstr>Office Theme</vt:lpstr>
      <vt:lpstr>PowerPoint Presentation</vt:lpstr>
      <vt:lpstr>Introduction to the LWDD</vt:lpstr>
      <vt:lpstr>Who We Are</vt:lpstr>
      <vt:lpstr>What We Do</vt:lpstr>
      <vt:lpstr>Shared Flood Control</vt:lpstr>
      <vt:lpstr>LWDD’s Water Supply Role</vt:lpstr>
      <vt:lpstr>Lake Okeechobee and LEC Water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C-51 Reservoir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SFWMD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C&amp;SF History / OMC - WRAC Orientation</dc:title>
  <dc:creator>bgomez;strowd</dc:creator>
  <cp:lastModifiedBy>Tommy Strowd</cp:lastModifiedBy>
  <cp:revision>224</cp:revision>
  <cp:lastPrinted>2026-04-28T20:44:54Z</cp:lastPrinted>
  <dcterms:created xsi:type="dcterms:W3CDTF">2006-05-01T14:03:06Z</dcterms:created>
  <dcterms:modified xsi:type="dcterms:W3CDTF">2026-05-11T16:13:46Z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-1197233991</vt:i4>
  </property>
  <property fmtid="{D5CDD505-2E9C-101B-9397-08002B2CF9AE}" pid="3" name="_NewReviewCycle">
    <vt:lpwstr/>
  </property>
  <property fmtid="{D5CDD505-2E9C-101B-9397-08002B2CF9AE}" pid="4" name="_EmailSubject">
    <vt:lpwstr>Power Point Template; New WRAC Member Orientation</vt:lpwstr>
  </property>
  <property fmtid="{D5CDD505-2E9C-101B-9397-08002B2CF9AE}" pid="5" name="_AuthorEmail">
    <vt:lpwstr>tbarnett@sfwmd.gov</vt:lpwstr>
  </property>
  <property fmtid="{D5CDD505-2E9C-101B-9397-08002B2CF9AE}" pid="6" name="_AuthorEmailDisplayName">
    <vt:lpwstr>Barnett, Tia</vt:lpwstr>
  </property>
  <property fmtid="{D5CDD505-2E9C-101B-9397-08002B2CF9AE}" pid="7" name="_PreviousAdHocReviewCycleID">
    <vt:i4>-22804624</vt:i4>
  </property>
</Properties>
</file>