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9"/>
  </p:notesMasterIdLst>
  <p:handoutMasterIdLst>
    <p:handoutMasterId r:id="rId30"/>
  </p:handoutMasterIdLst>
  <p:sldIdLst>
    <p:sldId id="7028" r:id="rId5"/>
    <p:sldId id="7106" r:id="rId6"/>
    <p:sldId id="7107" r:id="rId7"/>
    <p:sldId id="7110" r:id="rId8"/>
    <p:sldId id="7111" r:id="rId9"/>
    <p:sldId id="7113" r:id="rId10"/>
    <p:sldId id="7116" r:id="rId11"/>
    <p:sldId id="7141" r:id="rId12"/>
    <p:sldId id="7117" r:id="rId13"/>
    <p:sldId id="7142" r:id="rId14"/>
    <p:sldId id="7135" r:id="rId15"/>
    <p:sldId id="7143" r:id="rId16"/>
    <p:sldId id="7139" r:id="rId17"/>
    <p:sldId id="7144" r:id="rId18"/>
    <p:sldId id="7140" r:id="rId19"/>
    <p:sldId id="7145" r:id="rId20"/>
    <p:sldId id="7119" r:id="rId21"/>
    <p:sldId id="7120" r:id="rId22"/>
    <p:sldId id="7121" r:id="rId23"/>
    <p:sldId id="7129" r:id="rId24"/>
    <p:sldId id="7132" r:id="rId25"/>
    <p:sldId id="7133" r:id="rId26"/>
    <p:sldId id="7146" r:id="rId27"/>
    <p:sldId id="7147"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1280B9-7876-4E67-BE58-334F87F4E86D}">
          <p14:sldIdLst>
            <p14:sldId id="7028"/>
            <p14:sldId id="7106"/>
            <p14:sldId id="7107"/>
            <p14:sldId id="7110"/>
            <p14:sldId id="7111"/>
            <p14:sldId id="7113"/>
            <p14:sldId id="7116"/>
            <p14:sldId id="7141"/>
            <p14:sldId id="7117"/>
            <p14:sldId id="7142"/>
            <p14:sldId id="7135"/>
            <p14:sldId id="7143"/>
            <p14:sldId id="7139"/>
            <p14:sldId id="7144"/>
            <p14:sldId id="7140"/>
            <p14:sldId id="7145"/>
            <p14:sldId id="7119"/>
            <p14:sldId id="7120"/>
            <p14:sldId id="7121"/>
            <p14:sldId id="7129"/>
            <p14:sldId id="7132"/>
            <p14:sldId id="7133"/>
            <p14:sldId id="7146"/>
            <p14:sldId id="714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56D63C-B0DE-5A3D-EC8F-D6B0C769DB77}" name="Maran, Ana Carolina" initials="MAC" userId="S::cmaran@sfwmd.gov::f09d6dc5-1503-43b4-8fdb-c46a53563983" providerId="AD"/>
  <p188:author id="{7AEA3D53-D505-C205-2D8B-80644F9FF8C8}" name="Cruz, Ibel" initials="CI" userId="S::icruz@sfwmd.gov::bf8614e9-baa5-4ae1-8430-d3e741a5aa08" providerId="AD"/>
  <p188:author id="{8DC87260-B8E8-07EB-1061-452A5B6AFFB9}" name="Kimberlain, Todd" initials="KT" userId="S::tkimberl@sfwmd.gov::227459aa-3f1b-44c0-942b-24092230a1c3" providerId="AD"/>
  <p188:author id="{66C0727E-D5C4-4B0E-606A-EC2317D7528A}" name="Payseno, Stacey" initials="PS" userId="S::spayseno@sfwmd.gov::d0d03a43-c9bd-4bee-a7b4-752fa232c1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6600CC"/>
    <a:srgbClr val="0000FF"/>
    <a:srgbClr val="70A0C4"/>
    <a:srgbClr val="2A85C7"/>
    <a:srgbClr val="4B7F4A"/>
    <a:srgbClr val="13619E"/>
    <a:srgbClr val="A9EFFD"/>
    <a:srgbClr val="A11B1F"/>
    <a:srgbClr val="A11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78" autoAdjust="0"/>
  </p:normalViewPr>
  <p:slideViewPr>
    <p:cSldViewPr snapToGrid="0">
      <p:cViewPr varScale="1">
        <p:scale>
          <a:sx n="99" d="100"/>
          <a:sy n="99" d="100"/>
        </p:scale>
        <p:origin x="996" y="72"/>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ad.sfwmd.gov\DFSroot\data\wsd\AWS_CONS\WATER_REUSE\RW_In_SFWMD_Annual_Summary\2025_Rpt_2023_Flows\RW-AnnRpt_SFWMD_FOR%20SEFLUC.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56915772198502"/>
          <c:y val="0.10888858480125731"/>
          <c:w val="0.44451004104595548"/>
          <c:h val="0.78063682149893654"/>
        </c:manualLayout>
      </c:layout>
      <c:pieChart>
        <c:varyColors val="1"/>
        <c:ser>
          <c:idx val="0"/>
          <c:order val="0"/>
          <c:spPr>
            <a:solidFill>
              <a:srgbClr val="9966FF"/>
            </a:solidFill>
            <a:ln>
              <a:noFill/>
            </a:ln>
          </c:spPr>
          <c:dPt>
            <c:idx val="0"/>
            <c:bubble3D val="0"/>
            <c:spPr>
              <a:solidFill>
                <a:srgbClr val="9966FF"/>
              </a:solidFill>
              <a:ln w="19050">
                <a:noFill/>
              </a:ln>
              <a:effectLst/>
            </c:spPr>
            <c:extLst>
              <c:ext xmlns:c16="http://schemas.microsoft.com/office/drawing/2014/chart" uri="{C3380CC4-5D6E-409C-BE32-E72D297353CC}">
                <c16:uniqueId val="{00000001-FF4B-40C6-AD05-43F7512BF654}"/>
              </c:ext>
            </c:extLst>
          </c:dPt>
          <c:dPt>
            <c:idx val="1"/>
            <c:bubble3D val="0"/>
            <c:spPr>
              <a:solidFill>
                <a:srgbClr val="9966FF">
                  <a:alpha val="55000"/>
                </a:srgbClr>
              </a:solidFill>
              <a:ln w="19050">
                <a:noFill/>
              </a:ln>
              <a:effectLst/>
            </c:spPr>
            <c:extLst>
              <c:ext xmlns:c16="http://schemas.microsoft.com/office/drawing/2014/chart" uri="{C3380CC4-5D6E-409C-BE32-E72D297353CC}">
                <c16:uniqueId val="{00000003-FF4B-40C6-AD05-43F7512BF654}"/>
              </c:ext>
            </c:extLst>
          </c:dPt>
          <c:dPt>
            <c:idx val="2"/>
            <c:bubble3D val="0"/>
            <c:spPr>
              <a:solidFill>
                <a:srgbClr val="9966FF"/>
              </a:solidFill>
              <a:ln w="19050">
                <a:noFill/>
              </a:ln>
              <a:effectLst/>
            </c:spPr>
            <c:extLst>
              <c:ext xmlns:c16="http://schemas.microsoft.com/office/drawing/2014/chart" uri="{C3380CC4-5D6E-409C-BE32-E72D297353CC}">
                <c16:uniqueId val="{00000005-FF4B-40C6-AD05-43F7512BF654}"/>
              </c:ext>
            </c:extLst>
          </c:dPt>
          <c:dPt>
            <c:idx val="3"/>
            <c:bubble3D val="0"/>
            <c:spPr>
              <a:solidFill>
                <a:srgbClr val="9966FF">
                  <a:alpha val="55000"/>
                </a:srgbClr>
              </a:solidFill>
              <a:ln w="19050">
                <a:noFill/>
              </a:ln>
              <a:effectLst/>
            </c:spPr>
            <c:extLst>
              <c:ext xmlns:c16="http://schemas.microsoft.com/office/drawing/2014/chart" uri="{C3380CC4-5D6E-409C-BE32-E72D297353CC}">
                <c16:uniqueId val="{00000007-FF4B-40C6-AD05-43F7512BF654}"/>
              </c:ext>
            </c:extLst>
          </c:dPt>
          <c:dPt>
            <c:idx val="4"/>
            <c:bubble3D val="0"/>
            <c:spPr>
              <a:solidFill>
                <a:srgbClr val="9966FF"/>
              </a:solidFill>
              <a:ln w="19050">
                <a:noFill/>
              </a:ln>
              <a:effectLst/>
            </c:spPr>
            <c:extLst>
              <c:ext xmlns:c16="http://schemas.microsoft.com/office/drawing/2014/chart" uri="{C3380CC4-5D6E-409C-BE32-E72D297353CC}">
                <c16:uniqueId val="{00000009-FF4B-40C6-AD05-43F7512BF654}"/>
              </c:ext>
            </c:extLst>
          </c:dPt>
          <c:dPt>
            <c:idx val="5"/>
            <c:bubble3D val="0"/>
            <c:spPr>
              <a:solidFill>
                <a:srgbClr val="9966FF">
                  <a:alpha val="55000"/>
                </a:srgbClr>
              </a:solidFill>
              <a:ln w="19050">
                <a:noFill/>
              </a:ln>
              <a:effectLst/>
            </c:spPr>
            <c:extLst>
              <c:ext xmlns:c16="http://schemas.microsoft.com/office/drawing/2014/chart" uri="{C3380CC4-5D6E-409C-BE32-E72D297353CC}">
                <c16:uniqueId val="{0000000B-FF4B-40C6-AD05-43F7512BF654}"/>
              </c:ext>
            </c:extLst>
          </c:dPt>
          <c:dLbls>
            <c:dLbl>
              <c:idx val="0"/>
              <c:layout>
                <c:manualLayout>
                  <c:x val="4.9661308198663288E-2"/>
                  <c:y val="-7.470749157613972E-2"/>
                </c:manualLayout>
              </c:layout>
              <c:tx>
                <c:rich>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fld id="{6396854E-76A4-431F-87EA-8E84AC5D5668}" type="CATEGORYNAME">
                      <a:rPr lang="en-US"/>
                      <a:pPr>
                        <a:defRPr sz="1400">
                          <a:solidFill>
                            <a:sysClr val="windowText" lastClr="000000"/>
                          </a:solidFill>
                        </a:defRPr>
                      </a:pPr>
                      <a:t>[CATEGORY NAME]</a:t>
                    </a:fld>
                    <a:r>
                      <a:rPr lang="en-US" baseline="0"/>
                      <a:t>         </a:t>
                    </a:r>
                    <a:fld id="{0F82AF7A-7BE4-4649-82F0-5F302E483438}" type="VALUE">
                      <a:rPr lang="en-US" baseline="0"/>
                      <a:pPr>
                        <a:defRPr sz="1400">
                          <a:solidFill>
                            <a:sysClr val="windowText" lastClr="000000"/>
                          </a:solidFill>
                        </a:defRPr>
                      </a:pPr>
                      <a:t>[VALUE]</a:t>
                    </a:fld>
                    <a:r>
                      <a:rPr lang="en-US" baseline="0"/>
                      <a:t> mgd</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9927282390538717"/>
                      <c:h val="0.20549439935285435"/>
                    </c:manualLayout>
                  </c15:layout>
                  <c15:dlblFieldTable/>
                  <c15:showDataLabelsRange val="0"/>
                </c:ext>
                <c:ext xmlns:c16="http://schemas.microsoft.com/office/drawing/2014/chart" uri="{C3380CC4-5D6E-409C-BE32-E72D297353CC}">
                  <c16:uniqueId val="{00000001-FF4B-40C6-AD05-43F7512BF654}"/>
                </c:ext>
              </c:extLst>
            </c:dLbl>
            <c:dLbl>
              <c:idx val="1"/>
              <c:layout>
                <c:manualLayout>
                  <c:x val="-1.7794053464347606E-2"/>
                  <c:y val="3.7923102597898689E-2"/>
                </c:manualLayout>
              </c:layout>
              <c:tx>
                <c:rich>
                  <a:bodyPr/>
                  <a:lstStyle/>
                  <a:p>
                    <a:fld id="{9EEED90F-D00F-4AAF-98FD-663CB46617D1}" type="CATEGORYNAME">
                      <a:rPr lang="en-US"/>
                      <a:pPr/>
                      <a:t>[CATEGORY NAME]</a:t>
                    </a:fld>
                    <a:endParaRPr lang="en-US"/>
                  </a:p>
                  <a:p>
                    <a:fld id="{A99C557D-48FE-49BB-BE8A-D830714987F1}" type="VALUE">
                      <a:rPr lang="en-US" baseline="0"/>
                      <a:pPr/>
                      <a:t>[VALUE]</a:t>
                    </a:fld>
                    <a:r>
                      <a:rPr lang="en-US" baseline="0"/>
                      <a:t> mgd</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F4B-40C6-AD05-43F7512BF654}"/>
                </c:ext>
              </c:extLst>
            </c:dLbl>
            <c:dLbl>
              <c:idx val="2"/>
              <c:layout>
                <c:manualLayout>
                  <c:x val="0.14345651073370949"/>
                  <c:y val="-0.20581408736863677"/>
                </c:manualLayout>
              </c:layout>
              <c:tx>
                <c:rich>
                  <a:bodyPr/>
                  <a:lstStyle/>
                  <a:p>
                    <a:fld id="{EE58BC9C-D146-4F17-9A89-0A547B5E9D83}" type="CATEGORYNAME">
                      <a:rPr lang="en-US"/>
                      <a:pPr/>
                      <a:t>[CATEGORY NAME]</a:t>
                    </a:fld>
                    <a:endParaRPr lang="en-US"/>
                  </a:p>
                  <a:p>
                    <a:fld id="{D6F9D745-2893-42F6-BDCC-8B3679FC0D1D}" type="VALUE">
                      <a:rPr lang="en-US" baseline="0"/>
                      <a:pPr/>
                      <a:t>[VALUE]</a:t>
                    </a:fld>
                    <a:r>
                      <a:rPr lang="en-US" baseline="0"/>
                      <a:t> mgd</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F4B-40C6-AD05-43F7512BF654}"/>
                </c:ext>
              </c:extLst>
            </c:dLbl>
            <c:dLbl>
              <c:idx val="3"/>
              <c:layout>
                <c:manualLayout>
                  <c:x val="-2.6344055806673147E-2"/>
                  <c:y val="-8.8321120182603824E-3"/>
                </c:manualLayout>
              </c:layout>
              <c:tx>
                <c:rich>
                  <a:bodyPr/>
                  <a:lstStyle/>
                  <a:p>
                    <a:fld id="{23A20A02-0DD8-4E0A-8A37-5A0C899FCED3}" type="CATEGORYNAME">
                      <a:rPr lang="en-US"/>
                      <a:pPr/>
                      <a:t>[CATEGORY NAME]</a:t>
                    </a:fld>
                    <a:r>
                      <a:rPr lang="en-US" baseline="0"/>
                      <a:t> </a:t>
                    </a:r>
                    <a:fld id="{5B7631E8-92AC-4B88-9374-76CF7CBD478D}" type="VALUE">
                      <a:rPr lang="en-US" baseline="0"/>
                      <a:pPr/>
                      <a:t>[VALUE]</a:t>
                    </a:fld>
                    <a:r>
                      <a:rPr lang="en-US" baseline="0"/>
                      <a:t> mgd</a:t>
                    </a:r>
                  </a:p>
                </c:rich>
              </c:tx>
              <c:showLegendKey val="0"/>
              <c:showVal val="1"/>
              <c:showCatName val="1"/>
              <c:showSerName val="0"/>
              <c:showPercent val="0"/>
              <c:showBubbleSize val="0"/>
              <c:extLst>
                <c:ext xmlns:c15="http://schemas.microsoft.com/office/drawing/2012/chart" uri="{CE6537A1-D6FC-4f65-9D91-7224C49458BB}">
                  <c15:layout>
                    <c:manualLayout>
                      <c:w val="0.16203947193746729"/>
                      <c:h val="0.12654328300141032"/>
                    </c:manualLayout>
                  </c15:layout>
                  <c15:dlblFieldTable/>
                  <c15:showDataLabelsRange val="0"/>
                </c:ext>
                <c:ext xmlns:c16="http://schemas.microsoft.com/office/drawing/2014/chart" uri="{C3380CC4-5D6E-409C-BE32-E72D297353CC}">
                  <c16:uniqueId val="{00000007-FF4B-40C6-AD05-43F7512BF654}"/>
                </c:ext>
              </c:extLst>
            </c:dLbl>
            <c:dLbl>
              <c:idx val="4"/>
              <c:layout>
                <c:manualLayout>
                  <c:x val="-1.3696476232726702E-2"/>
                  <c:y val="0.21975471952494358"/>
                </c:manualLayout>
              </c:layout>
              <c:tx>
                <c:rich>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fld id="{71D54538-EA06-411C-8052-10170F0128FE}" type="CATEGORYNAME">
                      <a:rPr lang="en-US"/>
                      <a:pPr>
                        <a:defRPr sz="1400">
                          <a:solidFill>
                            <a:sysClr val="windowText" lastClr="000000"/>
                          </a:solidFill>
                        </a:defRPr>
                      </a:pPr>
                      <a:t>[CATEGORY NAME]</a:t>
                    </a:fld>
                    <a:endParaRPr lang="en-US"/>
                  </a:p>
                  <a:p>
                    <a:pPr>
                      <a:defRPr sz="1400">
                        <a:solidFill>
                          <a:sysClr val="windowText" lastClr="000000"/>
                        </a:solidFill>
                      </a:defRPr>
                    </a:pPr>
                    <a:r>
                      <a:rPr lang="en-US" baseline="0"/>
                      <a:t> </a:t>
                    </a:r>
                    <a:fld id="{412C223A-4166-49CC-A3C6-9E573872F481}" type="VALUE">
                      <a:rPr lang="en-US" baseline="0"/>
                      <a:pPr>
                        <a:defRPr sz="1400">
                          <a:solidFill>
                            <a:sysClr val="windowText" lastClr="000000"/>
                          </a:solidFill>
                        </a:defRPr>
                      </a:pPr>
                      <a:t>[VALUE]</a:t>
                    </a:fld>
                    <a:r>
                      <a:rPr lang="en-US" baseline="0"/>
                      <a:t> mgd</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61702120843157"/>
                      <c:h val="0.19646207929747669"/>
                    </c:manualLayout>
                  </c15:layout>
                  <c15:dlblFieldTable/>
                  <c15:showDataLabelsRange val="0"/>
                </c:ext>
                <c:ext xmlns:c16="http://schemas.microsoft.com/office/drawing/2014/chart" uri="{C3380CC4-5D6E-409C-BE32-E72D297353CC}">
                  <c16:uniqueId val="{00000009-FF4B-40C6-AD05-43F7512BF654}"/>
                </c:ext>
              </c:extLst>
            </c:dLbl>
            <c:dLbl>
              <c:idx val="5"/>
              <c:layout>
                <c:manualLayout>
                  <c:x val="-0.19033285429347691"/>
                  <c:y val="3.0715522540932062E-2"/>
                </c:manualLayout>
              </c:layout>
              <c:tx>
                <c:rich>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fld id="{226E350F-B5D5-4CBD-ABBE-8103D82D2BD7}" type="CATEGORYNAME">
                      <a:rPr lang="en-US" smtClean="0"/>
                      <a:pPr>
                        <a:defRPr sz="1400">
                          <a:solidFill>
                            <a:sysClr val="windowText" lastClr="000000"/>
                          </a:solidFill>
                        </a:defRPr>
                      </a:pPr>
                      <a:t>[CATEGORY NAME]</a:t>
                    </a:fld>
                    <a:r>
                      <a:rPr lang="en-US" baseline="30000" dirty="0"/>
                      <a:t>b</a:t>
                    </a:r>
                    <a:r>
                      <a:rPr lang="en-US" baseline="0" dirty="0"/>
                      <a:t>       </a:t>
                    </a:r>
                    <a:fld id="{993E8DFE-B41C-434F-9DF9-6199F7A3D7AD}" type="VALUE">
                      <a:rPr lang="en-US" baseline="0"/>
                      <a:pPr>
                        <a:defRPr sz="1400">
                          <a:solidFill>
                            <a:sysClr val="windowText" lastClr="000000"/>
                          </a:solidFill>
                        </a:defRPr>
                      </a:pPr>
                      <a:t>[VALUE]</a:t>
                    </a:fld>
                    <a:r>
                      <a:rPr lang="en-US" baseline="0" dirty="0"/>
                      <a:t> mgd</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7850271903936127"/>
                      <c:h val="0.20464609080695262"/>
                    </c:manualLayout>
                  </c15:layout>
                  <c15:dlblFieldTable/>
                  <c15:showDataLabelsRange val="0"/>
                </c:ext>
                <c:ext xmlns:c16="http://schemas.microsoft.com/office/drawing/2014/chart" uri="{C3380CC4-5D6E-409C-BE32-E72D297353CC}">
                  <c16:uniqueId val="{0000000B-FF4B-40C6-AD05-43F7512BF65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'Final Tables2'!$V$18:$V$23</c:f>
              <c:strCache>
                <c:ptCount val="6"/>
                <c:pt idx="0">
                  <c:v> Agriculture Irrigation</c:v>
                </c:pt>
                <c:pt idx="1">
                  <c:v> Groundwater Recharge</c:v>
                </c:pt>
                <c:pt idx="2">
                  <c:v>Landscape Irrigation</c:v>
                </c:pt>
                <c:pt idx="3">
                  <c:v> Wetlands</c:v>
                </c:pt>
                <c:pt idx="4">
                  <c:v> At Treatment Plant</c:v>
                </c:pt>
                <c:pt idx="5">
                  <c:v> Industrial &amp; Other</c:v>
                </c:pt>
              </c:strCache>
            </c:strRef>
          </c:cat>
          <c:val>
            <c:numRef>
              <c:f>'Final Tables2'!$W$18:$W$23</c:f>
              <c:numCache>
                <c:formatCode>0.00</c:formatCode>
                <c:ptCount val="6"/>
                <c:pt idx="0">
                  <c:v>0.28000000000000003</c:v>
                </c:pt>
                <c:pt idx="1">
                  <c:v>4.484</c:v>
                </c:pt>
                <c:pt idx="2">
                  <c:v>47.863300000000002</c:v>
                </c:pt>
                <c:pt idx="3">
                  <c:v>1.88</c:v>
                </c:pt>
                <c:pt idx="4">
                  <c:v>26.791999999999998</c:v>
                </c:pt>
                <c:pt idx="5">
                  <c:v>20.119</c:v>
                </c:pt>
              </c:numCache>
            </c:numRef>
          </c:val>
          <c:extLst>
            <c:ext xmlns:c16="http://schemas.microsoft.com/office/drawing/2014/chart" uri="{C3380CC4-5D6E-409C-BE32-E72D297353CC}">
              <c16:uniqueId val="{0000000C-FF4B-40C6-AD05-43F7512BF654}"/>
            </c:ext>
          </c:extLst>
        </c:ser>
        <c:dLbls>
          <c:showLegendKey val="0"/>
          <c:showVal val="0"/>
          <c:showCatName val="0"/>
          <c:showSerName val="0"/>
          <c:showPercent val="0"/>
          <c:showBubbleSize val="0"/>
          <c:showLeaderLines val="1"/>
        </c:dLbls>
        <c:firstSliceAng val="12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0.05019</cdr:x>
      <cdr:y>0.87464</cdr:y>
    </cdr:from>
    <cdr:to>
      <cdr:x>0.66706</cdr:x>
      <cdr:y>0.96917</cdr:y>
    </cdr:to>
    <cdr:sp macro="" textlink="">
      <cdr:nvSpPr>
        <cdr:cNvPr id="2" name="TextBox 1">
          <a:extLst xmlns:a="http://schemas.openxmlformats.org/drawingml/2006/main">
            <a:ext uri="{FF2B5EF4-FFF2-40B4-BE49-F238E27FC236}">
              <a16:creationId xmlns:a16="http://schemas.microsoft.com/office/drawing/2014/main" id="{74AA760C-2C74-05B0-BA48-00A20557A749}"/>
            </a:ext>
          </a:extLst>
        </cdr:cNvPr>
        <cdr:cNvSpPr txBox="1"/>
      </cdr:nvSpPr>
      <cdr:spPr>
        <a:xfrm xmlns:a="http://schemas.openxmlformats.org/drawingml/2006/main">
          <a:off x="336511" y="3923072"/>
          <a:ext cx="4135623" cy="424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2000" b="0" dirty="0">
              <a:latin typeface="+mn-lt"/>
              <a:ea typeface="+mn-ea"/>
              <a:cs typeface="+mn-cs"/>
            </a:rPr>
            <a:t>Total Reuse </a:t>
          </a:r>
          <a:r>
            <a:rPr lang="en-US" sz="2000" b="0" dirty="0">
              <a:effectLst/>
              <a:latin typeface="+mn-lt"/>
              <a:ea typeface="+mn-ea"/>
              <a:cs typeface="+mn-cs"/>
            </a:rPr>
            <a:t>2023 </a:t>
          </a:r>
          <a:r>
            <a:rPr lang="en-US" sz="2000" b="0" dirty="0">
              <a:latin typeface="+mn-lt"/>
              <a:ea typeface="+mn-ea"/>
              <a:cs typeface="+mn-cs"/>
            </a:rPr>
            <a:t>= 101.42 mgd</a:t>
          </a:r>
          <a:endParaRPr lang="en-US" sz="2000" b="0" baseline="30000" dirty="0">
            <a:latin typeface="+mn-lt"/>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1"/>
          </a:xfrm>
          <a:prstGeom prst="rect">
            <a:avLst/>
          </a:prstGeom>
        </p:spPr>
        <p:txBody>
          <a:bodyPr vert="horz" lIns="93163" tIns="46582" rIns="93163"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1"/>
          </a:xfrm>
          <a:prstGeom prst="rect">
            <a:avLst/>
          </a:prstGeom>
        </p:spPr>
        <p:txBody>
          <a:bodyPr vert="horz" lIns="93163" tIns="46582" rIns="93163" bIns="46582" rtlCol="0"/>
          <a:lstStyle>
            <a:lvl1pPr algn="r">
              <a:defRPr sz="1200"/>
            </a:lvl1pPr>
          </a:lstStyle>
          <a:p>
            <a:fld id="{C559E0D2-FF9D-4BC6-9032-74E5DD1AC340}" type="datetimeFigureOut">
              <a:rPr lang="en-US" smtClean="0"/>
              <a:t>9/9/2025</a:t>
            </a:fld>
            <a:endParaRPr lang="en-US"/>
          </a:p>
        </p:txBody>
      </p:sp>
      <p:sp>
        <p:nvSpPr>
          <p:cNvPr id="4" name="Footer Placeholder 3"/>
          <p:cNvSpPr>
            <a:spLocks noGrp="1"/>
          </p:cNvSpPr>
          <p:nvPr>
            <p:ph type="ftr" sz="quarter" idx="2"/>
          </p:nvPr>
        </p:nvSpPr>
        <p:spPr>
          <a:xfrm>
            <a:off x="1" y="8829967"/>
            <a:ext cx="3037840" cy="464821"/>
          </a:xfrm>
          <a:prstGeom prst="rect">
            <a:avLst/>
          </a:prstGeom>
        </p:spPr>
        <p:txBody>
          <a:bodyPr vert="horz" lIns="93163" tIns="46582" rIns="93163"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1"/>
          </a:xfrm>
          <a:prstGeom prst="rect">
            <a:avLst/>
          </a:prstGeom>
        </p:spPr>
        <p:txBody>
          <a:bodyPr vert="horz" lIns="93163" tIns="46582" rIns="93163" bIns="46582" rtlCol="0" anchor="b"/>
          <a:lstStyle>
            <a:lvl1pPr algn="r">
              <a:defRPr sz="1200"/>
            </a:lvl1pPr>
          </a:lstStyle>
          <a:p>
            <a:fld id="{2D85BBB2-6660-4EBC-A5FE-F261963B3CDB}" type="slidenum">
              <a:rPr lang="en-US" smtClean="0"/>
              <a:t>‹#›</a:t>
            </a:fld>
            <a:endParaRPr lang="en-US"/>
          </a:p>
        </p:txBody>
      </p:sp>
    </p:spTree>
    <p:extLst>
      <p:ext uri="{BB962C8B-B14F-4D97-AF65-F5344CB8AC3E}">
        <p14:creationId xmlns:p14="http://schemas.microsoft.com/office/powerpoint/2010/main" val="2525623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1"/>
          </a:xfrm>
          <a:prstGeom prst="rect">
            <a:avLst/>
          </a:prstGeom>
        </p:spPr>
        <p:txBody>
          <a:bodyPr vert="horz" lIns="93163" tIns="46582" rIns="93163"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1"/>
          </a:xfrm>
          <a:prstGeom prst="rect">
            <a:avLst/>
          </a:prstGeom>
        </p:spPr>
        <p:txBody>
          <a:bodyPr vert="horz" lIns="93163" tIns="46582" rIns="93163" bIns="46582" rtlCol="0"/>
          <a:lstStyle>
            <a:lvl1pPr algn="r">
              <a:defRPr sz="1200"/>
            </a:lvl1pPr>
          </a:lstStyle>
          <a:p>
            <a:fld id="{92E11533-B64D-48C0-9B43-C94DFF070327}" type="datetimeFigureOut">
              <a:rPr lang="en-US" smtClean="0"/>
              <a:t>9/9/2025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3" tIns="46582" rIns="93163" bIns="46582" rtlCol="0" anchor="ctr"/>
          <a:lstStyle/>
          <a:p>
            <a:endParaRPr lang="en-US"/>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3163" tIns="46582" rIns="93163"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1"/>
          </a:xfrm>
          <a:prstGeom prst="rect">
            <a:avLst/>
          </a:prstGeom>
        </p:spPr>
        <p:txBody>
          <a:bodyPr vert="horz" lIns="93163" tIns="46582" rIns="93163"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3163" tIns="46582" rIns="93163" bIns="46582" rtlCol="0" anchor="b"/>
          <a:lstStyle>
            <a:lvl1pPr algn="r">
              <a:defRPr sz="1200"/>
            </a:lvl1pPr>
          </a:lstStyle>
          <a:p>
            <a:fld id="{A7916ADF-4013-42BC-8640-2F78DD14501C}" type="slidenum">
              <a:rPr lang="en-US" smtClean="0"/>
              <a:t>‹#›</a:t>
            </a:fld>
            <a:endParaRPr lang="en-US"/>
          </a:p>
        </p:txBody>
      </p:sp>
    </p:spTree>
    <p:extLst>
      <p:ext uri="{BB962C8B-B14F-4D97-AF65-F5344CB8AC3E}">
        <p14:creationId xmlns:p14="http://schemas.microsoft.com/office/powerpoint/2010/main" val="73132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08" indent="-169508">
              <a:buFont typeface="Arial" panose="020B0604020202020204" pitchFamily="34" charset="0"/>
              <a:buChar char="•"/>
            </a:pPr>
            <a:r>
              <a:rPr lang="en-US"/>
              <a:t>What is reclaimed water?</a:t>
            </a:r>
          </a:p>
          <a:p>
            <a:pPr marL="169508" indent="-169508">
              <a:buFont typeface="Arial" panose="020B0604020202020204" pitchFamily="34" charset="0"/>
              <a:buChar char="•"/>
            </a:pPr>
            <a:r>
              <a:rPr lang="en-US"/>
              <a:t>It’s the water that goes down the drain at our homes and businesses, for most of us that water flows to a central wastewater treatment facility where the reclaimed water receives </a:t>
            </a:r>
            <a:r>
              <a:rPr lang="en-US" b="1"/>
              <a:t>additional</a:t>
            </a:r>
            <a:r>
              <a:rPr lang="en-US"/>
              <a:t> filtration and high-level disinfection </a:t>
            </a:r>
            <a:r>
              <a:rPr lang="en-US" b="1"/>
              <a:t>commensurate</a:t>
            </a:r>
            <a:r>
              <a:rPr lang="en-US"/>
              <a:t> with its end use. The </a:t>
            </a:r>
            <a:r>
              <a:rPr lang="en-US" b="1"/>
              <a:t>closer the reclaimed water could get to the public</a:t>
            </a:r>
            <a:r>
              <a:rPr lang="en-US"/>
              <a:t>, the higher the level of treatment.  </a:t>
            </a:r>
          </a:p>
          <a:p>
            <a:pPr marL="169508" indent="-169508">
              <a:buFont typeface="Arial" panose="020B0604020202020204" pitchFamily="34" charset="0"/>
              <a:buChar char="•"/>
            </a:pPr>
            <a:endParaRPr lang="en-US" i="1"/>
          </a:p>
          <a:p>
            <a:pPr marL="169508" indent="-169508">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FF5EE7F0-EB75-4C7B-969D-F2677C3A9494}" type="slidenum">
              <a:rPr lang="en-US" smtClean="0"/>
              <a:pPr/>
              <a:t>2</a:t>
            </a:fld>
            <a:endParaRPr lang="en-US"/>
          </a:p>
        </p:txBody>
      </p:sp>
    </p:spTree>
    <p:extLst>
      <p:ext uri="{BB962C8B-B14F-4D97-AF65-F5344CB8AC3E}">
        <p14:creationId xmlns:p14="http://schemas.microsoft.com/office/powerpoint/2010/main" val="390191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effectLst/>
                <a:latin typeface="Arial" panose="020B0604020202020204" pitchFamily="34" charset="0"/>
              </a:rPr>
              <a:t>WW Treated</a:t>
            </a:r>
            <a:r>
              <a:rPr lang="en-US"/>
              <a:t>            </a:t>
            </a:r>
            <a:r>
              <a:rPr lang="en-US" sz="1800" b="0" i="0" u="none" strike="noStrike">
                <a:effectLst/>
                <a:latin typeface="Arial" panose="020B0604020202020204" pitchFamily="34" charset="0"/>
              </a:rPr>
              <a:t>950</a:t>
            </a:r>
            <a:endParaRPr lang="en-US"/>
          </a:p>
          <a:p>
            <a:r>
              <a:rPr lang="en-US" sz="1800" b="0" i="0" u="none" strike="noStrike">
                <a:effectLst/>
                <a:latin typeface="Arial" panose="020B0604020202020204" pitchFamily="34" charset="0"/>
              </a:rPr>
              <a:t>Supplemental Flow</a:t>
            </a:r>
            <a:r>
              <a:rPr lang="en-US"/>
              <a:t>   </a:t>
            </a:r>
            <a:r>
              <a:rPr lang="en-US" sz="1800" b="0" i="0" u="none" strike="noStrike">
                <a:effectLst/>
                <a:latin typeface="Arial" panose="020B0604020202020204" pitchFamily="34" charset="0"/>
              </a:rPr>
              <a:t>36</a:t>
            </a:r>
            <a:endParaRPr lang="en-US"/>
          </a:p>
          <a:p>
            <a:r>
              <a:rPr lang="en-US" sz="1800" b="0" i="0" u="none" strike="noStrike">
                <a:effectLst/>
                <a:latin typeface="Arial" panose="020B0604020202020204" pitchFamily="34" charset="0"/>
              </a:rPr>
              <a:t>Total Disposal</a:t>
            </a:r>
            <a:r>
              <a:rPr lang="en-US" sz="1800"/>
              <a:t>         </a:t>
            </a:r>
            <a:r>
              <a:rPr lang="en-US" sz="1800" b="0" i="0" u="none" strike="noStrike">
                <a:effectLst/>
                <a:latin typeface="Arial" panose="020B0604020202020204" pitchFamily="34" charset="0"/>
              </a:rPr>
              <a:t>700</a:t>
            </a:r>
            <a:r>
              <a:rPr lang="en-US" sz="1800"/>
              <a:t> </a:t>
            </a:r>
          </a:p>
          <a:p>
            <a:endParaRPr lang="en-US" sz="1800" b="0" i="0">
              <a:solidFill>
                <a:srgbClr val="333333"/>
              </a:solidFill>
              <a:effectLst/>
              <a:latin typeface="open-sans"/>
            </a:endParaRPr>
          </a:p>
          <a:p>
            <a:r>
              <a:rPr lang="en-US" sz="1800" b="0" i="0" u="none" strike="noStrike">
                <a:effectLst/>
                <a:latin typeface="Arial" panose="020B0604020202020204" pitchFamily="34" charset="0"/>
              </a:rPr>
              <a:t>Reuse Minus Supplements</a:t>
            </a:r>
            <a:r>
              <a:rPr lang="en-US"/>
              <a:t> </a:t>
            </a:r>
            <a:r>
              <a:rPr lang="en-US" sz="1800" b="0" i="0" u="none" strike="noStrike">
                <a:effectLst/>
                <a:latin typeface="Arial" panose="020B0604020202020204" pitchFamily="34" charset="0"/>
              </a:rPr>
              <a:t>266</a:t>
            </a:r>
            <a:endParaRPr lang="en-US"/>
          </a:p>
          <a:p>
            <a:endParaRPr lang="en-US" b="0" i="0">
              <a:solidFill>
                <a:srgbClr val="333333"/>
              </a:solidFill>
              <a:effectLst/>
              <a:latin typeface="open-sans"/>
            </a:endParaRPr>
          </a:p>
          <a:p>
            <a:r>
              <a:rPr lang="en-US" b="0" i="0">
                <a:solidFill>
                  <a:srgbClr val="333333"/>
                </a:solidFill>
                <a:effectLst/>
                <a:latin typeface="open-sans"/>
              </a:rPr>
              <a:t>Reclaimed Water can be applied in a variety of ways which would otherwise be done using potable water.</a:t>
            </a:r>
          </a:p>
          <a:p>
            <a:r>
              <a:rPr lang="en-US" b="0" i="0">
                <a:solidFill>
                  <a:srgbClr val="333333"/>
                </a:solidFill>
                <a:effectLst/>
                <a:latin typeface="open-sans"/>
              </a:rPr>
              <a:t>Direct and indirect potable reuse is not common in Florida, yet, but it is already implemented elsewhere in the United States and other countries… and on the International Space Station (ISS)!</a:t>
            </a:r>
          </a:p>
          <a:p>
            <a:endParaRPr lang="en-US" b="0" i="0">
              <a:solidFill>
                <a:srgbClr val="333333"/>
              </a:solidFill>
              <a:effectLst/>
              <a:latin typeface="open-sans"/>
            </a:endParaRPr>
          </a:p>
          <a:p>
            <a:r>
              <a:rPr lang="en-US" b="0" i="0">
                <a:solidFill>
                  <a:srgbClr val="333333"/>
                </a:solidFill>
                <a:effectLst/>
                <a:latin typeface="open-sans"/>
              </a:rPr>
              <a:t>The water recovery system (WRS) installed on the ISS achieves a recovery rate of approximately 93%, however the origin of this water can be from urine, ambient air, moisture from the astronaut crew’s sweat and breath, as well as even from their laboratory animals.</a:t>
            </a:r>
            <a:endParaRPr lang="en-US"/>
          </a:p>
          <a:p>
            <a:endParaRPr lang="en-US"/>
          </a:p>
        </p:txBody>
      </p:sp>
      <p:sp>
        <p:nvSpPr>
          <p:cNvPr id="4" name="Slide Number Placeholder 3"/>
          <p:cNvSpPr>
            <a:spLocks noGrp="1"/>
          </p:cNvSpPr>
          <p:nvPr>
            <p:ph type="sldNum" sz="quarter" idx="5"/>
          </p:nvPr>
        </p:nvSpPr>
        <p:spPr/>
        <p:txBody>
          <a:bodyPr/>
          <a:lstStyle/>
          <a:p>
            <a:fld id="{FF5EE7F0-EB75-4C7B-969D-F2677C3A9494}" type="slidenum">
              <a:rPr lang="en-US" smtClean="0"/>
              <a:pPr/>
              <a:t>3</a:t>
            </a:fld>
            <a:endParaRPr lang="en-US"/>
          </a:p>
        </p:txBody>
      </p:sp>
    </p:spTree>
    <p:extLst>
      <p:ext uri="{BB962C8B-B14F-4D97-AF65-F5344CB8AC3E}">
        <p14:creationId xmlns:p14="http://schemas.microsoft.com/office/powerpoint/2010/main" val="164811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D9829-21CA-06FF-55F7-2DD632072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075A5-4A0B-F87C-7C3B-35D7B1DA41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2B27E-9B75-D617-FBC3-7AB93EFA17AE}"/>
              </a:ext>
            </a:extLst>
          </p:cNvPr>
          <p:cNvSpPr>
            <a:spLocks noGrp="1"/>
          </p:cNvSpPr>
          <p:nvPr>
            <p:ph type="body" idx="1"/>
          </p:nvPr>
        </p:nvSpPr>
        <p:spPr/>
        <p:txBody>
          <a:bodyPr/>
          <a:lstStyle/>
          <a:p>
            <a:pPr lvl="1">
              <a:spcBef>
                <a:spcPts val="1187"/>
              </a:spcBef>
            </a:pPr>
            <a:endParaRPr lang="en-US"/>
          </a:p>
        </p:txBody>
      </p:sp>
      <p:sp>
        <p:nvSpPr>
          <p:cNvPr id="4" name="Slide Number Placeholder 3">
            <a:extLst>
              <a:ext uri="{FF2B5EF4-FFF2-40B4-BE49-F238E27FC236}">
                <a16:creationId xmlns:a16="http://schemas.microsoft.com/office/drawing/2014/main" id="{9C78363A-CBEB-6CF6-3F0A-2D8949FDE4A6}"/>
              </a:ext>
            </a:extLst>
          </p:cNvPr>
          <p:cNvSpPr>
            <a:spLocks noGrp="1"/>
          </p:cNvSpPr>
          <p:nvPr>
            <p:ph type="sldNum" sz="quarter" idx="5"/>
          </p:nvPr>
        </p:nvSpPr>
        <p:spPr/>
        <p:txBody>
          <a:bodyPr/>
          <a:lstStyle/>
          <a:p>
            <a:fld id="{FF5EE7F0-EB75-4C7B-969D-F2677C3A9494}" type="slidenum">
              <a:rPr lang="en-US" smtClean="0"/>
              <a:pPr/>
              <a:t>4</a:t>
            </a:fld>
            <a:endParaRPr lang="en-US"/>
          </a:p>
        </p:txBody>
      </p:sp>
    </p:spTree>
    <p:extLst>
      <p:ext uri="{BB962C8B-B14F-4D97-AF65-F5344CB8AC3E}">
        <p14:creationId xmlns:p14="http://schemas.microsoft.com/office/powerpoint/2010/main" val="342584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C1BA4-9CA4-F499-E350-9D002BAAB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8EA28-30F6-77E3-D8C9-DDFE767239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D116D-773A-EB6D-C0C6-38192CB69229}"/>
              </a:ext>
            </a:extLst>
          </p:cNvPr>
          <p:cNvSpPr>
            <a:spLocks noGrp="1"/>
          </p:cNvSpPr>
          <p:nvPr>
            <p:ph type="body" idx="1"/>
          </p:nvPr>
        </p:nvSpPr>
        <p:spPr/>
        <p:txBody>
          <a:bodyPr/>
          <a:lstStyle/>
          <a:p>
            <a:pPr lvl="1">
              <a:spcBef>
                <a:spcPts val="1187"/>
              </a:spcBef>
            </a:pPr>
            <a:endParaRPr lang="en-US"/>
          </a:p>
        </p:txBody>
      </p:sp>
      <p:sp>
        <p:nvSpPr>
          <p:cNvPr id="4" name="Slide Number Placeholder 3">
            <a:extLst>
              <a:ext uri="{FF2B5EF4-FFF2-40B4-BE49-F238E27FC236}">
                <a16:creationId xmlns:a16="http://schemas.microsoft.com/office/drawing/2014/main" id="{0F74B226-2B66-DF00-999F-AAC63B4EA3CB}"/>
              </a:ext>
            </a:extLst>
          </p:cNvPr>
          <p:cNvSpPr>
            <a:spLocks noGrp="1"/>
          </p:cNvSpPr>
          <p:nvPr>
            <p:ph type="sldNum" sz="quarter" idx="5"/>
          </p:nvPr>
        </p:nvSpPr>
        <p:spPr/>
        <p:txBody>
          <a:bodyPr/>
          <a:lstStyle/>
          <a:p>
            <a:fld id="{FF5EE7F0-EB75-4C7B-969D-F2677C3A9494}" type="slidenum">
              <a:rPr lang="en-US" smtClean="0"/>
              <a:pPr/>
              <a:t>5</a:t>
            </a:fld>
            <a:endParaRPr lang="en-US"/>
          </a:p>
        </p:txBody>
      </p:sp>
    </p:spTree>
    <p:extLst>
      <p:ext uri="{BB962C8B-B14F-4D97-AF65-F5344CB8AC3E}">
        <p14:creationId xmlns:p14="http://schemas.microsoft.com/office/powerpoint/2010/main" val="221926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3E41E-E3D0-C6FE-03C4-C87F0BE9F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4818F-F0D8-3E42-7F5E-C7F64A584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A4A05D-3568-AE1A-AFD1-02931806D2CC}"/>
              </a:ext>
            </a:extLst>
          </p:cNvPr>
          <p:cNvSpPr>
            <a:spLocks noGrp="1"/>
          </p:cNvSpPr>
          <p:nvPr>
            <p:ph type="body" idx="1"/>
          </p:nvPr>
        </p:nvSpPr>
        <p:spPr/>
        <p:txBody>
          <a:bodyPr/>
          <a:lstStyle/>
          <a:p>
            <a:pPr lvl="1">
              <a:spcBef>
                <a:spcPts val="1187"/>
              </a:spcBef>
            </a:pPr>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EB913DA9-5E68-79E3-CDBA-5F1C59E5E87D}"/>
              </a:ext>
            </a:extLst>
          </p:cNvPr>
          <p:cNvSpPr>
            <a:spLocks noGrp="1"/>
          </p:cNvSpPr>
          <p:nvPr>
            <p:ph type="sldNum" sz="quarter" idx="5"/>
          </p:nvPr>
        </p:nvSpPr>
        <p:spPr/>
        <p:txBody>
          <a:bodyPr/>
          <a:lstStyle/>
          <a:p>
            <a:fld id="{FF5EE7F0-EB75-4C7B-969D-F2677C3A9494}" type="slidenum">
              <a:rPr lang="en-US" smtClean="0"/>
              <a:pPr/>
              <a:t>6</a:t>
            </a:fld>
            <a:endParaRPr lang="en-US"/>
          </a:p>
        </p:txBody>
      </p:sp>
    </p:spTree>
    <p:extLst>
      <p:ext uri="{BB962C8B-B14F-4D97-AF65-F5344CB8AC3E}">
        <p14:creationId xmlns:p14="http://schemas.microsoft.com/office/powerpoint/2010/main" val="1549775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7030A0"/>
                </a:solidFill>
                <a:ea typeface="Calibri"/>
                <a:cs typeface="Calibri"/>
              </a:rPr>
              <a:t>With exception of the Sebring Airport (Highlands County), permitted at 0.09 mgd, is included in the report. </a:t>
            </a:r>
            <a:endParaRPr lang="en-US" dirty="0"/>
          </a:p>
        </p:txBody>
      </p:sp>
      <p:sp>
        <p:nvSpPr>
          <p:cNvPr id="4" name="Slide Number Placeholder 3"/>
          <p:cNvSpPr>
            <a:spLocks noGrp="1"/>
          </p:cNvSpPr>
          <p:nvPr>
            <p:ph type="sldNum" sz="quarter" idx="5"/>
          </p:nvPr>
        </p:nvSpPr>
        <p:spPr/>
        <p:txBody>
          <a:bodyPr/>
          <a:lstStyle/>
          <a:p>
            <a:fld id="{A7916ADF-4013-42BC-8640-2F78DD14501C}" type="slidenum">
              <a:rPr lang="en-US" smtClean="0"/>
              <a:t>7</a:t>
            </a:fld>
            <a:endParaRPr lang="en-US"/>
          </a:p>
        </p:txBody>
      </p:sp>
    </p:spTree>
    <p:extLst>
      <p:ext uri="{BB962C8B-B14F-4D97-AF65-F5344CB8AC3E}">
        <p14:creationId xmlns:p14="http://schemas.microsoft.com/office/powerpoint/2010/main" val="185639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9593D-575B-1EEA-47FE-8B3A99D49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CB4D1-8EB4-844E-E20A-1EFA49409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61206-4635-B831-54EF-CA17430B6A93}"/>
              </a:ext>
            </a:extLst>
          </p:cNvPr>
          <p:cNvSpPr>
            <a:spLocks noGrp="1"/>
          </p:cNvSpPr>
          <p:nvPr>
            <p:ph type="body" idx="1"/>
          </p:nvPr>
        </p:nvSpPr>
        <p:spPr/>
        <p:txBody>
          <a:bodyPr/>
          <a:lstStyle/>
          <a:p>
            <a:r>
              <a:rPr lang="en-US" sz="1200" b="0" dirty="0">
                <a:solidFill>
                  <a:srgbClr val="7030A0"/>
                </a:solidFill>
                <a:ea typeface="Calibri"/>
                <a:cs typeface="Calibri"/>
              </a:rPr>
              <a:t>With exception of the Sebring Airport (Highlands County), permitted at 0.09 mgd, is included in the report. </a:t>
            </a:r>
            <a:endParaRPr lang="en-US" dirty="0"/>
          </a:p>
        </p:txBody>
      </p:sp>
      <p:sp>
        <p:nvSpPr>
          <p:cNvPr id="4" name="Slide Number Placeholder 3">
            <a:extLst>
              <a:ext uri="{FF2B5EF4-FFF2-40B4-BE49-F238E27FC236}">
                <a16:creationId xmlns:a16="http://schemas.microsoft.com/office/drawing/2014/main" id="{3A69AB90-3B1D-10FC-F4A5-2BE603407F7B}"/>
              </a:ext>
            </a:extLst>
          </p:cNvPr>
          <p:cNvSpPr>
            <a:spLocks noGrp="1"/>
          </p:cNvSpPr>
          <p:nvPr>
            <p:ph type="sldNum" sz="quarter" idx="5"/>
          </p:nvPr>
        </p:nvSpPr>
        <p:spPr/>
        <p:txBody>
          <a:bodyPr/>
          <a:lstStyle/>
          <a:p>
            <a:fld id="{A7916ADF-4013-42BC-8640-2F78DD14501C}" type="slidenum">
              <a:rPr lang="en-US" smtClean="0"/>
              <a:t>8</a:t>
            </a:fld>
            <a:endParaRPr lang="en-US"/>
          </a:p>
        </p:txBody>
      </p:sp>
    </p:spTree>
    <p:extLst>
      <p:ext uri="{BB962C8B-B14F-4D97-AF65-F5344CB8AC3E}">
        <p14:creationId xmlns:p14="http://schemas.microsoft.com/office/powerpoint/2010/main" val="280263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902525"/>
            <a:ext cx="10456223" cy="3596451"/>
          </a:xfrm>
        </p:spPr>
        <p:txBody>
          <a:bodyPr anchor="b"/>
          <a:lstStyle>
            <a:lvl1pPr algn="ctr">
              <a:defRPr sz="6600">
                <a:ln>
                  <a:noFill/>
                </a:ln>
                <a:solidFill>
                  <a:srgbClr val="13619E"/>
                </a:solidFill>
              </a:defRPr>
            </a:lvl1pPr>
          </a:lstStyle>
          <a:p>
            <a:r>
              <a:rPr lang="en-US"/>
              <a:t>Click to edit Master title style</a:t>
            </a:r>
          </a:p>
        </p:txBody>
      </p:sp>
      <p:sp>
        <p:nvSpPr>
          <p:cNvPr id="3" name="Subtitle 2"/>
          <p:cNvSpPr>
            <a:spLocks noGrp="1"/>
          </p:cNvSpPr>
          <p:nvPr>
            <p:ph type="subTitle" idx="1"/>
          </p:nvPr>
        </p:nvSpPr>
        <p:spPr>
          <a:xfrm>
            <a:off x="914400" y="4572000"/>
            <a:ext cx="10456222" cy="1066800"/>
          </a:xfrm>
        </p:spPr>
        <p:txBody>
          <a:bodyPr anchor="t">
            <a:normAutofit/>
          </a:bodyPr>
          <a:lstStyle>
            <a:lvl1pPr marL="0" indent="0" algn="ctr">
              <a:buNone/>
              <a:defRPr sz="2800" b="1">
                <a:solidFill>
                  <a:srgbClr val="1361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274638"/>
            <a:ext cx="10665360" cy="1043523"/>
          </a:xfrm>
        </p:spPr>
        <p:txBody>
          <a:bodyPr/>
          <a:lstStyle/>
          <a:p>
            <a:r>
              <a:rPr lang="en-US"/>
              <a:t>Click to edit Master title style</a:t>
            </a:r>
          </a:p>
        </p:txBody>
      </p:sp>
      <p:sp>
        <p:nvSpPr>
          <p:cNvPr id="3" name="Content Placeholder 2"/>
          <p:cNvSpPr>
            <a:spLocks noGrp="1"/>
          </p:cNvSpPr>
          <p:nvPr>
            <p:ph idx="1"/>
          </p:nvPr>
        </p:nvSpPr>
        <p:spPr>
          <a:xfrm>
            <a:off x="711200" y="1417638"/>
            <a:ext cx="106653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8770" y="274638"/>
            <a:ext cx="10796650" cy="1143000"/>
          </a:xfrm>
        </p:spPr>
        <p:txBody>
          <a:bodyPr/>
          <a:lstStyle/>
          <a:p>
            <a:r>
              <a:rPr lang="en-US"/>
              <a:t>Click to edit Master title style</a:t>
            </a:r>
          </a:p>
        </p:txBody>
      </p:sp>
      <p:sp>
        <p:nvSpPr>
          <p:cNvPr id="3" name="Content Placeholder 2"/>
          <p:cNvSpPr>
            <a:spLocks noGrp="1"/>
          </p:cNvSpPr>
          <p:nvPr>
            <p:ph sz="half" idx="1"/>
          </p:nvPr>
        </p:nvSpPr>
        <p:spPr>
          <a:xfrm>
            <a:off x="688769" y="1536192"/>
            <a:ext cx="5221843"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1389" y="1536192"/>
            <a:ext cx="5204029"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270" y="274638"/>
            <a:ext cx="10675916"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6269" y="1503322"/>
            <a:ext cx="5112985" cy="639762"/>
          </a:xfrm>
        </p:spPr>
        <p:txBody>
          <a:bodyPr anchor="b">
            <a:noAutofit/>
          </a:bodyPr>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6269" y="2206666"/>
            <a:ext cx="5112987" cy="395128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9199" y="1503322"/>
            <a:ext cx="5112986" cy="639762"/>
          </a:xfrm>
        </p:spPr>
        <p:txBody>
          <a:bodyPr anchor="b">
            <a:noAutofit/>
          </a:bodyPr>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9199" y="2200729"/>
            <a:ext cx="5112987" cy="395128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0" y="5285509"/>
            <a:ext cx="10748488" cy="594360"/>
          </a:xfrm>
        </p:spPr>
        <p:txBody>
          <a:bodyPr anchor="b"/>
          <a:lstStyle>
            <a:lvl1pPr algn="ctr">
              <a:defRPr sz="3200" b="1"/>
            </a:lvl1pPr>
          </a:lstStyle>
          <a:p>
            <a:r>
              <a:rPr lang="en-US"/>
              <a:t>Click to edit Master title style</a:t>
            </a:r>
          </a:p>
        </p:txBody>
      </p:sp>
      <p:sp>
        <p:nvSpPr>
          <p:cNvPr id="9" name="Content Placeholder 8"/>
          <p:cNvSpPr>
            <a:spLocks noGrp="1"/>
          </p:cNvSpPr>
          <p:nvPr>
            <p:ph sz="quarter" idx="13"/>
          </p:nvPr>
        </p:nvSpPr>
        <p:spPr>
          <a:xfrm>
            <a:off x="711200" y="381000"/>
            <a:ext cx="10748488" cy="4796642"/>
          </a:xfrm>
        </p:spPr>
        <p:txBody>
          <a:bodyPr>
            <a:normAutofit/>
          </a:bodyPr>
          <a:lstStyle>
            <a:lvl1pPr>
              <a:defRPr sz="2800"/>
            </a:lvl1pPr>
            <a:lvl2pPr>
              <a:defRPr sz="28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0" y="5106390"/>
            <a:ext cx="10766301" cy="702623"/>
          </a:xfrm>
        </p:spPr>
        <p:txBody>
          <a:bodyPr anchor="b"/>
          <a:lstStyle>
            <a:lvl1pPr algn="ctr">
              <a:defRPr sz="36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711200" y="609600"/>
            <a:ext cx="10766301" cy="4437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274638"/>
            <a:ext cx="101600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711200" y="1417638"/>
            <a:ext cx="1076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8" r:id="rId5"/>
    <p:sldLayoutId id="2147483669" r:id="rId6"/>
  </p:sldLayoutIdLst>
  <p:hf hdr="0" ftr="0" dt="0"/>
  <p:txStyles>
    <p:titleStyle>
      <a:lvl1pPr algn="l" defTabSz="914400" rtl="0" eaLnBrk="1" latinLnBrk="0" hangingPunct="1">
        <a:spcBef>
          <a:spcPct val="0"/>
        </a:spcBef>
        <a:buNone/>
        <a:defRPr sz="4600" b="1" kern="1200" cap="none" spc="-100" baseline="0">
          <a:ln>
            <a:noFill/>
          </a:ln>
          <a:solidFill>
            <a:srgbClr val="13619E"/>
          </a:solidFill>
          <a:effectLst/>
          <a:latin typeface="+mn-lt"/>
          <a:ea typeface="+mj-ea"/>
          <a:cs typeface="+mj-cs"/>
        </a:defRPr>
      </a:lvl1pPr>
    </p:titleStyle>
    <p:bodyStyle>
      <a:lvl1pPr marL="342900" indent="-228600" algn="l" defTabSz="914400" rtl="0" eaLnBrk="1" latinLnBrk="0" hangingPunct="1">
        <a:spcBef>
          <a:spcPct val="20000"/>
        </a:spcBef>
        <a:buClr>
          <a:srgbClr val="13619E"/>
        </a:buClr>
        <a:buFont typeface="Arial" panose="020B0604020202020204" pitchFamily="34" charset="0"/>
        <a:buChar char="•"/>
        <a:defRPr sz="2800" b="1" kern="1200">
          <a:solidFill>
            <a:srgbClr val="13619E"/>
          </a:solidFill>
          <a:latin typeface="+mn-lt"/>
          <a:ea typeface="+mn-ea"/>
          <a:cs typeface="+mn-cs"/>
        </a:defRPr>
      </a:lvl1pPr>
      <a:lvl2pPr marL="640080" indent="-228600" algn="l" defTabSz="914400" rtl="0" eaLnBrk="1" latinLnBrk="0" hangingPunct="1">
        <a:spcBef>
          <a:spcPct val="20000"/>
        </a:spcBef>
        <a:buClr>
          <a:srgbClr val="13619E"/>
        </a:buClr>
        <a:buFont typeface="Calibri" panose="020F0502020204030204" pitchFamily="34" charset="0"/>
        <a:buChar char="-"/>
        <a:defRPr sz="2800" b="1" kern="1200">
          <a:solidFill>
            <a:srgbClr val="13619E"/>
          </a:solidFill>
          <a:latin typeface="+mn-lt"/>
          <a:ea typeface="+mn-ea"/>
          <a:cs typeface="+mn-cs"/>
        </a:defRPr>
      </a:lvl2pPr>
      <a:lvl3pPr marL="1005840" indent="-228600" algn="l" defTabSz="914400" rtl="0" eaLnBrk="1" latinLnBrk="0" hangingPunct="1">
        <a:spcBef>
          <a:spcPct val="20000"/>
        </a:spcBef>
        <a:buClr>
          <a:srgbClr val="13619E"/>
        </a:buClr>
        <a:buSzPct val="80000"/>
        <a:buFont typeface="Courier New" panose="02070309020205020404" pitchFamily="49" charset="0"/>
        <a:buChar char="o"/>
        <a:defRPr sz="2400" b="1" kern="1200">
          <a:solidFill>
            <a:srgbClr val="13619E"/>
          </a:solidFill>
          <a:latin typeface="+mn-lt"/>
          <a:ea typeface="+mn-ea"/>
          <a:cs typeface="+mn-cs"/>
        </a:defRPr>
      </a:lvl3pPr>
      <a:lvl4pPr marL="1280160" indent="-228600" algn="l" defTabSz="914400" rtl="0" eaLnBrk="1" latinLnBrk="0" hangingPunct="1">
        <a:spcBef>
          <a:spcPct val="20000"/>
        </a:spcBef>
        <a:buClr>
          <a:srgbClr val="13619E"/>
        </a:buClr>
        <a:buSzPct val="85000"/>
        <a:buFont typeface="Wingdings" panose="05000000000000000000" pitchFamily="2" charset="2"/>
        <a:buChar char="§"/>
        <a:defRPr sz="2000" b="1" kern="1200">
          <a:solidFill>
            <a:srgbClr val="13619E"/>
          </a:solidFill>
          <a:latin typeface="+mn-lt"/>
          <a:ea typeface="+mn-ea"/>
          <a:cs typeface="+mn-cs"/>
        </a:defRPr>
      </a:lvl4pPr>
      <a:lvl5pPr marL="1554480" indent="-228600" algn="l" defTabSz="914400" rtl="0" eaLnBrk="1" latinLnBrk="0" hangingPunct="1">
        <a:spcBef>
          <a:spcPct val="20000"/>
        </a:spcBef>
        <a:buClr>
          <a:srgbClr val="13619E"/>
        </a:buClr>
        <a:buFont typeface="Wingdings" panose="05000000000000000000" pitchFamily="2" charset="2"/>
        <a:buChar char="v"/>
        <a:defRPr sz="1800" b="1" kern="1200" baseline="0">
          <a:solidFill>
            <a:srgbClr val="13619E"/>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fwmd.gov/sites/default/files/documents/2023_Reclaimed_Water_in_the_SFWMD_2025.pdf" TargetMode="External"/><Relationship Id="rId2" Type="http://schemas.openxmlformats.org/officeDocument/2006/relationships/hyperlink" Target="https://www.sfwmd.gov/our-work/alternative-water-supply/reuse"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owanves@sfwmd.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1BAEB-D5C7-8E9F-CBBD-25717F970BFB}"/>
              </a:ext>
            </a:extLst>
          </p:cNvPr>
          <p:cNvSpPr>
            <a:spLocks noGrp="1"/>
          </p:cNvSpPr>
          <p:nvPr>
            <p:ph type="ctrTitle"/>
          </p:nvPr>
        </p:nvSpPr>
        <p:spPr>
          <a:xfrm>
            <a:off x="0" y="286746"/>
            <a:ext cx="12192000" cy="2226365"/>
          </a:xfrm>
        </p:spPr>
        <p:txBody>
          <a:bodyPr/>
          <a:lstStyle/>
          <a:p>
            <a:r>
              <a:rPr lang="en-US" dirty="0">
                <a:solidFill>
                  <a:srgbClr val="7030A0"/>
                </a:solidFill>
              </a:rPr>
              <a:t>SFWMD Annual Reclaimed Water Status Report</a:t>
            </a:r>
            <a:endParaRPr lang="en-US" dirty="0"/>
          </a:p>
        </p:txBody>
      </p:sp>
      <p:sp>
        <p:nvSpPr>
          <p:cNvPr id="3" name="Subtitle 2">
            <a:extLst>
              <a:ext uri="{FF2B5EF4-FFF2-40B4-BE49-F238E27FC236}">
                <a16:creationId xmlns:a16="http://schemas.microsoft.com/office/drawing/2014/main" id="{A6DE5D8A-6C20-EF48-D87A-DE39903EA5AD}"/>
              </a:ext>
            </a:extLst>
          </p:cNvPr>
          <p:cNvSpPr>
            <a:spLocks noGrp="1"/>
          </p:cNvSpPr>
          <p:nvPr>
            <p:ph type="subTitle" idx="1"/>
          </p:nvPr>
        </p:nvSpPr>
        <p:spPr>
          <a:xfrm>
            <a:off x="0" y="2564907"/>
            <a:ext cx="12192000" cy="763988"/>
          </a:xfrm>
        </p:spPr>
        <p:txBody>
          <a:bodyPr>
            <a:noAutofit/>
          </a:bodyPr>
          <a:lstStyle/>
          <a:p>
            <a:pPr algn="ctr"/>
            <a:r>
              <a:rPr lang="en-US" sz="3600" spc="-100" dirty="0">
                <a:solidFill>
                  <a:srgbClr val="7030A0"/>
                </a:solidFill>
                <a:ea typeface="+mj-ea"/>
                <a:cs typeface="+mj-cs"/>
              </a:rPr>
              <a:t>Presentation to Southeast Florida Utility Council</a:t>
            </a:r>
          </a:p>
          <a:p>
            <a:pPr algn="ctr"/>
            <a:r>
              <a:rPr lang="en-US" sz="3600" spc="-100" dirty="0">
                <a:solidFill>
                  <a:srgbClr val="7030A0"/>
                </a:solidFill>
                <a:ea typeface="+mj-ea"/>
                <a:cs typeface="+mj-cs"/>
              </a:rPr>
              <a:t>September 8, 2025</a:t>
            </a:r>
          </a:p>
        </p:txBody>
      </p:sp>
      <p:sp>
        <p:nvSpPr>
          <p:cNvPr id="7" name="Slide Number Placeholder 3">
            <a:extLst>
              <a:ext uri="{FF2B5EF4-FFF2-40B4-BE49-F238E27FC236}">
                <a16:creationId xmlns:a16="http://schemas.microsoft.com/office/drawing/2014/main" id="{E74362E9-E3F6-A2DE-D7A5-FBFF73F7D0DA}"/>
              </a:ext>
            </a:extLst>
          </p:cNvPr>
          <p:cNvSpPr txBox="1">
            <a:spLocks/>
          </p:cNvSpPr>
          <p:nvPr/>
        </p:nvSpPr>
        <p:spPr>
          <a:xfrm>
            <a:off x="11551920" y="6484898"/>
            <a:ext cx="640080" cy="365125"/>
          </a:xfrm>
          <a:prstGeom prst="rect">
            <a:avLst/>
          </a:prstGeom>
        </p:spPr>
        <p:txBody>
          <a:bodyPr vert="horz" lIns="91440" tIns="45720" rIns="91440" bIns="45720" rtlCol="0" anchor="ctr"/>
          <a:lstStyle>
            <a:defPPr>
              <a:defRPr lang="en-US"/>
            </a:defPPr>
            <a:lvl1pPr marL="0" algn="r" defTabSz="914400" rtl="0" eaLnBrk="1" latinLnBrk="0" hangingPunct="1">
              <a:defRPr sz="1600" b="1" i="0" kern="1200" baseline="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996AB-FF5A-4293-835E-2271525F9DEE}" type="slidenum">
              <a:rPr lang="en-US" smtClean="0">
                <a:solidFill>
                  <a:schemeClr val="bg1"/>
                </a:solidFill>
              </a:rPr>
              <a:pPr/>
              <a:t>1</a:t>
            </a:fld>
            <a:endParaRPr lang="en-US">
              <a:solidFill>
                <a:schemeClr val="bg1"/>
              </a:solidFill>
            </a:endParaRPr>
          </a:p>
        </p:txBody>
      </p:sp>
      <p:sp>
        <p:nvSpPr>
          <p:cNvPr id="5" name="TextBox 4">
            <a:extLst>
              <a:ext uri="{FF2B5EF4-FFF2-40B4-BE49-F238E27FC236}">
                <a16:creationId xmlns:a16="http://schemas.microsoft.com/office/drawing/2014/main" id="{5F1E86DB-9275-B7AE-8C46-478D6D1BCFD8}"/>
              </a:ext>
            </a:extLst>
          </p:cNvPr>
          <p:cNvSpPr txBox="1"/>
          <p:nvPr/>
        </p:nvSpPr>
        <p:spPr>
          <a:xfrm>
            <a:off x="2861186" y="4890425"/>
            <a:ext cx="4092787" cy="923330"/>
          </a:xfrm>
          <a:prstGeom prst="rect">
            <a:avLst/>
          </a:prstGeom>
          <a:noFill/>
        </p:spPr>
        <p:txBody>
          <a:bodyPr wrap="none" rtlCol="0">
            <a:spAutoFit/>
          </a:bodyPr>
          <a:lstStyle/>
          <a:p>
            <a:r>
              <a:rPr lang="en-US" dirty="0"/>
              <a:t>Robert Wanvestraut</a:t>
            </a:r>
          </a:p>
          <a:p>
            <a:r>
              <a:rPr lang="en-US" dirty="0"/>
              <a:t>AWS-Reuse Coordinator</a:t>
            </a:r>
          </a:p>
          <a:p>
            <a:r>
              <a:rPr lang="en-US" dirty="0"/>
              <a:t>South Florida Water Management District</a:t>
            </a:r>
          </a:p>
        </p:txBody>
      </p:sp>
      <p:pic>
        <p:nvPicPr>
          <p:cNvPr id="10" name="Picture 9">
            <a:extLst>
              <a:ext uri="{FF2B5EF4-FFF2-40B4-BE49-F238E27FC236}">
                <a16:creationId xmlns:a16="http://schemas.microsoft.com/office/drawing/2014/main" id="{98179D7C-4176-C8D1-18FF-F0E616A48980}"/>
              </a:ext>
            </a:extLst>
          </p:cNvPr>
          <p:cNvPicPr>
            <a:picLocks noChangeAspect="1"/>
          </p:cNvPicPr>
          <p:nvPr/>
        </p:nvPicPr>
        <p:blipFill>
          <a:blip r:embed="rId2"/>
          <a:stretch>
            <a:fillRect/>
          </a:stretch>
        </p:blipFill>
        <p:spPr>
          <a:xfrm>
            <a:off x="397272" y="4000038"/>
            <a:ext cx="2027096" cy="1813717"/>
          </a:xfrm>
          <a:prstGeom prst="rect">
            <a:avLst/>
          </a:prstGeom>
        </p:spPr>
      </p:pic>
    </p:spTree>
    <p:extLst>
      <p:ext uri="{BB962C8B-B14F-4D97-AF65-F5344CB8AC3E}">
        <p14:creationId xmlns:p14="http://schemas.microsoft.com/office/powerpoint/2010/main" val="2855702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29276-601B-8675-55AA-17F29B35B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DB28E-C662-7B8B-A6C3-558B5C2F098C}"/>
              </a:ext>
            </a:extLst>
          </p:cNvPr>
          <p:cNvSpPr>
            <a:spLocks noGrp="1"/>
          </p:cNvSpPr>
          <p:nvPr>
            <p:ph type="title"/>
          </p:nvPr>
        </p:nvSpPr>
        <p:spPr>
          <a:xfrm>
            <a:off x="0" y="369066"/>
            <a:ext cx="12192000" cy="1043523"/>
          </a:xfrm>
        </p:spPr>
        <p:txBody>
          <a:bodyPr/>
          <a:lstStyle/>
          <a:p>
            <a:pPr algn="ctr"/>
            <a:r>
              <a:rPr lang="en-US" dirty="0">
                <a:solidFill>
                  <a:srgbClr val="7030A0"/>
                </a:solidFill>
              </a:rPr>
              <a:t>Factors Relevant to Water Reuse Implementation</a:t>
            </a:r>
            <a:br>
              <a:rPr lang="en-US" sz="4800" b="1" cap="all" dirty="0">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111DFF9-85E0-F577-136E-38F9FAB25CC8}"/>
              </a:ext>
            </a:extLst>
          </p:cNvPr>
          <p:cNvSpPr>
            <a:spLocks noGrp="1"/>
          </p:cNvSpPr>
          <p:nvPr>
            <p:ph idx="1"/>
          </p:nvPr>
        </p:nvSpPr>
        <p:spPr>
          <a:xfrm>
            <a:off x="379362" y="1412589"/>
            <a:ext cx="7265404" cy="4724400"/>
          </a:xfrm>
        </p:spPr>
        <p:txBody>
          <a:bodyPr>
            <a:normAutofit/>
          </a:bodyPr>
          <a:lstStyle/>
          <a:p>
            <a:pPr marL="571500" marR="0" indent="-571500">
              <a:spcAft>
                <a:spcPts val="1200"/>
              </a:spcAft>
              <a:buNone/>
              <a:tabLst>
                <a:tab pos="571500" algn="l"/>
              </a:tabLst>
            </a:pPr>
            <a:r>
              <a:rPr lang="en-US" sz="2200" u="sng" dirty="0">
                <a:solidFill>
                  <a:srgbClr val="7030A0"/>
                </a:solidFill>
                <a:ea typeface="Calibri"/>
                <a:cs typeface="Calibri"/>
              </a:rPr>
              <a:t>Background Discussion Sections Include (</a:t>
            </a:r>
            <a:r>
              <a:rPr lang="en-US" sz="2200" u="sng" dirty="0" err="1">
                <a:solidFill>
                  <a:srgbClr val="7030A0"/>
                </a:solidFill>
                <a:ea typeface="Calibri"/>
                <a:cs typeface="Calibri"/>
              </a:rPr>
              <a:t>Con’t</a:t>
            </a:r>
            <a:r>
              <a:rPr lang="en-US" sz="2200" u="sng" dirty="0">
                <a:solidFill>
                  <a:srgbClr val="7030A0"/>
                </a:solidFill>
                <a:ea typeface="Calibri"/>
                <a:cs typeface="Calibri"/>
              </a:rPr>
              <a:t>):</a:t>
            </a:r>
          </a:p>
          <a:p>
            <a:pPr marL="571500" indent="-457200">
              <a:spcAft>
                <a:spcPts val="1200"/>
              </a:spcAft>
              <a:buFont typeface="+mj-lt"/>
              <a:buAutoNum type="arabicPeriod" startAt="4"/>
            </a:pPr>
            <a:r>
              <a:rPr lang="en-US" sz="2200" b="0" dirty="0">
                <a:solidFill>
                  <a:srgbClr val="7030A0"/>
                </a:solidFill>
                <a:ea typeface="Calibri"/>
                <a:cs typeface="Calibri"/>
              </a:rPr>
              <a:t>Mandatory Reuse Zones</a:t>
            </a:r>
          </a:p>
          <a:p>
            <a:pPr marL="571500" indent="-457200">
              <a:spcAft>
                <a:spcPts val="1200"/>
              </a:spcAft>
              <a:buFont typeface="+mj-lt"/>
              <a:buAutoNum type="arabicPeriod" startAt="4"/>
            </a:pPr>
            <a:r>
              <a:rPr lang="en-US" sz="2200" b="0" dirty="0">
                <a:solidFill>
                  <a:srgbClr val="7030A0"/>
                </a:solidFill>
                <a:ea typeface="Calibri"/>
                <a:cs typeface="Calibri"/>
              </a:rPr>
              <a:t>Levels of reclaimed water treatment and disinfection</a:t>
            </a:r>
          </a:p>
          <a:p>
            <a:pPr marL="571500" indent="-457200">
              <a:spcAft>
                <a:spcPts val="1200"/>
              </a:spcAft>
              <a:buFont typeface="+mj-lt"/>
              <a:buAutoNum type="arabicPeriod" startAt="4"/>
            </a:pPr>
            <a:r>
              <a:rPr lang="en-US" sz="2200" b="0" dirty="0">
                <a:solidFill>
                  <a:srgbClr val="7030A0"/>
                </a:solidFill>
                <a:ea typeface="Calibri"/>
                <a:cs typeface="Calibri"/>
              </a:rPr>
              <a:t>The Florida Potable Reuse Commission and rules governing potable reuse</a:t>
            </a:r>
          </a:p>
          <a:p>
            <a:pPr marL="571500" indent="-457200">
              <a:spcAft>
                <a:spcPts val="1200"/>
              </a:spcAft>
              <a:buFont typeface="+mj-lt"/>
              <a:buAutoNum type="arabicPeriod" startAt="4"/>
            </a:pPr>
            <a:r>
              <a:rPr lang="en-US" sz="2200" b="0" dirty="0">
                <a:solidFill>
                  <a:srgbClr val="7030A0"/>
                </a:solidFill>
                <a:ea typeface="Calibri"/>
                <a:cs typeface="Calibri"/>
              </a:rPr>
              <a:t>Reclaimed water in SFWMD Water Use Permitting</a:t>
            </a:r>
          </a:p>
          <a:p>
            <a:pPr marR="0" indent="-342900">
              <a:spcAft>
                <a:spcPts val="1200"/>
              </a:spcAft>
              <a:buFont typeface="+mj-lt"/>
              <a:buAutoNum type="arabicPeriod" startAt="4"/>
              <a:tabLst>
                <a:tab pos="571500" algn="l"/>
              </a:tabLst>
            </a:pPr>
            <a:endParaRPr lang="en-US" sz="2200" b="0" dirty="0">
              <a:solidFill>
                <a:srgbClr val="7030A0"/>
              </a:solidFill>
              <a:ea typeface="Calibri"/>
              <a:cs typeface="Calibri"/>
            </a:endParaRPr>
          </a:p>
          <a:p>
            <a:endParaRPr lang="en-US" dirty="0"/>
          </a:p>
        </p:txBody>
      </p:sp>
      <p:pic>
        <p:nvPicPr>
          <p:cNvPr id="7" name="Picture 6">
            <a:extLst>
              <a:ext uri="{FF2B5EF4-FFF2-40B4-BE49-F238E27FC236}">
                <a16:creationId xmlns:a16="http://schemas.microsoft.com/office/drawing/2014/main" id="{48BC132F-4FF5-7FF9-9762-7F5882767271}"/>
              </a:ext>
            </a:extLst>
          </p:cNvPr>
          <p:cNvPicPr>
            <a:picLocks noChangeAspect="1"/>
          </p:cNvPicPr>
          <p:nvPr/>
        </p:nvPicPr>
        <p:blipFill>
          <a:blip r:embed="rId2"/>
          <a:stretch>
            <a:fillRect/>
          </a:stretch>
        </p:blipFill>
        <p:spPr>
          <a:xfrm>
            <a:off x="7494954" y="890827"/>
            <a:ext cx="3880139" cy="5166096"/>
          </a:xfrm>
          <a:prstGeom prst="rect">
            <a:avLst/>
          </a:prstGeom>
        </p:spPr>
      </p:pic>
    </p:spTree>
    <p:extLst>
      <p:ext uri="{BB962C8B-B14F-4D97-AF65-F5344CB8AC3E}">
        <p14:creationId xmlns:p14="http://schemas.microsoft.com/office/powerpoint/2010/main" val="2399631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F29AF-7133-6312-EE4C-D223F7BE83A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205E886-79AF-9EB7-EB4B-66442FF5CA1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00" t="407" r="545" b="353"/>
          <a:stretch/>
        </p:blipFill>
        <p:spPr bwMode="auto">
          <a:xfrm>
            <a:off x="6872331" y="1137018"/>
            <a:ext cx="4209885" cy="4999971"/>
          </a:xfrm>
          <a:prstGeom prst="rect">
            <a:avLst/>
          </a:prstGeom>
          <a:ln w="9525">
            <a:solidFill>
              <a:schemeClr val="tx1"/>
            </a:solidFill>
          </a:ln>
          <a:extLst>
            <a:ext uri="{53640926-AAD7-44D8-BBD7-CCE9431645EC}">
              <a14:shadowObscured xmlns:a14="http://schemas.microsoft.com/office/drawing/2010/main"/>
            </a:ext>
          </a:extLst>
        </p:spPr>
      </p:pic>
      <p:sp>
        <p:nvSpPr>
          <p:cNvPr id="7" name="Content Placeholder 2">
            <a:extLst>
              <a:ext uri="{FF2B5EF4-FFF2-40B4-BE49-F238E27FC236}">
                <a16:creationId xmlns:a16="http://schemas.microsoft.com/office/drawing/2014/main" id="{EFC014F5-5F44-8275-DD46-93488D1A5EF5}"/>
              </a:ext>
            </a:extLst>
          </p:cNvPr>
          <p:cNvSpPr>
            <a:spLocks noGrp="1"/>
          </p:cNvSpPr>
          <p:nvPr>
            <p:ph idx="1"/>
          </p:nvPr>
        </p:nvSpPr>
        <p:spPr>
          <a:xfrm>
            <a:off x="379362" y="1412589"/>
            <a:ext cx="7265404" cy="4724400"/>
          </a:xfrm>
        </p:spPr>
        <p:txBody>
          <a:bodyPr>
            <a:normAutofit/>
          </a:bodyPr>
          <a:lstStyle/>
          <a:p>
            <a:pPr marL="571500" marR="0" indent="-571500">
              <a:spcAft>
                <a:spcPts val="1200"/>
              </a:spcAft>
              <a:buNone/>
              <a:tabLst>
                <a:tab pos="571500" algn="l"/>
              </a:tabLst>
            </a:pPr>
            <a:r>
              <a:rPr lang="en-US" sz="2200" u="sng" dirty="0">
                <a:solidFill>
                  <a:srgbClr val="7030A0"/>
                </a:solidFill>
                <a:ea typeface="Calibri"/>
                <a:cs typeface="Calibri"/>
              </a:rPr>
              <a:t>Background Discussion Sections Include (</a:t>
            </a:r>
            <a:r>
              <a:rPr lang="en-US" sz="2200" u="sng" dirty="0" err="1">
                <a:solidFill>
                  <a:srgbClr val="7030A0"/>
                </a:solidFill>
                <a:ea typeface="Calibri"/>
                <a:cs typeface="Calibri"/>
              </a:rPr>
              <a:t>Con’t</a:t>
            </a:r>
            <a:r>
              <a:rPr lang="en-US" sz="2200" u="sng" dirty="0">
                <a:solidFill>
                  <a:srgbClr val="7030A0"/>
                </a:solidFill>
                <a:ea typeface="Calibri"/>
                <a:cs typeface="Calibri"/>
              </a:rPr>
              <a:t>):</a:t>
            </a:r>
          </a:p>
          <a:p>
            <a:pPr marL="571500" indent="-457200">
              <a:spcAft>
                <a:spcPts val="1200"/>
              </a:spcAft>
              <a:buFont typeface="+mj-lt"/>
              <a:buAutoNum type="arabicPeriod" startAt="9"/>
            </a:pPr>
            <a:r>
              <a:rPr lang="en-US" sz="2200" b="0" dirty="0">
                <a:solidFill>
                  <a:srgbClr val="7030A0"/>
                </a:solidFill>
                <a:ea typeface="Calibri"/>
                <a:cs typeface="Calibri"/>
              </a:rPr>
              <a:t>Facility Interconnections</a:t>
            </a:r>
          </a:p>
          <a:p>
            <a:pPr marL="571500" indent="-457200">
              <a:spcAft>
                <a:spcPts val="1200"/>
              </a:spcAft>
              <a:buFont typeface="+mj-lt"/>
              <a:buAutoNum type="arabicPeriod" startAt="9"/>
            </a:pPr>
            <a:r>
              <a:rPr lang="en-US" sz="2200" b="0" dirty="0">
                <a:solidFill>
                  <a:srgbClr val="7030A0"/>
                </a:solidFill>
                <a:ea typeface="Calibri"/>
                <a:cs typeface="Calibri"/>
              </a:rPr>
              <a:t>Reuse Treatment &amp; Disinfection levels</a:t>
            </a:r>
          </a:p>
          <a:p>
            <a:pPr marL="571500" indent="-457200">
              <a:spcAft>
                <a:spcPts val="1200"/>
              </a:spcAft>
              <a:buFont typeface="+mj-lt"/>
              <a:buAutoNum type="arabicPeriod" startAt="9"/>
            </a:pPr>
            <a:endParaRPr lang="en-US" sz="2200" b="0" dirty="0">
              <a:solidFill>
                <a:srgbClr val="7030A0"/>
              </a:solidFill>
              <a:ea typeface="Calibri"/>
              <a:cs typeface="Calibri"/>
            </a:endParaRPr>
          </a:p>
          <a:p>
            <a:pPr marR="0" indent="-342900">
              <a:spcAft>
                <a:spcPts val="1200"/>
              </a:spcAft>
              <a:buFont typeface="+mj-lt"/>
              <a:buAutoNum type="arabicPeriod" startAt="9"/>
              <a:tabLst>
                <a:tab pos="571500" algn="l"/>
              </a:tabLst>
            </a:pPr>
            <a:endParaRPr lang="en-US" sz="2200" b="0" dirty="0">
              <a:solidFill>
                <a:srgbClr val="7030A0"/>
              </a:solidFill>
              <a:ea typeface="Calibri"/>
              <a:cs typeface="Calibri"/>
            </a:endParaRPr>
          </a:p>
          <a:p>
            <a:endParaRPr lang="en-US" dirty="0"/>
          </a:p>
        </p:txBody>
      </p:sp>
      <p:sp>
        <p:nvSpPr>
          <p:cNvPr id="9" name="Title 1">
            <a:extLst>
              <a:ext uri="{FF2B5EF4-FFF2-40B4-BE49-F238E27FC236}">
                <a16:creationId xmlns:a16="http://schemas.microsoft.com/office/drawing/2014/main" id="{232BB847-87FE-37B0-9AD5-9C571CA3F7FB}"/>
              </a:ext>
            </a:extLst>
          </p:cNvPr>
          <p:cNvSpPr>
            <a:spLocks noGrp="1"/>
          </p:cNvSpPr>
          <p:nvPr>
            <p:ph type="title"/>
          </p:nvPr>
        </p:nvSpPr>
        <p:spPr>
          <a:xfrm>
            <a:off x="0" y="369066"/>
            <a:ext cx="12192000" cy="1043523"/>
          </a:xfrm>
        </p:spPr>
        <p:txBody>
          <a:bodyPr/>
          <a:lstStyle/>
          <a:p>
            <a:pPr algn="ctr"/>
            <a:r>
              <a:rPr lang="en-US" dirty="0">
                <a:solidFill>
                  <a:srgbClr val="7030A0"/>
                </a:solidFill>
              </a:rPr>
              <a:t>Factors Relevant to Water Reuse Implementation</a:t>
            </a:r>
            <a:br>
              <a:rPr lang="en-US" sz="4800" b="1" cap="all" dirty="0">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55272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CFF60-E96E-5CD1-C2C3-E2A5DC522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E2D54-F1C5-217A-864A-3A51AE3DA0CD}"/>
              </a:ext>
            </a:extLst>
          </p:cNvPr>
          <p:cNvSpPr>
            <a:spLocks noGrp="1"/>
          </p:cNvSpPr>
          <p:nvPr>
            <p:ph type="title"/>
          </p:nvPr>
        </p:nvSpPr>
        <p:spPr>
          <a:xfrm>
            <a:off x="0" y="369066"/>
            <a:ext cx="12192000" cy="1043523"/>
          </a:xfrm>
        </p:spPr>
        <p:txBody>
          <a:bodyPr/>
          <a:lstStyle/>
          <a:p>
            <a:pPr algn="ctr"/>
            <a:r>
              <a:rPr lang="en-US" dirty="0">
                <a:solidFill>
                  <a:srgbClr val="7030A0"/>
                </a:solidFill>
              </a:rPr>
              <a:t>Summarization of Flow and Project Data</a:t>
            </a:r>
            <a:br>
              <a:rPr lang="en-US" sz="4800" b="1" cap="all" dirty="0">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EAEB5F7-B85C-0862-6B98-75001480F13C}"/>
              </a:ext>
            </a:extLst>
          </p:cNvPr>
          <p:cNvSpPr>
            <a:spLocks noGrp="1"/>
          </p:cNvSpPr>
          <p:nvPr>
            <p:ph idx="1"/>
          </p:nvPr>
        </p:nvSpPr>
        <p:spPr>
          <a:xfrm>
            <a:off x="4911211" y="1890651"/>
            <a:ext cx="7027608" cy="4448297"/>
          </a:xfrm>
        </p:spPr>
        <p:txBody>
          <a:bodyPr>
            <a:normAutofit/>
          </a:bodyPr>
          <a:lstStyle/>
          <a:p>
            <a:pPr marL="571500" marR="0" indent="-571500">
              <a:spcAft>
                <a:spcPts val="1200"/>
              </a:spcAft>
              <a:buNone/>
              <a:tabLst>
                <a:tab pos="571500" algn="l"/>
              </a:tabLst>
            </a:pPr>
            <a:r>
              <a:rPr lang="en-US" b="0" dirty="0">
                <a:solidFill>
                  <a:srgbClr val="7030A0"/>
                </a:solidFill>
              </a:rPr>
              <a:t>Flow data presented for the 16-Counties of the SFWMD as a whole.</a:t>
            </a:r>
          </a:p>
          <a:p>
            <a:pPr marL="571500" marR="0" indent="-571500">
              <a:spcAft>
                <a:spcPts val="1200"/>
              </a:spcAft>
              <a:buNone/>
              <a:tabLst>
                <a:tab pos="571500" algn="l"/>
              </a:tabLst>
            </a:pPr>
            <a:r>
              <a:rPr lang="en-US" b="0" dirty="0">
                <a:solidFill>
                  <a:srgbClr val="7030A0"/>
                </a:solidFill>
              </a:rPr>
              <a:t>Flow data and </a:t>
            </a:r>
            <a:r>
              <a:rPr lang="en-US" b="0" i="1" dirty="0">
                <a:solidFill>
                  <a:srgbClr val="7030A0"/>
                </a:solidFill>
              </a:rPr>
              <a:t>project information </a:t>
            </a:r>
            <a:r>
              <a:rPr lang="en-US" b="0" dirty="0">
                <a:solidFill>
                  <a:srgbClr val="7030A0"/>
                </a:solidFill>
              </a:rPr>
              <a:t>presented by </a:t>
            </a:r>
            <a:r>
              <a:rPr lang="en-US" dirty="0">
                <a:solidFill>
                  <a:srgbClr val="7030A0"/>
                </a:solidFill>
              </a:rPr>
              <a:t>Planning Area </a:t>
            </a:r>
            <a:r>
              <a:rPr lang="en-US" b="0" dirty="0">
                <a:solidFill>
                  <a:srgbClr val="7030A0"/>
                </a:solidFill>
              </a:rPr>
              <a:t>and constituent counties.</a:t>
            </a:r>
          </a:p>
          <a:p>
            <a:pPr marR="0" indent="-342900">
              <a:spcAft>
                <a:spcPts val="1200"/>
              </a:spcAft>
              <a:buFont typeface="+mj-lt"/>
              <a:buAutoNum type="arabicPeriod" startAt="4"/>
              <a:tabLst>
                <a:tab pos="571500" algn="l"/>
              </a:tabLst>
            </a:pPr>
            <a:endParaRPr lang="en-US" b="0" dirty="0">
              <a:solidFill>
                <a:srgbClr val="7030A0"/>
              </a:solidFill>
            </a:endParaRPr>
          </a:p>
          <a:p>
            <a:endParaRPr lang="en-US" dirty="0"/>
          </a:p>
        </p:txBody>
      </p:sp>
      <p:pic>
        <p:nvPicPr>
          <p:cNvPr id="9218" name="Picture 2" descr="water supply plan regional map">
            <a:extLst>
              <a:ext uri="{FF2B5EF4-FFF2-40B4-BE49-F238E27FC236}">
                <a16:creationId xmlns:a16="http://schemas.microsoft.com/office/drawing/2014/main" id="{2E25D4EE-8B33-57DA-EBE3-5F2327CED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99" y="1055893"/>
            <a:ext cx="4333875" cy="55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43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B9841-0FB3-EEAD-A6F2-9FB793B46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A3442-ED98-D45C-BAAC-9431212B2422}"/>
              </a:ext>
            </a:extLst>
          </p:cNvPr>
          <p:cNvSpPr>
            <a:spLocks noGrp="1"/>
          </p:cNvSpPr>
          <p:nvPr>
            <p:ph type="title"/>
          </p:nvPr>
        </p:nvSpPr>
        <p:spPr>
          <a:xfrm>
            <a:off x="146312" y="194200"/>
            <a:ext cx="11903120" cy="1043523"/>
          </a:xfrm>
        </p:spPr>
        <p:txBody>
          <a:bodyPr/>
          <a:lstStyle/>
          <a:p>
            <a:pPr algn="ctr"/>
            <a:r>
              <a:rPr lang="en-US" dirty="0">
                <a:solidFill>
                  <a:srgbClr val="7030A0"/>
                </a:solidFill>
              </a:rPr>
              <a:t>Reuse in Each Planning Area</a:t>
            </a:r>
          </a:p>
        </p:txBody>
      </p:sp>
      <p:pic>
        <p:nvPicPr>
          <p:cNvPr id="9" name="Picture 8">
            <a:extLst>
              <a:ext uri="{FF2B5EF4-FFF2-40B4-BE49-F238E27FC236}">
                <a16:creationId xmlns:a16="http://schemas.microsoft.com/office/drawing/2014/main" id="{16C747D7-C66F-E3DC-8C75-F8EF323C15FE}"/>
              </a:ext>
            </a:extLst>
          </p:cNvPr>
          <p:cNvPicPr>
            <a:picLocks noChangeAspect="1"/>
          </p:cNvPicPr>
          <p:nvPr/>
        </p:nvPicPr>
        <p:blipFill>
          <a:blip r:embed="rId2"/>
          <a:stretch>
            <a:fillRect/>
          </a:stretch>
        </p:blipFill>
        <p:spPr>
          <a:xfrm>
            <a:off x="6521721" y="1220138"/>
            <a:ext cx="5095533" cy="5005285"/>
          </a:xfrm>
          <a:prstGeom prst="rect">
            <a:avLst/>
          </a:prstGeom>
        </p:spPr>
      </p:pic>
      <p:sp>
        <p:nvSpPr>
          <p:cNvPr id="11" name="Content Placeholder 2">
            <a:extLst>
              <a:ext uri="{FF2B5EF4-FFF2-40B4-BE49-F238E27FC236}">
                <a16:creationId xmlns:a16="http://schemas.microsoft.com/office/drawing/2014/main" id="{8A5BB90F-6DB9-AB8E-5A33-C822423B19F1}"/>
              </a:ext>
            </a:extLst>
          </p:cNvPr>
          <p:cNvSpPr>
            <a:spLocks noGrp="1"/>
          </p:cNvSpPr>
          <p:nvPr>
            <p:ph idx="1"/>
          </p:nvPr>
        </p:nvSpPr>
        <p:spPr>
          <a:xfrm>
            <a:off x="261375" y="2133600"/>
            <a:ext cx="6552380" cy="4724400"/>
          </a:xfrm>
        </p:spPr>
        <p:txBody>
          <a:bodyPr>
            <a:normAutofit/>
          </a:bodyPr>
          <a:lstStyle/>
          <a:p>
            <a:pPr marL="571500" marR="0" indent="-571500">
              <a:spcAft>
                <a:spcPts val="1200"/>
              </a:spcAft>
              <a:buFont typeface="+mj-lt"/>
              <a:buAutoNum type="arabicPeriod"/>
              <a:tabLst>
                <a:tab pos="571500" algn="l"/>
              </a:tabLst>
            </a:pPr>
            <a:r>
              <a:rPr lang="en-US" b="0" dirty="0">
                <a:solidFill>
                  <a:srgbClr val="7030A0"/>
                </a:solidFill>
              </a:rPr>
              <a:t>Short narrative on the Planning Area</a:t>
            </a:r>
          </a:p>
          <a:p>
            <a:pPr marL="571500" marR="0" indent="-571500">
              <a:spcAft>
                <a:spcPts val="1200"/>
              </a:spcAft>
              <a:buFont typeface="+mj-lt"/>
              <a:buAutoNum type="arabicPeriod"/>
              <a:tabLst>
                <a:tab pos="571500" algn="l"/>
              </a:tabLst>
            </a:pPr>
            <a:r>
              <a:rPr lang="en-US" b="0" dirty="0">
                <a:solidFill>
                  <a:srgbClr val="7030A0"/>
                </a:solidFill>
              </a:rPr>
              <a:t>High-level primary data</a:t>
            </a:r>
          </a:p>
          <a:p>
            <a:pPr marL="571500" marR="0" indent="-571500">
              <a:spcAft>
                <a:spcPts val="1200"/>
              </a:spcAft>
              <a:buFont typeface="+mj-lt"/>
              <a:buAutoNum type="arabicPeriod"/>
              <a:tabLst>
                <a:tab pos="571500" algn="l"/>
              </a:tabLst>
            </a:pPr>
            <a:r>
              <a:rPr lang="en-US" b="0" dirty="0">
                <a:solidFill>
                  <a:srgbClr val="7030A0"/>
                </a:solidFill>
              </a:rPr>
              <a:t>Reuse categories (pie chart)</a:t>
            </a:r>
          </a:p>
          <a:p>
            <a:pPr marR="0" indent="-342900">
              <a:spcAft>
                <a:spcPts val="1200"/>
              </a:spcAft>
              <a:buFont typeface="+mj-lt"/>
              <a:buAutoNum type="arabicPeriod" startAt="4"/>
              <a:tabLst>
                <a:tab pos="571500" algn="l"/>
              </a:tabLst>
            </a:pPr>
            <a:endParaRPr lang="en-US" b="0" dirty="0">
              <a:solidFill>
                <a:srgbClr val="7030A0"/>
              </a:solidFill>
            </a:endParaRPr>
          </a:p>
          <a:p>
            <a:endParaRPr lang="en-US" dirty="0"/>
          </a:p>
        </p:txBody>
      </p:sp>
    </p:spTree>
    <p:extLst>
      <p:ext uri="{BB962C8B-B14F-4D97-AF65-F5344CB8AC3E}">
        <p14:creationId xmlns:p14="http://schemas.microsoft.com/office/powerpoint/2010/main" val="323275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0" dur="500"/>
                                        <p:tgtEl>
                                          <p:spTgt spid="11">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3" dur="500"/>
                                        <p:tgtEl>
                                          <p:spTgt spid="11">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D23A2-CBCE-4719-A0F1-05806BF295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4FE558-ACE7-51F3-D84E-F15450D2A43E}"/>
              </a:ext>
            </a:extLst>
          </p:cNvPr>
          <p:cNvSpPr>
            <a:spLocks noGrp="1"/>
          </p:cNvSpPr>
          <p:nvPr>
            <p:ph type="title"/>
          </p:nvPr>
        </p:nvSpPr>
        <p:spPr>
          <a:xfrm>
            <a:off x="146312" y="194200"/>
            <a:ext cx="10665360" cy="1043523"/>
          </a:xfrm>
        </p:spPr>
        <p:txBody>
          <a:bodyPr/>
          <a:lstStyle/>
          <a:p>
            <a:r>
              <a:rPr lang="en-US" dirty="0">
                <a:solidFill>
                  <a:srgbClr val="7030A0"/>
                </a:solidFill>
              </a:rPr>
              <a:t>Reuse in Each Planning Area</a:t>
            </a:r>
          </a:p>
        </p:txBody>
      </p:sp>
      <p:pic>
        <p:nvPicPr>
          <p:cNvPr id="5" name="Picture 4">
            <a:extLst>
              <a:ext uri="{FF2B5EF4-FFF2-40B4-BE49-F238E27FC236}">
                <a16:creationId xmlns:a16="http://schemas.microsoft.com/office/drawing/2014/main" id="{039CC623-6EFF-0932-61C4-46C60C628BDD}"/>
              </a:ext>
            </a:extLst>
          </p:cNvPr>
          <p:cNvPicPr>
            <a:picLocks noChangeAspect="1"/>
          </p:cNvPicPr>
          <p:nvPr/>
        </p:nvPicPr>
        <p:blipFill>
          <a:blip r:embed="rId2"/>
          <a:srcRect b="48704"/>
          <a:stretch/>
        </p:blipFill>
        <p:spPr>
          <a:xfrm>
            <a:off x="6872715" y="640862"/>
            <a:ext cx="4372216" cy="3068881"/>
          </a:xfrm>
          <a:prstGeom prst="rect">
            <a:avLst/>
          </a:prstGeom>
        </p:spPr>
      </p:pic>
      <p:pic>
        <p:nvPicPr>
          <p:cNvPr id="3" name="Picture 2">
            <a:extLst>
              <a:ext uri="{FF2B5EF4-FFF2-40B4-BE49-F238E27FC236}">
                <a16:creationId xmlns:a16="http://schemas.microsoft.com/office/drawing/2014/main" id="{9C026F9B-7433-4BC1-5D80-9AFC81CDB1F8}"/>
              </a:ext>
            </a:extLst>
          </p:cNvPr>
          <p:cNvPicPr>
            <a:picLocks noChangeAspect="1"/>
          </p:cNvPicPr>
          <p:nvPr/>
        </p:nvPicPr>
        <p:blipFill>
          <a:blip r:embed="rId2"/>
          <a:srcRect t="51907" r="1521"/>
          <a:stretch/>
        </p:blipFill>
        <p:spPr>
          <a:xfrm>
            <a:off x="6872715" y="3720312"/>
            <a:ext cx="4381439" cy="2927858"/>
          </a:xfrm>
          <a:prstGeom prst="rect">
            <a:avLst/>
          </a:prstGeom>
        </p:spPr>
      </p:pic>
      <p:sp>
        <p:nvSpPr>
          <p:cNvPr id="4" name="Content Placeholder 2">
            <a:extLst>
              <a:ext uri="{FF2B5EF4-FFF2-40B4-BE49-F238E27FC236}">
                <a16:creationId xmlns:a16="http://schemas.microsoft.com/office/drawing/2014/main" id="{9D65A62F-C4CE-78E1-1798-C15F6EABAAE4}"/>
              </a:ext>
            </a:extLst>
          </p:cNvPr>
          <p:cNvSpPr>
            <a:spLocks noGrp="1"/>
          </p:cNvSpPr>
          <p:nvPr>
            <p:ph idx="1"/>
          </p:nvPr>
        </p:nvSpPr>
        <p:spPr>
          <a:xfrm>
            <a:off x="1006168" y="1353595"/>
            <a:ext cx="6338528" cy="4656372"/>
          </a:xfrm>
        </p:spPr>
        <p:txBody>
          <a:bodyPr>
            <a:normAutofit fontScale="92500" lnSpcReduction="10000"/>
          </a:bodyPr>
          <a:lstStyle/>
          <a:p>
            <a:pPr marL="0" marR="0" indent="0">
              <a:buNone/>
              <a:tabLst>
                <a:tab pos="571500" algn="l"/>
              </a:tabLst>
            </a:pPr>
            <a:r>
              <a:rPr lang="en-US" u="sng" dirty="0">
                <a:solidFill>
                  <a:srgbClr val="7030A0"/>
                </a:solidFill>
              </a:rPr>
              <a:t>Flow tables:</a:t>
            </a:r>
          </a:p>
          <a:p>
            <a:pPr marL="0" marR="0" indent="0">
              <a:buNone/>
              <a:tabLst>
                <a:tab pos="571500" algn="l"/>
              </a:tabLst>
            </a:pPr>
            <a:r>
              <a:rPr lang="en-US" b="0" dirty="0">
                <a:solidFill>
                  <a:srgbClr val="7030A0"/>
                </a:solidFill>
              </a:rPr>
              <a:t>1- Primary metrics</a:t>
            </a:r>
          </a:p>
          <a:p>
            <a:pPr marL="855663" indent="-514350">
              <a:spcBef>
                <a:spcPts val="0"/>
              </a:spcBef>
              <a:buClr>
                <a:srgbClr val="9900FF"/>
              </a:buClr>
              <a:buFont typeface="+mj-lt"/>
              <a:buAutoNum type="alphaLcPeriod"/>
            </a:pPr>
            <a:r>
              <a:rPr lang="en-US" sz="2400" b="0" dirty="0">
                <a:solidFill>
                  <a:srgbClr val="7030A0"/>
                </a:solidFill>
                <a:ea typeface="Calibri"/>
                <a:cs typeface="Calibri"/>
              </a:rPr>
              <a:t>Treated wastewater </a:t>
            </a:r>
          </a:p>
          <a:p>
            <a:pPr marL="855663" indent="-514350">
              <a:spcBef>
                <a:spcPts val="0"/>
              </a:spcBef>
              <a:buClr>
                <a:srgbClr val="9900FF"/>
              </a:buClr>
              <a:buFont typeface="+mj-lt"/>
              <a:buAutoNum type="alphaLcPeriod"/>
            </a:pPr>
            <a:r>
              <a:rPr lang="en-US" sz="2400" b="0" dirty="0">
                <a:solidFill>
                  <a:srgbClr val="7030A0"/>
                </a:solidFill>
                <a:ea typeface="Calibri"/>
                <a:cs typeface="Calibri"/>
              </a:rPr>
              <a:t>Tota Reuse </a:t>
            </a:r>
          </a:p>
          <a:p>
            <a:pPr marL="855663" indent="-514350">
              <a:spcBef>
                <a:spcPts val="0"/>
              </a:spcBef>
              <a:buClr>
                <a:srgbClr val="9900FF"/>
              </a:buClr>
              <a:buFont typeface="+mj-lt"/>
              <a:buAutoNum type="alphaLcPeriod"/>
            </a:pPr>
            <a:r>
              <a:rPr lang="en-US" sz="2400" b="0" dirty="0">
                <a:solidFill>
                  <a:srgbClr val="7030A0"/>
                </a:solidFill>
                <a:ea typeface="Calibri"/>
                <a:cs typeface="Calibri"/>
              </a:rPr>
              <a:t>Supplemental water</a:t>
            </a:r>
          </a:p>
          <a:p>
            <a:pPr marL="855663" indent="-514350">
              <a:spcBef>
                <a:spcPts val="0"/>
              </a:spcBef>
              <a:buClr>
                <a:srgbClr val="9900FF"/>
              </a:buClr>
              <a:buFont typeface="+mj-lt"/>
              <a:buAutoNum type="alphaLcPeriod"/>
            </a:pPr>
            <a:r>
              <a:rPr lang="en-US" sz="2400" b="0" dirty="0">
                <a:solidFill>
                  <a:srgbClr val="7030A0"/>
                </a:solidFill>
                <a:ea typeface="Calibri"/>
                <a:cs typeface="Calibri"/>
              </a:rPr>
              <a:t>Disposal</a:t>
            </a:r>
          </a:p>
          <a:p>
            <a:pPr marL="855663" indent="-514350">
              <a:spcBef>
                <a:spcPts val="0"/>
              </a:spcBef>
              <a:buClr>
                <a:srgbClr val="9900FF"/>
              </a:buClr>
              <a:buFont typeface="+mj-lt"/>
              <a:buAutoNum type="alphaLcPeriod"/>
            </a:pPr>
            <a:r>
              <a:rPr lang="en-US" sz="2400" b="0" dirty="0">
                <a:solidFill>
                  <a:srgbClr val="7030A0"/>
                </a:solidFill>
                <a:ea typeface="Calibri"/>
                <a:cs typeface="Calibri"/>
              </a:rPr>
              <a:t>Reused Wastewater </a:t>
            </a:r>
          </a:p>
          <a:p>
            <a:pPr marL="855663" indent="-514350">
              <a:spcBef>
                <a:spcPts val="0"/>
              </a:spcBef>
              <a:buClr>
                <a:srgbClr val="9900FF"/>
              </a:buClr>
              <a:buFont typeface="+mj-lt"/>
              <a:buAutoNum type="alphaLcPeriod"/>
            </a:pPr>
            <a:r>
              <a:rPr lang="en-US" sz="2400" b="0" dirty="0">
                <a:solidFill>
                  <a:srgbClr val="7030A0"/>
                </a:solidFill>
                <a:ea typeface="Calibri"/>
                <a:cs typeface="Calibri"/>
              </a:rPr>
              <a:t>% Reused Wastewater </a:t>
            </a:r>
          </a:p>
          <a:p>
            <a:pPr marL="0" marR="0" indent="0">
              <a:spcBef>
                <a:spcPts val="1200"/>
              </a:spcBef>
              <a:spcAft>
                <a:spcPts val="1200"/>
              </a:spcAft>
              <a:buNone/>
              <a:tabLst>
                <a:tab pos="571500" algn="l"/>
              </a:tabLst>
            </a:pPr>
            <a:r>
              <a:rPr lang="en-US" b="0" dirty="0">
                <a:solidFill>
                  <a:srgbClr val="7030A0"/>
                </a:solidFill>
              </a:rPr>
              <a:t>2- Reuse (by category)</a:t>
            </a:r>
          </a:p>
          <a:p>
            <a:pPr marL="0" marR="0" indent="0">
              <a:spcAft>
                <a:spcPts val="1200"/>
              </a:spcAft>
              <a:buNone/>
              <a:tabLst>
                <a:tab pos="571500" algn="l"/>
              </a:tabLst>
            </a:pPr>
            <a:r>
              <a:rPr lang="en-US" b="0" dirty="0">
                <a:solidFill>
                  <a:srgbClr val="7030A0"/>
                </a:solidFill>
              </a:rPr>
              <a:t>3- Supplemental water (by source)</a:t>
            </a:r>
          </a:p>
          <a:p>
            <a:pPr marL="0" marR="0" indent="0">
              <a:spcAft>
                <a:spcPts val="1200"/>
              </a:spcAft>
              <a:buNone/>
              <a:tabLst>
                <a:tab pos="571500" algn="l"/>
              </a:tabLst>
            </a:pPr>
            <a:r>
              <a:rPr lang="en-US" b="0" dirty="0">
                <a:solidFill>
                  <a:srgbClr val="7030A0"/>
                </a:solidFill>
              </a:rPr>
              <a:t>4 -Effluent disposal (by method)</a:t>
            </a:r>
          </a:p>
          <a:p>
            <a:pPr marL="0" marR="0" indent="0">
              <a:spcAft>
                <a:spcPts val="1200"/>
              </a:spcAft>
              <a:buNone/>
              <a:tabLst>
                <a:tab pos="571500" algn="l"/>
              </a:tabLst>
            </a:pPr>
            <a:endParaRPr lang="en-US" b="0" dirty="0">
              <a:solidFill>
                <a:srgbClr val="7030A0"/>
              </a:solidFill>
            </a:endParaRPr>
          </a:p>
          <a:p>
            <a:pPr marR="0" indent="-342900">
              <a:spcAft>
                <a:spcPts val="1200"/>
              </a:spcAft>
              <a:buFont typeface="+mj-lt"/>
              <a:buAutoNum type="arabicPeriod" startAt="4"/>
              <a:tabLst>
                <a:tab pos="571500" algn="l"/>
              </a:tabLst>
            </a:pPr>
            <a:endParaRPr lang="en-US" b="0" dirty="0">
              <a:solidFill>
                <a:srgbClr val="7030A0"/>
              </a:solidFill>
            </a:endParaRPr>
          </a:p>
          <a:p>
            <a:endParaRPr lang="en-US" dirty="0"/>
          </a:p>
        </p:txBody>
      </p:sp>
    </p:spTree>
    <p:extLst>
      <p:ext uri="{BB962C8B-B14F-4D97-AF65-F5344CB8AC3E}">
        <p14:creationId xmlns:p14="http://schemas.microsoft.com/office/powerpoint/2010/main" val="3886417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822F4-757F-677E-0AA4-2C839FFDBC2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C56C904-0906-828D-0193-C1994A62A5A6}"/>
              </a:ext>
            </a:extLst>
          </p:cNvPr>
          <p:cNvPicPr>
            <a:picLocks noChangeAspect="1"/>
          </p:cNvPicPr>
          <p:nvPr/>
        </p:nvPicPr>
        <p:blipFill>
          <a:blip r:embed="rId2"/>
          <a:stretch>
            <a:fillRect/>
          </a:stretch>
        </p:blipFill>
        <p:spPr>
          <a:xfrm>
            <a:off x="6767052" y="1023482"/>
            <a:ext cx="5209143" cy="4811035"/>
          </a:xfrm>
          <a:prstGeom prst="rect">
            <a:avLst/>
          </a:prstGeom>
        </p:spPr>
      </p:pic>
      <p:sp>
        <p:nvSpPr>
          <p:cNvPr id="6" name="Title 1">
            <a:extLst>
              <a:ext uri="{FF2B5EF4-FFF2-40B4-BE49-F238E27FC236}">
                <a16:creationId xmlns:a16="http://schemas.microsoft.com/office/drawing/2014/main" id="{39E93EF4-DA57-BC3A-0DEE-55048C9B1BA5}"/>
              </a:ext>
            </a:extLst>
          </p:cNvPr>
          <p:cNvSpPr txBox="1">
            <a:spLocks/>
          </p:cNvSpPr>
          <p:nvPr/>
        </p:nvSpPr>
        <p:spPr>
          <a:xfrm>
            <a:off x="146312" y="194200"/>
            <a:ext cx="10665360" cy="104352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b="1" kern="1200" cap="none" spc="-100" baseline="0">
                <a:ln>
                  <a:noFill/>
                </a:ln>
                <a:solidFill>
                  <a:srgbClr val="13619E"/>
                </a:solidFill>
                <a:effectLst/>
                <a:latin typeface="+mn-lt"/>
                <a:ea typeface="+mj-ea"/>
                <a:cs typeface="+mj-cs"/>
              </a:defRPr>
            </a:lvl1pPr>
          </a:lstStyle>
          <a:p>
            <a:r>
              <a:rPr lang="en-US">
                <a:solidFill>
                  <a:srgbClr val="7030A0"/>
                </a:solidFill>
              </a:rPr>
              <a:t>Reuse in Each Planning Area</a:t>
            </a:r>
            <a:endParaRPr lang="en-US" dirty="0">
              <a:solidFill>
                <a:srgbClr val="7030A0"/>
              </a:solidFill>
            </a:endParaRPr>
          </a:p>
        </p:txBody>
      </p:sp>
      <p:sp>
        <p:nvSpPr>
          <p:cNvPr id="7" name="Content Placeholder 2">
            <a:extLst>
              <a:ext uri="{FF2B5EF4-FFF2-40B4-BE49-F238E27FC236}">
                <a16:creationId xmlns:a16="http://schemas.microsoft.com/office/drawing/2014/main" id="{9545C6E5-DFAB-0657-2077-A8E835400163}"/>
              </a:ext>
            </a:extLst>
          </p:cNvPr>
          <p:cNvSpPr>
            <a:spLocks noGrp="1"/>
          </p:cNvSpPr>
          <p:nvPr>
            <p:ph idx="1"/>
          </p:nvPr>
        </p:nvSpPr>
        <p:spPr>
          <a:xfrm>
            <a:off x="563717" y="1238669"/>
            <a:ext cx="6338528" cy="4656372"/>
          </a:xfrm>
        </p:spPr>
        <p:txBody>
          <a:bodyPr>
            <a:normAutofit/>
          </a:bodyPr>
          <a:lstStyle/>
          <a:p>
            <a:pPr marL="0" marR="0" indent="0">
              <a:buNone/>
              <a:tabLst>
                <a:tab pos="571500" algn="l"/>
              </a:tabLst>
            </a:pPr>
            <a:r>
              <a:rPr lang="en-US" u="sng" dirty="0">
                <a:solidFill>
                  <a:srgbClr val="7030A0"/>
                </a:solidFill>
              </a:rPr>
              <a:t>Planning Area Summary &amp; Project Info:</a:t>
            </a:r>
          </a:p>
          <a:p>
            <a:pPr marL="457200" indent="-457200">
              <a:tabLst>
                <a:tab pos="571500" algn="l"/>
              </a:tabLst>
            </a:pPr>
            <a:r>
              <a:rPr lang="en-US" b="0" dirty="0">
                <a:solidFill>
                  <a:srgbClr val="7030A0"/>
                </a:solidFill>
              </a:rPr>
              <a:t>Notable occurrences &amp; observations from data</a:t>
            </a:r>
          </a:p>
          <a:p>
            <a:pPr marL="457200" indent="-457200">
              <a:tabLst>
                <a:tab pos="571500" algn="l"/>
              </a:tabLst>
            </a:pPr>
            <a:r>
              <a:rPr lang="en-US" b="0" dirty="0">
                <a:solidFill>
                  <a:srgbClr val="7030A0"/>
                </a:solidFill>
              </a:rPr>
              <a:t>Upcoming reuse project information</a:t>
            </a:r>
          </a:p>
          <a:p>
            <a:pPr marL="754380" lvl="1" indent="-457200">
              <a:tabLst>
                <a:tab pos="571500" algn="l"/>
              </a:tabLst>
            </a:pPr>
            <a:r>
              <a:rPr lang="en-US" b="0" dirty="0">
                <a:solidFill>
                  <a:srgbClr val="7030A0"/>
                </a:solidFill>
              </a:rPr>
              <a:t>Significant plant/network expansions</a:t>
            </a:r>
          </a:p>
          <a:p>
            <a:pPr marL="0" marR="0" indent="0">
              <a:spcAft>
                <a:spcPts val="1200"/>
              </a:spcAft>
              <a:buNone/>
              <a:tabLst>
                <a:tab pos="571500" algn="l"/>
              </a:tabLst>
            </a:pPr>
            <a:endParaRPr lang="en-US" b="0" dirty="0">
              <a:solidFill>
                <a:srgbClr val="7030A0"/>
              </a:solidFill>
            </a:endParaRPr>
          </a:p>
          <a:p>
            <a:pPr marR="0" indent="-342900">
              <a:spcAft>
                <a:spcPts val="1200"/>
              </a:spcAft>
              <a:buFont typeface="+mj-lt"/>
              <a:buAutoNum type="arabicPeriod" startAt="4"/>
              <a:tabLst>
                <a:tab pos="571500" algn="l"/>
              </a:tabLst>
            </a:pPr>
            <a:endParaRPr lang="en-US" b="0" dirty="0">
              <a:solidFill>
                <a:srgbClr val="7030A0"/>
              </a:solidFill>
            </a:endParaRPr>
          </a:p>
          <a:p>
            <a:endParaRPr lang="en-US" dirty="0"/>
          </a:p>
        </p:txBody>
      </p:sp>
    </p:spTree>
    <p:extLst>
      <p:ext uri="{BB962C8B-B14F-4D97-AF65-F5344CB8AC3E}">
        <p14:creationId xmlns:p14="http://schemas.microsoft.com/office/powerpoint/2010/main" val="512003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995B3-DB44-D2BB-C226-93BA3C17C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D1B64-CD48-5B81-8EF9-B1B0F29DA0A6}"/>
              </a:ext>
            </a:extLst>
          </p:cNvPr>
          <p:cNvSpPr>
            <a:spLocks noGrp="1"/>
          </p:cNvSpPr>
          <p:nvPr>
            <p:ph type="title"/>
          </p:nvPr>
        </p:nvSpPr>
        <p:spPr>
          <a:xfrm>
            <a:off x="146312" y="194200"/>
            <a:ext cx="11903120" cy="1043523"/>
          </a:xfrm>
        </p:spPr>
        <p:txBody>
          <a:bodyPr/>
          <a:lstStyle/>
          <a:p>
            <a:pPr algn="ctr"/>
            <a:r>
              <a:rPr lang="en-US" dirty="0">
                <a:solidFill>
                  <a:srgbClr val="7030A0"/>
                </a:solidFill>
              </a:rPr>
              <a:t>Let’s Look at Some Fun Figures</a:t>
            </a:r>
          </a:p>
        </p:txBody>
      </p:sp>
      <p:sp>
        <p:nvSpPr>
          <p:cNvPr id="11" name="Content Placeholder 2">
            <a:extLst>
              <a:ext uri="{FF2B5EF4-FFF2-40B4-BE49-F238E27FC236}">
                <a16:creationId xmlns:a16="http://schemas.microsoft.com/office/drawing/2014/main" id="{46D51177-509C-E8B0-2376-82D7F0E27358}"/>
              </a:ext>
            </a:extLst>
          </p:cNvPr>
          <p:cNvSpPr>
            <a:spLocks noGrp="1"/>
          </p:cNvSpPr>
          <p:nvPr>
            <p:ph idx="1"/>
          </p:nvPr>
        </p:nvSpPr>
        <p:spPr>
          <a:xfrm>
            <a:off x="3115187" y="1818169"/>
            <a:ext cx="6552380" cy="4724400"/>
          </a:xfrm>
        </p:spPr>
        <p:txBody>
          <a:bodyPr>
            <a:normAutofit/>
          </a:bodyPr>
          <a:lstStyle/>
          <a:p>
            <a:pPr marL="571500" marR="0" indent="-571500">
              <a:spcAft>
                <a:spcPts val="1200"/>
              </a:spcAft>
              <a:buFont typeface="+mj-lt"/>
              <a:buAutoNum type="arabicPeriod"/>
              <a:tabLst>
                <a:tab pos="571500" algn="l"/>
              </a:tabLst>
            </a:pPr>
            <a:r>
              <a:rPr lang="en-US" b="0" dirty="0">
                <a:solidFill>
                  <a:srgbClr val="7030A0"/>
                </a:solidFill>
              </a:rPr>
              <a:t>High-level districtwide data</a:t>
            </a:r>
          </a:p>
          <a:p>
            <a:pPr marL="571500" marR="0" indent="-571500">
              <a:spcAft>
                <a:spcPts val="1200"/>
              </a:spcAft>
              <a:buFont typeface="+mj-lt"/>
              <a:buAutoNum type="arabicPeriod"/>
              <a:tabLst>
                <a:tab pos="571500" algn="l"/>
              </a:tabLst>
            </a:pPr>
            <a:r>
              <a:rPr lang="en-US" b="0" dirty="0">
                <a:solidFill>
                  <a:srgbClr val="7030A0"/>
                </a:solidFill>
              </a:rPr>
              <a:t>SEFLUC counties’ flow data</a:t>
            </a:r>
          </a:p>
          <a:p>
            <a:pPr marR="0" indent="-342900">
              <a:spcAft>
                <a:spcPts val="1200"/>
              </a:spcAft>
              <a:buFont typeface="+mj-lt"/>
              <a:buAutoNum type="arabicPeriod" startAt="4"/>
              <a:tabLst>
                <a:tab pos="571500" algn="l"/>
              </a:tabLst>
            </a:pPr>
            <a:endParaRPr lang="en-US" b="0" dirty="0">
              <a:solidFill>
                <a:srgbClr val="7030A0"/>
              </a:solidFill>
            </a:endParaRPr>
          </a:p>
          <a:p>
            <a:endParaRPr lang="en-US" dirty="0"/>
          </a:p>
        </p:txBody>
      </p:sp>
    </p:spTree>
    <p:extLst>
      <p:ext uri="{BB962C8B-B14F-4D97-AF65-F5344CB8AC3E}">
        <p14:creationId xmlns:p14="http://schemas.microsoft.com/office/powerpoint/2010/main" val="3906783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60FF-14A1-8002-4D03-CADA32E63C49}"/>
              </a:ext>
            </a:extLst>
          </p:cNvPr>
          <p:cNvSpPr>
            <a:spLocks noGrp="1"/>
          </p:cNvSpPr>
          <p:nvPr>
            <p:ph type="title"/>
          </p:nvPr>
        </p:nvSpPr>
        <p:spPr>
          <a:xfrm>
            <a:off x="0" y="274638"/>
            <a:ext cx="12191999" cy="1043523"/>
          </a:xfrm>
        </p:spPr>
        <p:txBody>
          <a:bodyPr/>
          <a:lstStyle/>
          <a:p>
            <a:pPr algn="ctr"/>
            <a:r>
              <a:rPr lang="en-US" dirty="0">
                <a:solidFill>
                  <a:srgbClr val="7030A0"/>
                </a:solidFill>
              </a:rPr>
              <a:t>Reuse In the SFWMD</a:t>
            </a:r>
          </a:p>
        </p:txBody>
      </p:sp>
      <p:pic>
        <p:nvPicPr>
          <p:cNvPr id="4" name="Picture 3">
            <a:extLst>
              <a:ext uri="{FF2B5EF4-FFF2-40B4-BE49-F238E27FC236}">
                <a16:creationId xmlns:a16="http://schemas.microsoft.com/office/drawing/2014/main" id="{9562F89C-F87E-459D-34C2-D172780F5A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9701" y="1371138"/>
            <a:ext cx="8012597" cy="4262746"/>
          </a:xfrm>
          <a:prstGeom prst="rect">
            <a:avLst/>
          </a:prstGeom>
          <a:noFill/>
          <a:ln>
            <a:noFill/>
          </a:ln>
        </p:spPr>
      </p:pic>
    </p:spTree>
    <p:extLst>
      <p:ext uri="{BB962C8B-B14F-4D97-AF65-F5344CB8AC3E}">
        <p14:creationId xmlns:p14="http://schemas.microsoft.com/office/powerpoint/2010/main" val="1086316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8757-65F3-95B2-5C36-30AF4E987865}"/>
              </a:ext>
            </a:extLst>
          </p:cNvPr>
          <p:cNvSpPr>
            <a:spLocks noGrp="1"/>
          </p:cNvSpPr>
          <p:nvPr>
            <p:ph type="title"/>
          </p:nvPr>
        </p:nvSpPr>
        <p:spPr/>
        <p:txBody>
          <a:bodyPr/>
          <a:lstStyle/>
          <a:p>
            <a:pPr algn="ctr"/>
            <a:r>
              <a:rPr lang="en-US" dirty="0">
                <a:solidFill>
                  <a:srgbClr val="7030A0"/>
                </a:solidFill>
              </a:rPr>
              <a:t>Reuse and Related Flows in the SFWMD</a:t>
            </a:r>
          </a:p>
        </p:txBody>
      </p:sp>
      <p:sp>
        <p:nvSpPr>
          <p:cNvPr id="3" name="Content Placeholder 2">
            <a:extLst>
              <a:ext uri="{FF2B5EF4-FFF2-40B4-BE49-F238E27FC236}">
                <a16:creationId xmlns:a16="http://schemas.microsoft.com/office/drawing/2014/main" id="{ED6919A7-4DE8-0678-CD1F-1913EC6974FE}"/>
              </a:ext>
            </a:extLst>
          </p:cNvPr>
          <p:cNvSpPr>
            <a:spLocks noGrp="1"/>
          </p:cNvSpPr>
          <p:nvPr>
            <p:ph idx="1"/>
          </p:nvPr>
        </p:nvSpPr>
        <p:spPr>
          <a:xfrm>
            <a:off x="1337579" y="4441110"/>
            <a:ext cx="10665360" cy="4724400"/>
          </a:xfrm>
          <a:ln>
            <a:noFill/>
          </a:ln>
        </p:spPr>
        <p:txBody>
          <a:bodyPr/>
          <a:lstStyle/>
          <a:p>
            <a:pPr marL="0" marR="0" lvl="0" indent="0" algn="just">
              <a:buSzPts val="1000"/>
              <a:buNone/>
              <a:tabLst>
                <a:tab pos="2286000" algn="l"/>
              </a:tabLst>
            </a:pPr>
            <a:endParaRPr lang="en-US" sz="1800" u="sng" dirty="0">
              <a:effectLst/>
              <a:latin typeface="Arial" panose="020B0604020202020204" pitchFamily="34" charset="0"/>
              <a:ea typeface="Calibri" panose="020F0502020204030204" pitchFamily="34" charset="0"/>
              <a:cs typeface="Arial" panose="020B0604020202020204" pitchFamily="34" charset="0"/>
            </a:endParaRPr>
          </a:p>
          <a:p>
            <a:pPr marL="457200" marR="0" indent="0" algn="just">
              <a:buNone/>
              <a:tabLst>
                <a:tab pos="571500" algn="l"/>
              </a:tabLst>
            </a:pPr>
            <a:r>
              <a:rPr lang="en-US" sz="1600" b="0" baseline="30000" dirty="0">
                <a:solidFill>
                  <a:srgbClr val="9933FF"/>
                </a:solidFill>
                <a:effectLst/>
                <a:latin typeface="Arial" panose="020B0604020202020204" pitchFamily="34" charset="0"/>
                <a:ea typeface="Calibri" panose="020F0502020204030204" pitchFamily="34" charset="0"/>
                <a:cs typeface="Arial" panose="020B0604020202020204" pitchFamily="34" charset="0"/>
              </a:rPr>
              <a:t>a</a:t>
            </a:r>
            <a:r>
              <a:rPr lang="en-US" sz="1600" b="0" dirty="0">
                <a:solidFill>
                  <a:srgbClr val="9933FF"/>
                </a:solidFill>
                <a:effectLst/>
                <a:latin typeface="Arial" panose="020B0604020202020204" pitchFamily="34" charset="0"/>
                <a:ea typeface="Calibri" panose="020F0502020204030204" pitchFamily="34" charset="0"/>
                <a:cs typeface="Arial" panose="020B0604020202020204" pitchFamily="34" charset="0"/>
              </a:rPr>
              <a:t>	Includes supplemental water.</a:t>
            </a:r>
          </a:p>
          <a:p>
            <a:pPr marL="457200" indent="0" algn="just">
              <a:spcBef>
                <a:spcPts val="0"/>
              </a:spcBef>
              <a:buNone/>
              <a:tabLst>
                <a:tab pos="571500" algn="l"/>
              </a:tabLst>
            </a:pPr>
            <a:r>
              <a:rPr lang="en-US" sz="1600" b="0" baseline="30000" dirty="0">
                <a:solidFill>
                  <a:srgbClr val="9933FF"/>
                </a:solidFill>
                <a:effectLst/>
                <a:latin typeface="Arial" panose="020B0604020202020204" pitchFamily="34" charset="0"/>
                <a:ea typeface="Calibri" panose="020F0502020204030204" pitchFamily="34" charset="0"/>
                <a:cs typeface="Arial" panose="020B0604020202020204" pitchFamily="34" charset="0"/>
              </a:rPr>
              <a:t>b	</a:t>
            </a:r>
            <a:r>
              <a:rPr lang="en-US" sz="1600" b="0" dirty="0">
                <a:solidFill>
                  <a:srgbClr val="9933FF"/>
                </a:solidFill>
                <a:effectLst/>
                <a:latin typeface="Arial" panose="020B0604020202020204" pitchFamily="34" charset="0"/>
                <a:ea typeface="Calibri" panose="020F0502020204030204" pitchFamily="34" charset="0"/>
                <a:cs typeface="Arial" panose="020B0604020202020204" pitchFamily="34" charset="0"/>
              </a:rPr>
              <a:t>Total reuse minus total supplemental</a:t>
            </a:r>
            <a:r>
              <a:rPr lang="en-US" sz="1600" b="0" baseline="30000" dirty="0">
                <a:solidFill>
                  <a:srgbClr val="9933FF"/>
                </a:solidFill>
                <a:effectLst/>
                <a:latin typeface="Arial" panose="020B0604020202020204" pitchFamily="34" charset="0"/>
                <a:ea typeface="Calibri" panose="020F0502020204030204" pitchFamily="34" charset="0"/>
                <a:cs typeface="Arial" panose="020B0604020202020204" pitchFamily="34" charset="0"/>
              </a:rPr>
              <a:t> </a:t>
            </a:r>
            <a:r>
              <a:rPr lang="en-US" sz="1600" b="0" dirty="0">
                <a:solidFill>
                  <a:srgbClr val="9933FF"/>
                </a:solidFill>
                <a:effectLst/>
                <a:latin typeface="Arial" panose="020B0604020202020204" pitchFamily="34" charset="0"/>
                <a:ea typeface="Calibri" panose="020F0502020204030204" pitchFamily="34" charset="0"/>
                <a:cs typeface="Arial" panose="020B0604020202020204" pitchFamily="34" charset="0"/>
              </a:rPr>
              <a:t>water. </a:t>
            </a:r>
          </a:p>
          <a:p>
            <a:pPr marL="457200" indent="0" algn="just">
              <a:spcBef>
                <a:spcPts val="0"/>
              </a:spcBef>
              <a:buNone/>
              <a:tabLst>
                <a:tab pos="571500" algn="l"/>
              </a:tabLst>
            </a:pPr>
            <a:r>
              <a:rPr lang="en-US" sz="1600" b="0" baseline="30000" dirty="0">
                <a:solidFill>
                  <a:srgbClr val="9933FF"/>
                </a:solidFill>
                <a:effectLst/>
                <a:latin typeface="Arial" panose="020B0604020202020204" pitchFamily="34" charset="0"/>
                <a:ea typeface="Calibri" panose="020F0502020204030204" pitchFamily="34" charset="0"/>
                <a:cs typeface="Arial" panose="020B0604020202020204" pitchFamily="34" charset="0"/>
              </a:rPr>
              <a:t>c	</a:t>
            </a:r>
            <a:r>
              <a:rPr lang="en-US" sz="1600" b="0" dirty="0">
                <a:solidFill>
                  <a:srgbClr val="9933FF"/>
                </a:solidFill>
                <a:effectLst/>
                <a:latin typeface="Arial" panose="020B0604020202020204" pitchFamily="34" charset="0"/>
                <a:ea typeface="Calibri" panose="020F0502020204030204" pitchFamily="34" charset="0"/>
                <a:cs typeface="Arial" panose="020B0604020202020204" pitchFamily="34" charset="0"/>
              </a:rPr>
              <a:t>% Reuse wastewater = Reused Wastewater</a:t>
            </a:r>
            <a:r>
              <a:rPr lang="en-US" sz="1600" b="0" dirty="0">
                <a:solidFill>
                  <a:srgbClr val="9933FF"/>
                </a:solidFill>
                <a:latin typeface="Arial" panose="020B0604020202020204" pitchFamily="34" charset="0"/>
                <a:ea typeface="Calibri" panose="020F0502020204030204" pitchFamily="34" charset="0"/>
                <a:cs typeface="Arial" panose="020B0604020202020204" pitchFamily="34" charset="0"/>
              </a:rPr>
              <a:t>/Treated Wastewater</a:t>
            </a:r>
            <a:endParaRPr lang="en-US" sz="1600" b="0" dirty="0">
              <a:solidFill>
                <a:srgbClr val="9933FF"/>
              </a:solidFill>
              <a:effectLst/>
              <a:latin typeface="Arial" panose="020B0604020202020204" pitchFamily="34" charset="0"/>
              <a:ea typeface="Calibri" panose="020F0502020204030204" pitchFamily="34" charset="0"/>
              <a:cs typeface="Arial" panose="020B0604020202020204" pitchFamily="34" charset="0"/>
            </a:endParaRPr>
          </a:p>
          <a:p>
            <a:pPr marL="457200" marR="0" indent="0" algn="just">
              <a:spcAft>
                <a:spcPts val="1200"/>
              </a:spcAft>
              <a:buNone/>
              <a:tabLst>
                <a:tab pos="571500" algn="l"/>
              </a:tabLst>
            </a:pPr>
            <a:endParaRPr lang="en-US" sz="1600" dirty="0">
              <a:effectLst/>
              <a:latin typeface="Times New Roman" panose="02020603050405020304" pitchFamily="18" charset="0"/>
              <a:ea typeface="Calibri" panose="020F0502020204030204" pitchFamily="34" charset="0"/>
              <a:cs typeface="Arial" panose="020B0604020202020204" pitchFamily="34" charset="0"/>
            </a:endParaRPr>
          </a:p>
          <a:p>
            <a:pPr marL="457200" marR="0" indent="0" algn="just">
              <a:spcAft>
                <a:spcPts val="1200"/>
              </a:spcAft>
              <a:buNone/>
              <a:tabLst>
                <a:tab pos="571500" algn="l"/>
              </a:tabLst>
            </a:pPr>
            <a:endParaRPr lang="en-US" sz="1600" dirty="0">
              <a:effectLst/>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graphicFrame>
        <p:nvGraphicFramePr>
          <p:cNvPr id="7" name="Table 6">
            <a:extLst>
              <a:ext uri="{FF2B5EF4-FFF2-40B4-BE49-F238E27FC236}">
                <a16:creationId xmlns:a16="http://schemas.microsoft.com/office/drawing/2014/main" id="{BCE6FA11-1879-34A0-AD68-5090B871A662}"/>
              </a:ext>
            </a:extLst>
          </p:cNvPr>
          <p:cNvGraphicFramePr>
            <a:graphicFrameLocks noGrp="1"/>
          </p:cNvGraphicFramePr>
          <p:nvPr>
            <p:extLst>
              <p:ext uri="{D42A27DB-BD31-4B8C-83A1-F6EECF244321}">
                <p14:modId xmlns:p14="http://schemas.microsoft.com/office/powerpoint/2010/main" val="3088359384"/>
              </p:ext>
            </p:extLst>
          </p:nvPr>
        </p:nvGraphicFramePr>
        <p:xfrm>
          <a:off x="1669892" y="1750745"/>
          <a:ext cx="9053526" cy="2813696"/>
        </p:xfrm>
        <a:graphic>
          <a:graphicData uri="http://schemas.openxmlformats.org/drawingml/2006/table">
            <a:tbl>
              <a:tblPr/>
              <a:tblGrid>
                <a:gridCol w="1384217">
                  <a:extLst>
                    <a:ext uri="{9D8B030D-6E8A-4147-A177-3AD203B41FA5}">
                      <a16:colId xmlns:a16="http://schemas.microsoft.com/office/drawing/2014/main" val="3524687961"/>
                    </a:ext>
                  </a:extLst>
                </a:gridCol>
                <a:gridCol w="1192939">
                  <a:extLst>
                    <a:ext uri="{9D8B030D-6E8A-4147-A177-3AD203B41FA5}">
                      <a16:colId xmlns:a16="http://schemas.microsoft.com/office/drawing/2014/main" val="3456072283"/>
                    </a:ext>
                  </a:extLst>
                </a:gridCol>
                <a:gridCol w="1511405">
                  <a:extLst>
                    <a:ext uri="{9D8B030D-6E8A-4147-A177-3AD203B41FA5}">
                      <a16:colId xmlns:a16="http://schemas.microsoft.com/office/drawing/2014/main" val="960983775"/>
                    </a:ext>
                  </a:extLst>
                </a:gridCol>
                <a:gridCol w="1074147">
                  <a:extLst>
                    <a:ext uri="{9D8B030D-6E8A-4147-A177-3AD203B41FA5}">
                      <a16:colId xmlns:a16="http://schemas.microsoft.com/office/drawing/2014/main" val="3273892984"/>
                    </a:ext>
                  </a:extLst>
                </a:gridCol>
                <a:gridCol w="1084973">
                  <a:extLst>
                    <a:ext uri="{9D8B030D-6E8A-4147-A177-3AD203B41FA5}">
                      <a16:colId xmlns:a16="http://schemas.microsoft.com/office/drawing/2014/main" val="3142207588"/>
                    </a:ext>
                  </a:extLst>
                </a:gridCol>
                <a:gridCol w="1384217">
                  <a:extLst>
                    <a:ext uri="{9D8B030D-6E8A-4147-A177-3AD203B41FA5}">
                      <a16:colId xmlns:a16="http://schemas.microsoft.com/office/drawing/2014/main" val="170276921"/>
                    </a:ext>
                  </a:extLst>
                </a:gridCol>
                <a:gridCol w="1421628">
                  <a:extLst>
                    <a:ext uri="{9D8B030D-6E8A-4147-A177-3AD203B41FA5}">
                      <a16:colId xmlns:a16="http://schemas.microsoft.com/office/drawing/2014/main" val="336740370"/>
                    </a:ext>
                  </a:extLst>
                </a:gridCol>
              </a:tblGrid>
              <a:tr h="1120809">
                <a:tc>
                  <a:txBody>
                    <a:bodyPr/>
                    <a:lstStyle/>
                    <a:p>
                      <a:pPr algn="ctr" fontAlgn="ctr"/>
                      <a:r>
                        <a:rPr lang="en-US" sz="1800" b="1" i="0" u="none" strike="noStrike" dirty="0">
                          <a:solidFill>
                            <a:srgbClr val="000000"/>
                          </a:solidFill>
                          <a:effectLst/>
                          <a:latin typeface="Calibri" panose="020F0502020204030204" pitchFamily="34" charset="0"/>
                        </a:rPr>
                        <a:t>Planning Area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kern="1200" dirty="0">
                          <a:solidFill>
                            <a:srgbClr val="000000"/>
                          </a:solidFill>
                          <a:effectLst/>
                          <a:latin typeface="Calibri" panose="020F0502020204030204" pitchFamily="34" charset="0"/>
                          <a:ea typeface="+mn-ea"/>
                          <a:cs typeface="+mn-cs"/>
                        </a:rPr>
                        <a:t>Treated Wastewater (mgd)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kern="1200" dirty="0">
                          <a:solidFill>
                            <a:srgbClr val="000000"/>
                          </a:solidFill>
                          <a:effectLst/>
                          <a:latin typeface="Calibri" panose="020F0502020204030204" pitchFamily="34" charset="0"/>
                          <a:ea typeface="+mn-ea"/>
                          <a:cs typeface="+mn-cs"/>
                        </a:rPr>
                        <a:t>Supplemental Water </a:t>
                      </a:r>
                      <a:br>
                        <a:rPr lang="en-US" sz="1800" b="1" i="0" u="none" strike="noStrike" kern="1200" dirty="0">
                          <a:solidFill>
                            <a:srgbClr val="000000"/>
                          </a:solidFill>
                          <a:effectLst/>
                          <a:latin typeface="Calibri" panose="020F0502020204030204" pitchFamily="34" charset="0"/>
                          <a:ea typeface="+mn-ea"/>
                          <a:cs typeface="+mn-cs"/>
                        </a:rPr>
                      </a:br>
                      <a:r>
                        <a:rPr lang="en-US" sz="1800" b="1" i="0" u="none" strike="noStrike" kern="1200" dirty="0">
                          <a:solidFill>
                            <a:srgbClr val="000000"/>
                          </a:solidFill>
                          <a:effectLst/>
                          <a:latin typeface="Calibri" panose="020F0502020204030204" pitchFamily="34" charset="0"/>
                          <a:ea typeface="+mn-ea"/>
                          <a:cs typeface="+mn-cs"/>
                        </a:rPr>
                        <a:t>(mgd)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kern="1200" dirty="0">
                          <a:solidFill>
                            <a:srgbClr val="000000"/>
                          </a:solidFill>
                          <a:effectLst/>
                          <a:latin typeface="Calibri" panose="020F0502020204030204" pitchFamily="34" charset="0"/>
                          <a:ea typeface="+mn-ea"/>
                          <a:cs typeface="+mn-cs"/>
                        </a:rPr>
                        <a:t>Disposal (mgd)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kern="1200" dirty="0" err="1">
                          <a:solidFill>
                            <a:srgbClr val="000000"/>
                          </a:solidFill>
                          <a:effectLst/>
                          <a:latin typeface="Calibri" panose="020F0502020204030204" pitchFamily="34" charset="0"/>
                          <a:ea typeface="+mn-ea"/>
                          <a:cs typeface="+mn-cs"/>
                        </a:rPr>
                        <a:t>Reuse</a:t>
                      </a:r>
                      <a:r>
                        <a:rPr lang="en-US" sz="1800" b="1" i="0" u="none" strike="noStrike" kern="1200" baseline="30000" dirty="0" err="1">
                          <a:solidFill>
                            <a:srgbClr val="000000"/>
                          </a:solidFill>
                          <a:effectLst/>
                          <a:latin typeface="Calibri" panose="020F0502020204030204" pitchFamily="34" charset="0"/>
                          <a:ea typeface="+mn-ea"/>
                          <a:cs typeface="+mn-cs"/>
                        </a:rPr>
                        <a:t>a</a:t>
                      </a:r>
                      <a:r>
                        <a:rPr lang="en-US" sz="1800" b="1" i="0" u="none" strike="noStrike" kern="1200" dirty="0">
                          <a:solidFill>
                            <a:srgbClr val="000000"/>
                          </a:solidFill>
                          <a:effectLst/>
                          <a:latin typeface="Calibri" panose="020F0502020204030204" pitchFamily="34" charset="0"/>
                          <a:ea typeface="+mn-ea"/>
                          <a:cs typeface="+mn-cs"/>
                        </a:rPr>
                        <a:t> </a:t>
                      </a:r>
                      <a:br>
                        <a:rPr lang="en-US" sz="1800" b="1" i="0" u="none" strike="noStrike" kern="1200" dirty="0">
                          <a:solidFill>
                            <a:srgbClr val="000000"/>
                          </a:solidFill>
                          <a:effectLst/>
                          <a:latin typeface="Calibri" panose="020F0502020204030204" pitchFamily="34" charset="0"/>
                          <a:ea typeface="+mn-ea"/>
                          <a:cs typeface="+mn-cs"/>
                        </a:rPr>
                      </a:br>
                      <a:r>
                        <a:rPr lang="en-US" sz="1800" b="1" i="0" u="none" strike="noStrike" kern="1200" dirty="0">
                          <a:solidFill>
                            <a:srgbClr val="000000"/>
                          </a:solidFill>
                          <a:effectLst/>
                          <a:latin typeface="Calibri" panose="020F0502020204030204" pitchFamily="34" charset="0"/>
                          <a:ea typeface="+mn-ea"/>
                          <a:cs typeface="+mn-cs"/>
                        </a:rPr>
                        <a:t>(mgd)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kern="1200" dirty="0">
                          <a:solidFill>
                            <a:srgbClr val="000000"/>
                          </a:solidFill>
                          <a:effectLst/>
                          <a:latin typeface="Calibri" panose="020F0502020204030204" pitchFamily="34" charset="0"/>
                          <a:ea typeface="+mn-ea"/>
                          <a:cs typeface="+mn-cs"/>
                        </a:rPr>
                        <a:t>Reused </a:t>
                      </a:r>
                      <a:r>
                        <a:rPr lang="en-US" sz="1800" b="1" i="0" u="none" strike="noStrike" kern="1200" dirty="0" err="1">
                          <a:solidFill>
                            <a:srgbClr val="000000"/>
                          </a:solidFill>
                          <a:effectLst/>
                          <a:latin typeface="Calibri" panose="020F0502020204030204" pitchFamily="34" charset="0"/>
                          <a:ea typeface="+mn-ea"/>
                          <a:cs typeface="+mn-cs"/>
                        </a:rPr>
                        <a:t>Wastewater</a:t>
                      </a:r>
                      <a:r>
                        <a:rPr lang="en-US" sz="1800" b="1" i="0" u="none" strike="noStrike" kern="1200" baseline="30000" dirty="0" err="1">
                          <a:solidFill>
                            <a:srgbClr val="000000"/>
                          </a:solidFill>
                          <a:effectLst/>
                          <a:latin typeface="Calibri" panose="020F0502020204030204" pitchFamily="34" charset="0"/>
                          <a:ea typeface="+mn-ea"/>
                          <a:cs typeface="+mn-cs"/>
                        </a:rPr>
                        <a:t>b</a:t>
                      </a:r>
                      <a:r>
                        <a:rPr lang="en-US" sz="1800" b="1" i="0" u="none" strike="noStrike" kern="1200" dirty="0">
                          <a:solidFill>
                            <a:srgbClr val="000000"/>
                          </a:solidFill>
                          <a:effectLst/>
                          <a:latin typeface="Calibri" panose="020F0502020204030204" pitchFamily="34" charset="0"/>
                          <a:ea typeface="+mn-ea"/>
                          <a:cs typeface="+mn-cs"/>
                        </a:rPr>
                        <a:t> (mgd)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kern="1200" dirty="0">
                          <a:solidFill>
                            <a:srgbClr val="000000"/>
                          </a:solidFill>
                          <a:effectLst/>
                          <a:latin typeface="Calibri" panose="020F0502020204030204" pitchFamily="34" charset="0"/>
                          <a:ea typeface="+mn-ea"/>
                          <a:cs typeface="+mn-cs"/>
                        </a:rPr>
                        <a:t>% Reused </a:t>
                      </a:r>
                      <a:r>
                        <a:rPr lang="en-US" sz="1800" b="1" i="0" u="none" strike="noStrike" kern="1200" dirty="0" err="1">
                          <a:solidFill>
                            <a:srgbClr val="000000"/>
                          </a:solidFill>
                          <a:effectLst/>
                          <a:latin typeface="Calibri" panose="020F0502020204030204" pitchFamily="34" charset="0"/>
                          <a:ea typeface="+mn-ea"/>
                          <a:cs typeface="+mn-cs"/>
                        </a:rPr>
                        <a:t>Wastewater</a:t>
                      </a:r>
                      <a:r>
                        <a:rPr lang="en-US" sz="1800" b="1" i="0" u="none" strike="noStrike" kern="1200" baseline="30000" dirty="0" err="1">
                          <a:solidFill>
                            <a:srgbClr val="000000"/>
                          </a:solidFill>
                          <a:effectLst/>
                          <a:latin typeface="Calibri" panose="020F0502020204030204" pitchFamily="34" charset="0"/>
                          <a:ea typeface="+mn-ea"/>
                          <a:cs typeface="+mn-cs"/>
                        </a:rPr>
                        <a:t>c</a:t>
                      </a:r>
                      <a:endParaRPr lang="en-US" sz="1800" b="1" i="0" u="none" strike="noStrike" kern="1200" baseline="30000" dirty="0">
                        <a:solidFill>
                          <a:srgbClr val="000000"/>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extLst>
                  <a:ext uri="{0D108BD9-81ED-4DB2-BD59-A6C34878D82A}">
                    <a16:rowId xmlns:a16="http://schemas.microsoft.com/office/drawing/2014/main" val="1636303948"/>
                  </a:ext>
                </a:extLst>
              </a:tr>
              <a:tr h="291877">
                <a:tc>
                  <a:txBody>
                    <a:bodyPr/>
                    <a:lstStyle/>
                    <a:p>
                      <a:pPr algn="l" fontAlgn="ctr"/>
                      <a:r>
                        <a:rPr lang="en-US" sz="1800" b="0" i="0" u="none" strike="noStrike">
                          <a:solidFill>
                            <a:srgbClr val="000000"/>
                          </a:solidFill>
                          <a:effectLst/>
                          <a:latin typeface="Calibri" panose="020F0502020204030204" pitchFamily="34" charset="0"/>
                        </a:rPr>
                        <a:t>LEC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720.60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639.45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97.53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5450921"/>
                  </a:ext>
                </a:extLst>
              </a:tr>
              <a:tr h="280202">
                <a:tc>
                  <a:txBody>
                    <a:bodyPr/>
                    <a:lstStyle/>
                    <a:p>
                      <a:pPr algn="l" fontAlgn="ctr"/>
                      <a:r>
                        <a:rPr lang="en-US" sz="1800" b="0" i="0" u="none" strike="noStrike">
                          <a:solidFill>
                            <a:srgbClr val="000000"/>
                          </a:solidFill>
                          <a:effectLst/>
                          <a:latin typeface="Calibri" panose="020F0502020204030204" pitchFamily="34" charset="0"/>
                        </a:rPr>
                        <a:t>LKB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64.6%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9906309"/>
                  </a:ext>
                </a:extLst>
              </a:tr>
              <a:tr h="280202">
                <a:tc>
                  <a:txBody>
                    <a:bodyPr/>
                    <a:lstStyle/>
                    <a:p>
                      <a:pPr algn="l" fontAlgn="ctr"/>
                      <a:r>
                        <a:rPr lang="en-US" sz="1800" b="0" i="0" u="none" strike="noStrike">
                          <a:solidFill>
                            <a:srgbClr val="000000"/>
                          </a:solidFill>
                          <a:effectLst/>
                          <a:latin typeface="Calibri" panose="020F0502020204030204" pitchFamily="34" charset="0"/>
                        </a:rPr>
                        <a:t>LWC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89.15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31.81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28.12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91.61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59.80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6269076"/>
                  </a:ext>
                </a:extLst>
              </a:tr>
              <a:tr h="280202">
                <a:tc>
                  <a:txBody>
                    <a:bodyPr/>
                    <a:lstStyle/>
                    <a:p>
                      <a:pPr algn="l" fontAlgn="ctr"/>
                      <a:r>
                        <a:rPr lang="en-US" sz="1800" b="0" i="0" u="none" strike="noStrike">
                          <a:solidFill>
                            <a:srgbClr val="000000"/>
                          </a:solidFill>
                          <a:effectLst/>
                          <a:latin typeface="Calibri" panose="020F0502020204030204" pitchFamily="34" charset="0"/>
                        </a:rPr>
                        <a:t>UEC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27.02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19.33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8.20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7.59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28.1%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5853527"/>
                  </a:ext>
                </a:extLst>
              </a:tr>
              <a:tr h="280202">
                <a:tc>
                  <a:txBody>
                    <a:bodyPr/>
                    <a:lstStyle/>
                    <a:p>
                      <a:pPr algn="l" fontAlgn="ctr"/>
                      <a:r>
                        <a:rPr lang="en-US" sz="1800" b="0" i="0" u="none" strike="noStrike">
                          <a:solidFill>
                            <a:srgbClr val="000000"/>
                          </a:solidFill>
                          <a:effectLst/>
                          <a:latin typeface="Calibri" panose="020F0502020204030204" pitchFamily="34" charset="0"/>
                        </a:rPr>
                        <a:t>UKB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102.26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95.95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94.65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92.6%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2327392"/>
                  </a:ext>
                </a:extLst>
              </a:tr>
              <a:tr h="280202">
                <a:tc>
                  <a:txBody>
                    <a:bodyPr/>
                    <a:lstStyle/>
                    <a:p>
                      <a:pPr algn="ctr" fontAlgn="ctr"/>
                      <a:r>
                        <a:rPr lang="en-US" sz="1800" b="1" i="0" u="none" strike="noStrike">
                          <a:solidFill>
                            <a:srgbClr val="000000"/>
                          </a:solidFill>
                          <a:effectLst/>
                          <a:latin typeface="Calibri" panose="020F0502020204030204" pitchFamily="34" charset="0"/>
                        </a:rPr>
                        <a:t>Grand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a:solidFill>
                            <a:srgbClr val="000000"/>
                          </a:solidFill>
                          <a:effectLst/>
                          <a:latin typeface="Calibri" panose="020F0502020204030204" pitchFamily="34" charset="0"/>
                        </a:rPr>
                        <a:t>940.37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a:solidFill>
                            <a:srgbClr val="000000"/>
                          </a:solidFill>
                          <a:effectLst/>
                          <a:latin typeface="Calibri" panose="020F0502020204030204" pitchFamily="34" charset="0"/>
                        </a:rPr>
                        <a:t>38.76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a:solidFill>
                            <a:srgbClr val="000000"/>
                          </a:solidFill>
                          <a:effectLst/>
                          <a:latin typeface="Calibri" panose="020F0502020204030204" pitchFamily="34" charset="0"/>
                        </a:rPr>
                        <a:t>688.00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a:solidFill>
                            <a:srgbClr val="000000"/>
                          </a:solidFill>
                          <a:effectLst/>
                          <a:latin typeface="Calibri" panose="020F0502020204030204" pitchFamily="34" charset="0"/>
                        </a:rPr>
                        <a:t>294.15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dirty="0">
                          <a:solidFill>
                            <a:srgbClr val="000000"/>
                          </a:solidFill>
                          <a:effectLst/>
                          <a:latin typeface="Calibri" panose="020F0502020204030204" pitchFamily="34" charset="0"/>
                        </a:rPr>
                        <a:t>255.38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dirty="0">
                          <a:solidFill>
                            <a:srgbClr val="000000"/>
                          </a:solidFill>
                          <a:effectLst/>
                          <a:latin typeface="Calibri" panose="020F0502020204030204" pitchFamily="34" charset="0"/>
                        </a:rPr>
                        <a:t>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extLst>
                  <a:ext uri="{0D108BD9-81ED-4DB2-BD59-A6C34878D82A}">
                    <a16:rowId xmlns:a16="http://schemas.microsoft.com/office/drawing/2014/main" val="2739291597"/>
                  </a:ext>
                </a:extLst>
              </a:tr>
            </a:tbl>
          </a:graphicData>
        </a:graphic>
      </p:graphicFrame>
    </p:spTree>
    <p:extLst>
      <p:ext uri="{BB962C8B-B14F-4D97-AF65-F5344CB8AC3E}">
        <p14:creationId xmlns:p14="http://schemas.microsoft.com/office/powerpoint/2010/main" val="2861594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1CD7-8793-5039-6975-2016C3A49D04}"/>
              </a:ext>
            </a:extLst>
          </p:cNvPr>
          <p:cNvSpPr>
            <a:spLocks noGrp="1"/>
          </p:cNvSpPr>
          <p:nvPr>
            <p:ph type="title"/>
          </p:nvPr>
        </p:nvSpPr>
        <p:spPr>
          <a:xfrm>
            <a:off x="1" y="274638"/>
            <a:ext cx="12192000" cy="1043523"/>
          </a:xfrm>
        </p:spPr>
        <p:txBody>
          <a:bodyPr/>
          <a:lstStyle/>
          <a:p>
            <a:pPr algn="ctr"/>
            <a:r>
              <a:rPr lang="en-US" dirty="0">
                <a:solidFill>
                  <a:srgbClr val="7030A0"/>
                </a:solidFill>
              </a:rPr>
              <a:t>Districtwide Reuse Flows for Categories for 2023</a:t>
            </a:r>
          </a:p>
        </p:txBody>
      </p:sp>
      <p:pic>
        <p:nvPicPr>
          <p:cNvPr id="4" name="Content Placeholder 3">
            <a:extLst>
              <a:ext uri="{FF2B5EF4-FFF2-40B4-BE49-F238E27FC236}">
                <a16:creationId xmlns:a16="http://schemas.microsoft.com/office/drawing/2014/main" id="{5A8D341F-C36B-F3C0-F9CE-E44B6D95E62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8519" t="1209" r="674" b="1843"/>
          <a:stretch/>
        </p:blipFill>
        <p:spPr bwMode="auto">
          <a:xfrm>
            <a:off x="2863646" y="1257726"/>
            <a:ext cx="6280354" cy="4256595"/>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934FE99-D144-190B-6804-4A81C7CD1C8F}"/>
              </a:ext>
            </a:extLst>
          </p:cNvPr>
          <p:cNvSpPr txBox="1"/>
          <p:nvPr/>
        </p:nvSpPr>
        <p:spPr>
          <a:xfrm>
            <a:off x="3633565" y="5514321"/>
            <a:ext cx="3292376" cy="369332"/>
          </a:xfrm>
          <a:prstGeom prst="rect">
            <a:avLst/>
          </a:prstGeom>
          <a:noFill/>
        </p:spPr>
        <p:txBody>
          <a:bodyPr wrap="none" rtlCol="0">
            <a:spAutoFit/>
          </a:bodyPr>
          <a:lstStyle/>
          <a:p>
            <a:r>
              <a:rPr lang="en-US" dirty="0"/>
              <a:t>*Inclusive of Supplemental Flows</a:t>
            </a:r>
          </a:p>
        </p:txBody>
      </p:sp>
    </p:spTree>
    <p:extLst>
      <p:ext uri="{BB962C8B-B14F-4D97-AF65-F5344CB8AC3E}">
        <p14:creationId xmlns:p14="http://schemas.microsoft.com/office/powerpoint/2010/main" val="166106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2EEC-B2AA-4B08-828B-107AB1097558}"/>
              </a:ext>
            </a:extLst>
          </p:cNvPr>
          <p:cNvSpPr>
            <a:spLocks noGrp="1"/>
          </p:cNvSpPr>
          <p:nvPr>
            <p:ph type="title"/>
          </p:nvPr>
        </p:nvSpPr>
        <p:spPr>
          <a:xfrm>
            <a:off x="3251200" y="228600"/>
            <a:ext cx="8331200" cy="837077"/>
          </a:xfrm>
        </p:spPr>
        <p:txBody>
          <a:bodyPr>
            <a:normAutofit/>
          </a:bodyPr>
          <a:lstStyle/>
          <a:p>
            <a:pPr algn="ctr"/>
            <a:r>
              <a:rPr lang="en-US" dirty="0">
                <a:solidFill>
                  <a:srgbClr val="7030A0"/>
                </a:solidFill>
              </a:rPr>
              <a:t>What Is Reclaimed Water?</a:t>
            </a:r>
          </a:p>
        </p:txBody>
      </p:sp>
      <p:sp>
        <p:nvSpPr>
          <p:cNvPr id="3" name="Content Placeholder 2">
            <a:extLst>
              <a:ext uri="{FF2B5EF4-FFF2-40B4-BE49-F238E27FC236}">
                <a16:creationId xmlns:a16="http://schemas.microsoft.com/office/drawing/2014/main" id="{AE1B959A-D3A4-4238-9437-C899ECDE6B30}"/>
              </a:ext>
            </a:extLst>
          </p:cNvPr>
          <p:cNvSpPr>
            <a:spLocks noGrp="1"/>
          </p:cNvSpPr>
          <p:nvPr>
            <p:ph idx="1"/>
          </p:nvPr>
        </p:nvSpPr>
        <p:spPr>
          <a:xfrm>
            <a:off x="2525683" y="1751415"/>
            <a:ext cx="9520758" cy="4867030"/>
          </a:xfrm>
        </p:spPr>
        <p:txBody>
          <a:bodyPr vert="horz" lIns="91440" tIns="45720" rIns="91440" bIns="45720" rtlCol="0" anchor="t">
            <a:normAutofit/>
          </a:bodyPr>
          <a:lstStyle/>
          <a:p>
            <a:pPr marL="457200" indent="-457200">
              <a:buClr>
                <a:srgbClr val="7030A0"/>
              </a:buClr>
              <a:buSzPct val="80000"/>
              <a:defRPr/>
            </a:pPr>
            <a:r>
              <a:rPr lang="en-US" b="0" dirty="0">
                <a:solidFill>
                  <a:srgbClr val="7030A0"/>
                </a:solidFill>
              </a:rPr>
              <a:t>Domestic wastewater that has received </a:t>
            </a:r>
            <a:r>
              <a:rPr lang="en-US" b="0" i="1" dirty="0">
                <a:solidFill>
                  <a:srgbClr val="7030A0"/>
                </a:solidFill>
              </a:rPr>
              <a:t>at least </a:t>
            </a:r>
            <a:r>
              <a:rPr lang="en-US" b="0" dirty="0">
                <a:solidFill>
                  <a:srgbClr val="7030A0"/>
                </a:solidFill>
              </a:rPr>
              <a:t>secondary treatment and basic disinfection and is reused for a beneficial purpose.</a:t>
            </a:r>
            <a:endParaRPr lang="en-US" dirty="0">
              <a:solidFill>
                <a:srgbClr val="7030A0"/>
              </a:solidFill>
              <a:ea typeface="Calibri"/>
              <a:cs typeface="Calibri"/>
            </a:endParaRPr>
          </a:p>
          <a:p>
            <a:pPr marL="457200" indent="-457200">
              <a:buClr>
                <a:srgbClr val="7030A0"/>
              </a:buClr>
              <a:buSzPct val="80000"/>
              <a:defRPr/>
            </a:pPr>
            <a:r>
              <a:rPr lang="en-US" b="0" dirty="0">
                <a:solidFill>
                  <a:srgbClr val="7030A0"/>
                </a:solidFill>
              </a:rPr>
              <a:t>Reclaimed water </a:t>
            </a:r>
            <a:r>
              <a:rPr lang="en-US" b="0" i="1" dirty="0">
                <a:solidFill>
                  <a:srgbClr val="7030A0"/>
                </a:solidFill>
              </a:rPr>
              <a:t>is recognized by the State of Florida </a:t>
            </a:r>
            <a:r>
              <a:rPr lang="en-US" b="0" dirty="0">
                <a:solidFill>
                  <a:srgbClr val="7030A0"/>
                </a:solidFill>
              </a:rPr>
              <a:t>as an </a:t>
            </a:r>
            <a:r>
              <a:rPr lang="en-US" b="0" i="1" dirty="0">
                <a:solidFill>
                  <a:srgbClr val="7030A0"/>
                </a:solidFill>
              </a:rPr>
              <a:t>Alternative Water Supply</a:t>
            </a:r>
            <a:r>
              <a:rPr lang="en-US" b="0" dirty="0">
                <a:solidFill>
                  <a:srgbClr val="7030A0"/>
                </a:solidFill>
              </a:rPr>
              <a:t>.</a:t>
            </a:r>
            <a:endParaRPr lang="en-US" b="0" dirty="0">
              <a:solidFill>
                <a:srgbClr val="7030A0"/>
              </a:solidFill>
              <a:ea typeface="Calibri"/>
              <a:cs typeface="Calibri"/>
            </a:endParaRPr>
          </a:p>
          <a:p>
            <a:pPr marL="0" indent="0">
              <a:buNone/>
            </a:pPr>
            <a:endParaRPr lang="en-US" sz="2200" b="0" dirty="0">
              <a:solidFill>
                <a:srgbClr val="7030A0"/>
              </a:solidFill>
              <a:ea typeface="Calibri"/>
              <a:cs typeface="Calibri"/>
            </a:endParaRPr>
          </a:p>
          <a:p>
            <a:pPr lvl="1">
              <a:spcBef>
                <a:spcPts val="1200"/>
              </a:spcBef>
            </a:pPr>
            <a:endParaRPr lang="en-US" sz="1800" dirty="0">
              <a:solidFill>
                <a:srgbClr val="7030A0"/>
              </a:solidFill>
              <a:ea typeface="Calibri"/>
              <a:cs typeface="Calibri"/>
            </a:endParaRPr>
          </a:p>
          <a:p>
            <a:pPr lvl="1">
              <a:spcBef>
                <a:spcPts val="1200"/>
              </a:spcBef>
            </a:pPr>
            <a:endParaRPr lang="en-US" sz="1800" dirty="0">
              <a:solidFill>
                <a:srgbClr val="7030A0"/>
              </a:solidFill>
              <a:ea typeface="Calibri"/>
              <a:cs typeface="Calibri"/>
            </a:endParaRPr>
          </a:p>
          <a:p>
            <a:pPr lvl="1">
              <a:spcBef>
                <a:spcPts val="1200"/>
              </a:spcBef>
            </a:pPr>
            <a:endParaRPr lang="en-US" sz="1800" dirty="0">
              <a:solidFill>
                <a:srgbClr val="7030A0"/>
              </a:solidFill>
              <a:ea typeface="Calibri"/>
              <a:cs typeface="Calibri"/>
            </a:endParaRPr>
          </a:p>
          <a:p>
            <a:endParaRPr lang="en-US" sz="2000" dirty="0">
              <a:solidFill>
                <a:srgbClr val="7030A0"/>
              </a:solidFill>
              <a:ea typeface="Calibri"/>
              <a:cs typeface="Calibri"/>
            </a:endParaRPr>
          </a:p>
        </p:txBody>
      </p:sp>
      <p:pic>
        <p:nvPicPr>
          <p:cNvPr id="7" name="Picture 6" descr="Purple pipes with a gauge&#10;&#10;Description automatically generated">
            <a:extLst>
              <a:ext uri="{FF2B5EF4-FFF2-40B4-BE49-F238E27FC236}">
                <a16:creationId xmlns:a16="http://schemas.microsoft.com/office/drawing/2014/main" id="{A2CB109A-D11B-6CAD-B032-3B731BB2F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275" y="2484213"/>
            <a:ext cx="2282678" cy="1724433"/>
          </a:xfrm>
          <a:prstGeom prst="rect">
            <a:avLst/>
          </a:prstGeom>
        </p:spPr>
      </p:pic>
      <p:pic>
        <p:nvPicPr>
          <p:cNvPr id="11" name="Picture 10" descr="A water treatment plant with a metal railing&#10;&#10;Description automatically generated">
            <a:extLst>
              <a:ext uri="{FF2B5EF4-FFF2-40B4-BE49-F238E27FC236}">
                <a16:creationId xmlns:a16="http://schemas.microsoft.com/office/drawing/2014/main" id="{C17910F2-7E1E-6C6E-8A09-1C1D17EE56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559" y="526023"/>
            <a:ext cx="2257223" cy="1690846"/>
          </a:xfrm>
          <a:prstGeom prst="rect">
            <a:avLst/>
          </a:prstGeom>
        </p:spPr>
      </p:pic>
      <p:pic>
        <p:nvPicPr>
          <p:cNvPr id="24" name="Picture 23">
            <a:extLst>
              <a:ext uri="{FF2B5EF4-FFF2-40B4-BE49-F238E27FC236}">
                <a16:creationId xmlns:a16="http://schemas.microsoft.com/office/drawing/2014/main" id="{3A2FE768-80C6-A56B-41DE-853726A8F6B7}"/>
              </a:ext>
            </a:extLst>
          </p:cNvPr>
          <p:cNvPicPr>
            <a:picLocks noChangeAspect="1"/>
          </p:cNvPicPr>
          <p:nvPr/>
        </p:nvPicPr>
        <p:blipFill>
          <a:blip r:embed="rId5"/>
          <a:stretch>
            <a:fillRect/>
          </a:stretch>
        </p:blipFill>
        <p:spPr>
          <a:xfrm>
            <a:off x="6629165" y="4912364"/>
            <a:ext cx="2740703" cy="1718123"/>
          </a:xfrm>
          <a:prstGeom prst="rect">
            <a:avLst/>
          </a:prstGeom>
          <a:ln>
            <a:solidFill>
              <a:schemeClr val="tx1"/>
            </a:solidFill>
          </a:ln>
        </p:spPr>
      </p:pic>
      <p:pic>
        <p:nvPicPr>
          <p:cNvPr id="1026" name="Picture 2">
            <a:extLst>
              <a:ext uri="{FF2B5EF4-FFF2-40B4-BE49-F238E27FC236}">
                <a16:creationId xmlns:a16="http://schemas.microsoft.com/office/drawing/2014/main" id="{F1C4F341-CD9D-AEF0-16B6-BE948250D2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584" y="4427781"/>
            <a:ext cx="2318693" cy="16644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4" descr="Back to Basics: Cooling Towers 101">
            <a:extLst>
              <a:ext uri="{FF2B5EF4-FFF2-40B4-BE49-F238E27FC236}">
                <a16:creationId xmlns:a16="http://schemas.microsoft.com/office/drawing/2014/main" id="{B9A9F283-8B1D-10F7-8C8A-2D525652AF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04" r="8473"/>
          <a:stretch/>
        </p:blipFill>
        <p:spPr bwMode="auto">
          <a:xfrm>
            <a:off x="3486986" y="4944585"/>
            <a:ext cx="2544311" cy="17429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94C0E734-ED57-6FEF-681D-BA73A60F87DC}"/>
              </a:ext>
            </a:extLst>
          </p:cNvPr>
          <p:cNvSpPr txBox="1">
            <a:spLocks/>
          </p:cNvSpPr>
          <p:nvPr/>
        </p:nvSpPr>
        <p:spPr>
          <a:xfrm>
            <a:off x="11328504" y="6489612"/>
            <a:ext cx="853440" cy="365125"/>
          </a:xfrm>
          <a:prstGeom prst="rect">
            <a:avLst/>
          </a:prstGeom>
        </p:spPr>
        <p:txBody>
          <a:bodyPr vert="horz" lIns="91440" tIns="45720" rIns="91440" bIns="45720" rtlCol="0" anchor="ctr"/>
          <a:lstStyle>
            <a:defPPr>
              <a:defRPr lang="en-US"/>
            </a:defPPr>
            <a:lvl1pPr marL="0" algn="r" defTabSz="914400" rtl="0" eaLnBrk="1" latinLnBrk="0" hangingPunct="1">
              <a:defRPr sz="1600" b="1" i="0" kern="1200" baseline="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996AB-FF5A-4293-835E-2271525F9DEE}" type="slidenum">
              <a:rPr lang="en-US" smtClean="0">
                <a:solidFill>
                  <a:schemeClr val="bg1"/>
                </a:solidFill>
              </a:rPr>
              <a:pPr/>
              <a:t>2</a:t>
            </a:fld>
            <a:endParaRPr lang="en-US">
              <a:solidFill>
                <a:schemeClr val="bg1"/>
              </a:solidFill>
            </a:endParaRPr>
          </a:p>
        </p:txBody>
      </p:sp>
      <p:sp>
        <p:nvSpPr>
          <p:cNvPr id="8" name="TextBox 7">
            <a:extLst>
              <a:ext uri="{FF2B5EF4-FFF2-40B4-BE49-F238E27FC236}">
                <a16:creationId xmlns:a16="http://schemas.microsoft.com/office/drawing/2014/main" id="{EE457583-FE84-DB28-F042-361E183C3423}"/>
              </a:ext>
            </a:extLst>
          </p:cNvPr>
          <p:cNvSpPr txBox="1"/>
          <p:nvPr/>
        </p:nvSpPr>
        <p:spPr>
          <a:xfrm>
            <a:off x="87500" y="6488076"/>
            <a:ext cx="2813545" cy="338554"/>
          </a:xfrm>
          <a:prstGeom prst="rect">
            <a:avLst/>
          </a:prstGeom>
          <a:noFill/>
        </p:spPr>
        <p:txBody>
          <a:bodyPr wrap="square" lIns="91440" tIns="45720" rIns="91440" bIns="45720" rtlCol="0" anchor="t">
            <a:spAutoFit/>
          </a:bodyPr>
          <a:lstStyle/>
          <a:p>
            <a:pPr algn="r"/>
            <a:r>
              <a:rPr lang="en-US" sz="1600" dirty="0">
                <a:solidFill>
                  <a:schemeClr val="bg1"/>
                </a:solidFill>
              </a:rPr>
              <a:t>Presenter: Robert Wanvestraut</a:t>
            </a:r>
          </a:p>
        </p:txBody>
      </p:sp>
    </p:spTree>
    <p:extLst>
      <p:ext uri="{BB962C8B-B14F-4D97-AF65-F5344CB8AC3E}">
        <p14:creationId xmlns:p14="http://schemas.microsoft.com/office/powerpoint/2010/main" val="19513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9E01D-FD95-3BC6-5003-FF14E1392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11BA4-2EF2-30D9-F289-390795992FCD}"/>
              </a:ext>
            </a:extLst>
          </p:cNvPr>
          <p:cNvSpPr>
            <a:spLocks noGrp="1"/>
          </p:cNvSpPr>
          <p:nvPr>
            <p:ph type="title"/>
          </p:nvPr>
        </p:nvSpPr>
        <p:spPr>
          <a:xfrm>
            <a:off x="0" y="274638"/>
            <a:ext cx="12192000" cy="1043523"/>
          </a:xfrm>
        </p:spPr>
        <p:txBody>
          <a:bodyPr/>
          <a:lstStyle/>
          <a:p>
            <a:pPr algn="ctr"/>
            <a:r>
              <a:rPr lang="en-US" dirty="0">
                <a:solidFill>
                  <a:srgbClr val="7030A0"/>
                </a:solidFill>
              </a:rPr>
              <a:t>Reuse and Related Flows SEFLUC Counties</a:t>
            </a:r>
          </a:p>
        </p:txBody>
      </p:sp>
      <p:graphicFrame>
        <p:nvGraphicFramePr>
          <p:cNvPr id="5" name="Table 4">
            <a:extLst>
              <a:ext uri="{FF2B5EF4-FFF2-40B4-BE49-F238E27FC236}">
                <a16:creationId xmlns:a16="http://schemas.microsoft.com/office/drawing/2014/main" id="{39C32A64-D1D6-91A9-FA62-AC73B3A05AD1}"/>
              </a:ext>
            </a:extLst>
          </p:cNvPr>
          <p:cNvGraphicFramePr>
            <a:graphicFrameLocks noGrp="1"/>
          </p:cNvGraphicFramePr>
          <p:nvPr>
            <p:extLst>
              <p:ext uri="{D42A27DB-BD31-4B8C-83A1-F6EECF244321}">
                <p14:modId xmlns:p14="http://schemas.microsoft.com/office/powerpoint/2010/main" val="2126018132"/>
              </p:ext>
            </p:extLst>
          </p:nvPr>
        </p:nvGraphicFramePr>
        <p:xfrm>
          <a:off x="1375606" y="1563769"/>
          <a:ext cx="9336550" cy="3325324"/>
        </p:xfrm>
        <a:graphic>
          <a:graphicData uri="http://schemas.openxmlformats.org/drawingml/2006/table">
            <a:tbl>
              <a:tblPr/>
              <a:tblGrid>
                <a:gridCol w="1279104">
                  <a:extLst>
                    <a:ext uri="{9D8B030D-6E8A-4147-A177-3AD203B41FA5}">
                      <a16:colId xmlns:a16="http://schemas.microsoft.com/office/drawing/2014/main" val="1263701655"/>
                    </a:ext>
                  </a:extLst>
                </a:gridCol>
                <a:gridCol w="1437967">
                  <a:extLst>
                    <a:ext uri="{9D8B030D-6E8A-4147-A177-3AD203B41FA5}">
                      <a16:colId xmlns:a16="http://schemas.microsoft.com/office/drawing/2014/main" val="3410248915"/>
                    </a:ext>
                  </a:extLst>
                </a:gridCol>
                <a:gridCol w="1570704">
                  <a:extLst>
                    <a:ext uri="{9D8B030D-6E8A-4147-A177-3AD203B41FA5}">
                      <a16:colId xmlns:a16="http://schemas.microsoft.com/office/drawing/2014/main" val="4201298072"/>
                    </a:ext>
                  </a:extLst>
                </a:gridCol>
                <a:gridCol w="1157748">
                  <a:extLst>
                    <a:ext uri="{9D8B030D-6E8A-4147-A177-3AD203B41FA5}">
                      <a16:colId xmlns:a16="http://schemas.microsoft.com/office/drawing/2014/main" val="721663925"/>
                    </a:ext>
                  </a:extLst>
                </a:gridCol>
                <a:gridCol w="1154471">
                  <a:extLst>
                    <a:ext uri="{9D8B030D-6E8A-4147-A177-3AD203B41FA5}">
                      <a16:colId xmlns:a16="http://schemas.microsoft.com/office/drawing/2014/main" val="2878767004"/>
                    </a:ext>
                  </a:extLst>
                </a:gridCol>
                <a:gridCol w="1389626">
                  <a:extLst>
                    <a:ext uri="{9D8B030D-6E8A-4147-A177-3AD203B41FA5}">
                      <a16:colId xmlns:a16="http://schemas.microsoft.com/office/drawing/2014/main" val="358551572"/>
                    </a:ext>
                  </a:extLst>
                </a:gridCol>
                <a:gridCol w="1346930">
                  <a:extLst>
                    <a:ext uri="{9D8B030D-6E8A-4147-A177-3AD203B41FA5}">
                      <a16:colId xmlns:a16="http://schemas.microsoft.com/office/drawing/2014/main" val="937679967"/>
                    </a:ext>
                  </a:extLst>
                </a:gridCol>
              </a:tblGrid>
              <a:tr h="1338406">
                <a:tc>
                  <a:txBody>
                    <a:bodyPr/>
                    <a:lstStyle/>
                    <a:p>
                      <a:pPr algn="ctr" fontAlgn="ctr"/>
                      <a:r>
                        <a:rPr lang="en-US" sz="1800" b="1" i="0" u="none" strike="noStrike" dirty="0">
                          <a:solidFill>
                            <a:srgbClr val="000000"/>
                          </a:solidFill>
                          <a:effectLst/>
                          <a:latin typeface="Calibri" panose="020F0502020204030204" pitchFamily="34" charset="0"/>
                        </a:rPr>
                        <a:t>County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marL="0" marR="0" algn="ctr">
                        <a:lnSpc>
                          <a:spcPct val="107000"/>
                        </a:lnSpc>
                        <a:buNone/>
                      </a:pPr>
                      <a:r>
                        <a:rPr lang="en-US"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Treated Wastewater (mgd)</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marL="0" marR="0" algn="ctr">
                        <a:lnSpc>
                          <a:spcPct val="107000"/>
                        </a:lnSpc>
                        <a:buNone/>
                      </a:pPr>
                      <a:r>
                        <a:rPr lang="en-US"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Supplemental Water</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buNone/>
                      </a:pPr>
                      <a:r>
                        <a:rPr lang="en-US"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en-US" sz="1800" b="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mgd)</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marL="0" marR="0" algn="ctr">
                        <a:lnSpc>
                          <a:spcPct val="107000"/>
                        </a:lnSpc>
                        <a:buNone/>
                      </a:pPr>
                      <a:r>
                        <a:rPr lang="en-US"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Disposal (</a:t>
                      </a:r>
                      <a:r>
                        <a:rPr lang="en-US" sz="1800" b="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mgd)</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marL="0" marR="0" algn="ctr">
                        <a:lnSpc>
                          <a:spcPct val="107000"/>
                        </a:lnSpc>
                        <a:buNone/>
                      </a:pPr>
                      <a:r>
                        <a:rPr lang="en-US"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Reuse</a:t>
                      </a:r>
                      <a:r>
                        <a:rPr lang="en-US" sz="1800" b="1" kern="100" baseline="30000">
                          <a:solidFill>
                            <a:srgbClr val="000000"/>
                          </a:solidFill>
                          <a:effectLst/>
                          <a:latin typeface="Calibri" panose="020F0502020204030204" pitchFamily="34" charset="0"/>
                          <a:ea typeface="Calibri" panose="020F0502020204030204" pitchFamily="34" charset="0"/>
                          <a:cs typeface="Arial" panose="020B0604020202020204" pitchFamily="34" charset="0"/>
                        </a:rPr>
                        <a:t>a</a:t>
                      </a:r>
                      <a:r>
                        <a:rPr lang="en-US"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b="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mgd)</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marL="0" marR="0" algn="ctr">
                        <a:lnSpc>
                          <a:spcPct val="107000"/>
                        </a:lnSpc>
                        <a:buNone/>
                      </a:pPr>
                      <a:r>
                        <a:rPr lang="en-US" sz="1800" b="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Reused Wastewater</a:t>
                      </a:r>
                      <a:r>
                        <a:rPr lang="en-US" sz="1800" b="1" kern="100" baseline="30000">
                          <a:solidFill>
                            <a:srgbClr val="000000"/>
                          </a:solidFill>
                          <a:effectLst/>
                          <a:latin typeface="Calibri" panose="020F0502020204030204" pitchFamily="34" charset="0"/>
                          <a:ea typeface="Calibri" panose="020F0502020204030204" pitchFamily="34" charset="0"/>
                          <a:cs typeface="Arial" panose="020B0604020202020204" pitchFamily="34" charset="0"/>
                        </a:rPr>
                        <a:t>b</a:t>
                      </a:r>
                      <a:r>
                        <a:rPr lang="en-US" sz="1800" b="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en-US" sz="1800" b="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mgd)</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marL="0" marR="0" algn="ctr">
                        <a:lnSpc>
                          <a:spcPct val="107000"/>
                        </a:lnSpc>
                        <a:buNone/>
                      </a:pPr>
                      <a:r>
                        <a:rPr lang="en-US"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Reused </a:t>
                      </a:r>
                      <a:r>
                        <a:rPr lang="en-US" sz="1800" b="1" kern="1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Wastewater</a:t>
                      </a:r>
                      <a:r>
                        <a:rPr lang="en-US" sz="1800" b="1" kern="100" baseline="300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extLst>
                  <a:ext uri="{0D108BD9-81ED-4DB2-BD59-A6C34878D82A}">
                    <a16:rowId xmlns:a16="http://schemas.microsoft.com/office/drawing/2014/main" val="27172260"/>
                  </a:ext>
                </a:extLst>
              </a:tr>
              <a:tr h="331153">
                <a:tc>
                  <a:txBody>
                    <a:bodyPr/>
                    <a:lstStyle/>
                    <a:p>
                      <a:pPr algn="l" fontAlgn="b"/>
                      <a:r>
                        <a:rPr lang="en-US" sz="1800" b="0" i="0" u="none" strike="noStrike">
                          <a:solidFill>
                            <a:srgbClr val="000000"/>
                          </a:solidFill>
                          <a:effectLst/>
                          <a:latin typeface="Calibri" panose="020F0502020204030204" pitchFamily="34" charset="0"/>
                        </a:rPr>
                        <a:t>Broward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237.99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224.64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18.07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3679211"/>
                  </a:ext>
                </a:extLst>
              </a:tr>
              <a:tr h="331153">
                <a:tc>
                  <a:txBody>
                    <a:bodyPr/>
                    <a:lstStyle/>
                    <a:p>
                      <a:pPr algn="l" fontAlgn="b"/>
                      <a:r>
                        <a:rPr lang="en-US" sz="1800" b="0" i="0" u="none" strike="noStrike">
                          <a:solidFill>
                            <a:srgbClr val="000000"/>
                          </a:solidFill>
                          <a:effectLst/>
                          <a:latin typeface="Calibri" panose="020F0502020204030204" pitchFamily="34" charset="0"/>
                        </a:rPr>
                        <a:t>Martin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7.98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47.1%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20655"/>
                  </a:ext>
                </a:extLst>
              </a:tr>
              <a:tr h="331153">
                <a:tc>
                  <a:txBody>
                    <a:bodyPr/>
                    <a:lstStyle/>
                    <a:p>
                      <a:pPr algn="l" fontAlgn="b"/>
                      <a:r>
                        <a:rPr lang="en-US" sz="1800" b="0" i="0" u="none" strike="noStrike">
                          <a:solidFill>
                            <a:srgbClr val="000000"/>
                          </a:solidFill>
                          <a:effectLst/>
                          <a:latin typeface="Calibri" panose="020F0502020204030204" pitchFamily="34" charset="0"/>
                        </a:rPr>
                        <a:t>Miami-Dade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353.35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340.62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039258"/>
                  </a:ext>
                </a:extLst>
              </a:tr>
              <a:tr h="331153">
                <a:tc>
                  <a:txBody>
                    <a:bodyPr/>
                    <a:lstStyle/>
                    <a:p>
                      <a:pPr algn="l" fontAlgn="b"/>
                      <a:r>
                        <a:rPr lang="en-US" sz="1800" b="0" i="0" u="none" strike="noStrike">
                          <a:solidFill>
                            <a:srgbClr val="000000"/>
                          </a:solidFill>
                          <a:effectLst/>
                          <a:latin typeface="Calibri" panose="020F0502020204030204" pitchFamily="34" charset="0"/>
                        </a:rPr>
                        <a:t>Monroe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8.52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8.21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5084165"/>
                  </a:ext>
                </a:extLst>
              </a:tr>
              <a:tr h="331153">
                <a:tc>
                  <a:txBody>
                    <a:bodyPr/>
                    <a:lstStyle/>
                    <a:p>
                      <a:pPr algn="l" fontAlgn="b"/>
                      <a:r>
                        <a:rPr lang="en-US" sz="1800" b="0" i="0" u="none" strike="noStrike">
                          <a:solidFill>
                            <a:srgbClr val="000000"/>
                          </a:solidFill>
                          <a:effectLst/>
                          <a:latin typeface="Calibri" panose="020F0502020204030204" pitchFamily="34" charset="0"/>
                        </a:rPr>
                        <a:t>Palm Beach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120.75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4.82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65.98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60.41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55.59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46.0%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3347168"/>
                  </a:ext>
                </a:extLst>
              </a:tr>
              <a:tr h="331153">
                <a:tc>
                  <a:txBody>
                    <a:bodyPr/>
                    <a:lstStyle/>
                    <a:p>
                      <a:pPr algn="ctr" fontAlgn="ctr"/>
                      <a:r>
                        <a:rPr lang="en-US" sz="1800" b="1" i="0" u="none" strike="noStrike">
                          <a:solidFill>
                            <a:srgbClr val="000000"/>
                          </a:solidFill>
                          <a:effectLst/>
                          <a:latin typeface="Calibri" panose="020F0502020204030204" pitchFamily="34" charset="0"/>
                        </a:rPr>
                        <a:t>Grand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a:solidFill>
                            <a:srgbClr val="000000"/>
                          </a:solidFill>
                          <a:effectLst/>
                          <a:latin typeface="Calibri" panose="020F0502020204030204" pitchFamily="34" charset="0"/>
                        </a:rPr>
                        <a:t>728.58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a:solidFill>
                            <a:srgbClr val="000000"/>
                          </a:solidFill>
                          <a:effectLst/>
                          <a:latin typeface="Calibri" panose="020F0502020204030204" pitchFamily="34" charset="0"/>
                        </a:rPr>
                        <a:t>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a:solidFill>
                            <a:srgbClr val="000000"/>
                          </a:solidFill>
                          <a:effectLst/>
                          <a:latin typeface="Calibri" panose="020F0502020204030204" pitchFamily="34" charset="0"/>
                        </a:rPr>
                        <a:t>643.83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dirty="0">
                          <a:solidFill>
                            <a:srgbClr val="000000"/>
                          </a:solidFill>
                          <a:effectLst/>
                          <a:latin typeface="Calibri" panose="020F0502020204030204" pitchFamily="34" charset="0"/>
                        </a:rPr>
                        <a:t>101.42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dirty="0">
                          <a:solidFill>
                            <a:srgbClr val="000000"/>
                          </a:solidFill>
                          <a:effectLst/>
                          <a:latin typeface="Calibri" panose="020F0502020204030204" pitchFamily="34" charset="0"/>
                        </a:rPr>
                        <a:t>96.23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dirty="0">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extLst>
                  <a:ext uri="{0D108BD9-81ED-4DB2-BD59-A6C34878D82A}">
                    <a16:rowId xmlns:a16="http://schemas.microsoft.com/office/drawing/2014/main" val="2448256003"/>
                  </a:ext>
                </a:extLst>
              </a:tr>
            </a:tbl>
          </a:graphicData>
        </a:graphic>
      </p:graphicFrame>
      <p:sp>
        <p:nvSpPr>
          <p:cNvPr id="7" name="TextBox 6">
            <a:extLst>
              <a:ext uri="{FF2B5EF4-FFF2-40B4-BE49-F238E27FC236}">
                <a16:creationId xmlns:a16="http://schemas.microsoft.com/office/drawing/2014/main" id="{D6347E0D-504C-F27E-1681-7B9629E6A403}"/>
              </a:ext>
            </a:extLst>
          </p:cNvPr>
          <p:cNvSpPr txBox="1"/>
          <p:nvPr/>
        </p:nvSpPr>
        <p:spPr>
          <a:xfrm>
            <a:off x="2008170" y="4950819"/>
            <a:ext cx="9496117" cy="861774"/>
          </a:xfrm>
          <a:prstGeom prst="rect">
            <a:avLst/>
          </a:prstGeom>
          <a:noFill/>
        </p:spPr>
        <p:txBody>
          <a:bodyPr wrap="square">
            <a:spAutoFit/>
          </a:bodyPr>
          <a:lstStyle/>
          <a:p>
            <a:pPr marL="0" marR="0">
              <a:spcBef>
                <a:spcPts val="300"/>
              </a:spcBef>
              <a:buNone/>
              <a:tabLst>
                <a:tab pos="114300" algn="l"/>
              </a:tabLst>
            </a:pP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a	</a:t>
            </a:r>
            <a:r>
              <a:rPr lang="en-US" sz="1600" dirty="0">
                <a:solidFill>
                  <a:srgbClr val="9933FF"/>
                </a:solidFill>
                <a:latin typeface="Arial" panose="020B0604020202020204" pitchFamily="34" charset="0"/>
                <a:ea typeface="Calibri" panose="020F0502020204030204" pitchFamily="34" charset="0"/>
                <a:cs typeface="Arial" panose="020B0604020202020204" pitchFamily="34" charset="0"/>
              </a:rPr>
              <a:t>Reuse is beneficially used reclaimed water inclusive of supplemental water</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p>
          <a:p>
            <a:pPr marL="0" marR="0">
              <a:buNone/>
              <a:tabLst>
                <a:tab pos="114300" algn="l"/>
              </a:tabLst>
            </a:pP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b	</a:t>
            </a:r>
            <a:r>
              <a:rPr lang="en-US" sz="1600" dirty="0">
                <a:solidFill>
                  <a:srgbClr val="9933FF"/>
                </a:solidFill>
                <a:latin typeface="Arial" panose="020B0604020202020204" pitchFamily="34" charset="0"/>
                <a:ea typeface="Calibri" panose="020F0502020204030204" pitchFamily="34" charset="0"/>
                <a:cs typeface="Arial" panose="020B0604020202020204" pitchFamily="34" charset="0"/>
              </a:rPr>
              <a:t>Reused Wastewater = Reuse – Supplemental Water.</a:t>
            </a:r>
          </a:p>
          <a:p>
            <a:pPr marL="0" marR="0">
              <a:spcAft>
                <a:spcPts val="1800"/>
              </a:spcAft>
              <a:tabLst>
                <a:tab pos="114300" algn="l"/>
              </a:tabLst>
            </a:pP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c	</a:t>
            </a:r>
            <a:r>
              <a:rPr lang="en-US" sz="1600" dirty="0">
                <a:solidFill>
                  <a:srgbClr val="9933FF"/>
                </a:solidFill>
                <a:latin typeface="Arial" panose="020B0604020202020204" pitchFamily="34" charset="0"/>
                <a:ea typeface="Calibri" panose="020F0502020204030204" pitchFamily="34" charset="0"/>
                <a:cs typeface="Arial" panose="020B0604020202020204" pitchFamily="34" charset="0"/>
              </a:rPr>
              <a:t>% Reused Wastewater = (Reuse – Supplemental Water) / Treated Wastewater.</a:t>
            </a:r>
          </a:p>
        </p:txBody>
      </p:sp>
    </p:spTree>
    <p:extLst>
      <p:ext uri="{BB962C8B-B14F-4D97-AF65-F5344CB8AC3E}">
        <p14:creationId xmlns:p14="http://schemas.microsoft.com/office/powerpoint/2010/main" val="130381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EBA51-94A6-031F-F4BF-1D80A4A0D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C0BA4-7F36-DCF0-0953-327DA4615745}"/>
              </a:ext>
            </a:extLst>
          </p:cNvPr>
          <p:cNvSpPr>
            <a:spLocks noGrp="1"/>
          </p:cNvSpPr>
          <p:nvPr>
            <p:ph type="title"/>
          </p:nvPr>
        </p:nvSpPr>
        <p:spPr>
          <a:xfrm>
            <a:off x="0" y="10066"/>
            <a:ext cx="12192000" cy="1043523"/>
          </a:xfrm>
        </p:spPr>
        <p:txBody>
          <a:bodyPr/>
          <a:lstStyle/>
          <a:p>
            <a:pPr algn="ctr"/>
            <a:r>
              <a:rPr lang="en-US" dirty="0" err="1">
                <a:solidFill>
                  <a:srgbClr val="7030A0"/>
                </a:solidFill>
              </a:rPr>
              <a:t>Reuse</a:t>
            </a:r>
            <a:r>
              <a:rPr lang="en-US" baseline="30000" dirty="0" err="1">
                <a:solidFill>
                  <a:srgbClr val="7030A0"/>
                </a:solidFill>
              </a:rPr>
              <a:t>a</a:t>
            </a:r>
            <a:r>
              <a:rPr lang="en-US" dirty="0">
                <a:solidFill>
                  <a:srgbClr val="7030A0"/>
                </a:solidFill>
              </a:rPr>
              <a:t> in the SEFLUC Counties 2023</a:t>
            </a:r>
          </a:p>
        </p:txBody>
      </p:sp>
      <p:graphicFrame>
        <p:nvGraphicFramePr>
          <p:cNvPr id="4" name="Chart 3">
            <a:extLst>
              <a:ext uri="{FF2B5EF4-FFF2-40B4-BE49-F238E27FC236}">
                <a16:creationId xmlns:a16="http://schemas.microsoft.com/office/drawing/2014/main" id="{94944A81-7005-ABB8-75EE-066B7E80FA83}"/>
              </a:ext>
            </a:extLst>
          </p:cNvPr>
          <p:cNvGraphicFramePr>
            <a:graphicFrameLocks/>
          </p:cNvGraphicFramePr>
          <p:nvPr>
            <p:extLst>
              <p:ext uri="{D42A27DB-BD31-4B8C-83A1-F6EECF244321}">
                <p14:modId xmlns:p14="http://schemas.microsoft.com/office/powerpoint/2010/main" val="4244411171"/>
              </p:ext>
            </p:extLst>
          </p:nvPr>
        </p:nvGraphicFramePr>
        <p:xfrm>
          <a:off x="2979174" y="1053589"/>
          <a:ext cx="5930613" cy="39756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1856F85-94FE-9BAC-DE14-75BDC27D985A}"/>
              </a:ext>
            </a:extLst>
          </p:cNvPr>
          <p:cNvSpPr txBox="1"/>
          <p:nvPr/>
        </p:nvSpPr>
        <p:spPr>
          <a:xfrm>
            <a:off x="1081765" y="5119608"/>
            <a:ext cx="10263033" cy="654025"/>
          </a:xfrm>
          <a:prstGeom prst="rect">
            <a:avLst/>
          </a:prstGeom>
          <a:noFill/>
        </p:spPr>
        <p:txBody>
          <a:bodyPr wrap="square">
            <a:spAutoFit/>
          </a:bodyPr>
          <a:lstStyle/>
          <a:p>
            <a:pPr>
              <a:spcBef>
                <a:spcPts val="300"/>
              </a:spcBef>
              <a:tabLst>
                <a:tab pos="114300" algn="l"/>
              </a:tabLst>
            </a:pPr>
            <a:r>
              <a:rPr lang="en-US" sz="1600" baseline="30000" dirty="0">
                <a:solidFill>
                  <a:srgbClr val="9933FF"/>
                </a:solidFill>
                <a:effectLst/>
                <a:latin typeface="Arial" panose="020B0604020202020204" pitchFamily="34" charset="0"/>
                <a:ea typeface="Calibri" panose="020F0502020204030204" pitchFamily="34" charset="0"/>
                <a:cs typeface="Arial" panose="020B0604020202020204" pitchFamily="34" charset="0"/>
              </a:rPr>
              <a:t>a	</a:t>
            </a:r>
            <a:r>
              <a:rPr lang="en-US" sz="1600" dirty="0">
                <a:solidFill>
                  <a:srgbClr val="9933FF"/>
                </a:solidFill>
                <a:latin typeface="Arial" panose="020B0604020202020204" pitchFamily="34" charset="0"/>
                <a:ea typeface="Calibri" panose="020F0502020204030204" pitchFamily="34" charset="0"/>
                <a:cs typeface="Arial" panose="020B0604020202020204" pitchFamily="34" charset="0"/>
              </a:rPr>
              <a:t>Reuse is beneficially used reclaimed water inclusive of supplemental water.</a:t>
            </a:r>
          </a:p>
          <a:p>
            <a:pPr>
              <a:spcBef>
                <a:spcPts val="300"/>
              </a:spcBef>
              <a:tabLst>
                <a:tab pos="114300" algn="l"/>
              </a:tabLst>
            </a:pPr>
            <a:r>
              <a:rPr lang="en-US" sz="1600" baseline="30000" dirty="0">
                <a:solidFill>
                  <a:srgbClr val="9933FF"/>
                </a:solidFill>
                <a:latin typeface="Arial" panose="020B0604020202020204" pitchFamily="34" charset="0"/>
                <a:ea typeface="Calibri" panose="020F0502020204030204" pitchFamily="34" charset="0"/>
                <a:cs typeface="Arial" panose="020B0604020202020204" pitchFamily="34" charset="0"/>
              </a:rPr>
              <a:t>b	</a:t>
            </a:r>
            <a:r>
              <a:rPr lang="en-US" sz="1600" dirty="0">
                <a:solidFill>
                  <a:srgbClr val="9933FF"/>
                </a:solidFill>
                <a:effectLst/>
                <a:latin typeface="Arial" panose="020B0604020202020204" pitchFamily="34" charset="0"/>
                <a:ea typeface="Calibri" panose="020F0502020204030204" pitchFamily="34" charset="0"/>
                <a:cs typeface="Arial" panose="020B0604020202020204" pitchFamily="34" charset="0"/>
              </a:rPr>
              <a:t>Other can include, but may not be limited to, activities such as toilet flushing and dust suppression</a:t>
            </a:r>
            <a:r>
              <a:rPr lang="en-US" sz="1800" dirty="0">
                <a:solidFill>
                  <a:srgbClr val="9933FF"/>
                </a:solidFill>
                <a:effectLst/>
                <a:latin typeface="Times New Roman" panose="0202060305040502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632516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D576C-E1D3-5B50-E2B7-B7D210924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059795-8B08-5FF7-7840-C71A8830EE86}"/>
              </a:ext>
            </a:extLst>
          </p:cNvPr>
          <p:cNvSpPr>
            <a:spLocks noGrp="1"/>
          </p:cNvSpPr>
          <p:nvPr>
            <p:ph type="title"/>
          </p:nvPr>
        </p:nvSpPr>
        <p:spPr>
          <a:xfrm>
            <a:off x="0" y="274638"/>
            <a:ext cx="12192000" cy="1043523"/>
          </a:xfrm>
        </p:spPr>
        <p:txBody>
          <a:bodyPr/>
          <a:lstStyle/>
          <a:p>
            <a:pPr algn="ctr"/>
            <a:r>
              <a:rPr lang="en-US" dirty="0">
                <a:solidFill>
                  <a:srgbClr val="7030A0"/>
                </a:solidFill>
              </a:rPr>
              <a:t>Effluent disposal in the SEFLUC Counties</a:t>
            </a:r>
          </a:p>
        </p:txBody>
      </p:sp>
      <p:graphicFrame>
        <p:nvGraphicFramePr>
          <p:cNvPr id="7" name="Table 6">
            <a:extLst>
              <a:ext uri="{FF2B5EF4-FFF2-40B4-BE49-F238E27FC236}">
                <a16:creationId xmlns:a16="http://schemas.microsoft.com/office/drawing/2014/main" id="{86451F7E-3384-1B9F-6F19-98397D427404}"/>
              </a:ext>
            </a:extLst>
          </p:cNvPr>
          <p:cNvGraphicFramePr>
            <a:graphicFrameLocks noGrp="1"/>
          </p:cNvGraphicFramePr>
          <p:nvPr>
            <p:extLst>
              <p:ext uri="{D42A27DB-BD31-4B8C-83A1-F6EECF244321}">
                <p14:modId xmlns:p14="http://schemas.microsoft.com/office/powerpoint/2010/main" val="1717862943"/>
              </p:ext>
            </p:extLst>
          </p:nvPr>
        </p:nvGraphicFramePr>
        <p:xfrm>
          <a:off x="1629697" y="1496961"/>
          <a:ext cx="7871541" cy="2990800"/>
        </p:xfrm>
        <a:graphic>
          <a:graphicData uri="http://schemas.openxmlformats.org/drawingml/2006/table">
            <a:tbl>
              <a:tblPr firstRow="1" firstCol="1" bandRow="1"/>
              <a:tblGrid>
                <a:gridCol w="1203500">
                  <a:extLst>
                    <a:ext uri="{9D8B030D-6E8A-4147-A177-3AD203B41FA5}">
                      <a16:colId xmlns:a16="http://schemas.microsoft.com/office/drawing/2014/main" val="1975592854"/>
                    </a:ext>
                  </a:extLst>
                </a:gridCol>
                <a:gridCol w="1097248">
                  <a:extLst>
                    <a:ext uri="{9D8B030D-6E8A-4147-A177-3AD203B41FA5}">
                      <a16:colId xmlns:a16="http://schemas.microsoft.com/office/drawing/2014/main" val="428066371"/>
                    </a:ext>
                  </a:extLst>
                </a:gridCol>
                <a:gridCol w="1114590">
                  <a:extLst>
                    <a:ext uri="{9D8B030D-6E8A-4147-A177-3AD203B41FA5}">
                      <a16:colId xmlns:a16="http://schemas.microsoft.com/office/drawing/2014/main" val="291827448"/>
                    </a:ext>
                  </a:extLst>
                </a:gridCol>
                <a:gridCol w="1038675">
                  <a:extLst>
                    <a:ext uri="{9D8B030D-6E8A-4147-A177-3AD203B41FA5}">
                      <a16:colId xmlns:a16="http://schemas.microsoft.com/office/drawing/2014/main" val="3531258963"/>
                    </a:ext>
                  </a:extLst>
                </a:gridCol>
                <a:gridCol w="966019">
                  <a:extLst>
                    <a:ext uri="{9D8B030D-6E8A-4147-A177-3AD203B41FA5}">
                      <a16:colId xmlns:a16="http://schemas.microsoft.com/office/drawing/2014/main" val="2843979690"/>
                    </a:ext>
                  </a:extLst>
                </a:gridCol>
                <a:gridCol w="1091381">
                  <a:extLst>
                    <a:ext uri="{9D8B030D-6E8A-4147-A177-3AD203B41FA5}">
                      <a16:colId xmlns:a16="http://schemas.microsoft.com/office/drawing/2014/main" val="2892592933"/>
                    </a:ext>
                  </a:extLst>
                </a:gridCol>
                <a:gridCol w="1360128">
                  <a:extLst>
                    <a:ext uri="{9D8B030D-6E8A-4147-A177-3AD203B41FA5}">
                      <a16:colId xmlns:a16="http://schemas.microsoft.com/office/drawing/2014/main" val="1707853757"/>
                    </a:ext>
                  </a:extLst>
                </a:gridCol>
              </a:tblGrid>
              <a:tr h="1196320">
                <a:tc>
                  <a:txBody>
                    <a:bodyPr/>
                    <a:lstStyle/>
                    <a:p>
                      <a:pPr algn="ctr" fontAlgn="ctr"/>
                      <a:r>
                        <a:rPr lang="en-US" sz="1600" b="1" i="0" u="none" strike="noStrike">
                          <a:solidFill>
                            <a:srgbClr val="000000"/>
                          </a:solidFill>
                          <a:effectLst/>
                          <a:latin typeface="Calibri" panose="020F0502020204030204" pitchFamily="34" charset="0"/>
                        </a:rPr>
                        <a:t>County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600" b="1" i="0" u="none" strike="noStrike">
                          <a:solidFill>
                            <a:srgbClr val="000000"/>
                          </a:solidFill>
                          <a:effectLst/>
                          <a:latin typeface="Calibri" panose="020F0502020204030204" pitchFamily="34" charset="0"/>
                        </a:rPr>
                        <a:t>Ocean Discharge (mgd)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600" b="1" i="0" u="none" strike="noStrike">
                          <a:solidFill>
                            <a:srgbClr val="000000"/>
                          </a:solidFill>
                          <a:effectLst/>
                          <a:latin typeface="Calibri" panose="020F0502020204030204" pitchFamily="34" charset="0"/>
                        </a:rPr>
                        <a:t>Deep Well Injection (mgd)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600" b="1" i="0" u="none" strike="noStrike" dirty="0">
                          <a:solidFill>
                            <a:srgbClr val="000000"/>
                          </a:solidFill>
                          <a:effectLst/>
                          <a:latin typeface="Calibri" panose="020F0502020204030204" pitchFamily="34" charset="0"/>
                        </a:rPr>
                        <a:t>Shallow Well Injection (mgd)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600" b="1" i="0" u="none" strike="noStrike" dirty="0" err="1">
                          <a:solidFill>
                            <a:srgbClr val="000000"/>
                          </a:solidFill>
                          <a:effectLst/>
                          <a:latin typeface="Calibri" panose="020F0502020204030204" pitchFamily="34" charset="0"/>
                        </a:rPr>
                        <a:t>Other</a:t>
                      </a:r>
                      <a:r>
                        <a:rPr lang="en-US" sz="2400" b="1" i="0" u="none" strike="noStrike" baseline="30000" dirty="0" err="1">
                          <a:solidFill>
                            <a:srgbClr val="000000"/>
                          </a:solidFill>
                          <a:effectLst/>
                          <a:latin typeface="Calibri" panose="020F0502020204030204" pitchFamily="34" charset="0"/>
                        </a:rPr>
                        <a:t>a</a:t>
                      </a:r>
                      <a:r>
                        <a:rPr lang="en-US" sz="1200" b="1" i="0" u="none" strike="noStrike" dirty="0">
                          <a:solidFill>
                            <a:srgbClr val="000000"/>
                          </a:solidFill>
                          <a:effectLst/>
                          <a:latin typeface="Calibri" panose="020F0502020204030204" pitchFamily="34" charset="0"/>
                        </a:rPr>
                        <a:t> </a:t>
                      </a:r>
                    </a:p>
                    <a:p>
                      <a:pPr algn="ctr" fontAlgn="ctr"/>
                      <a:r>
                        <a:rPr lang="en-US" sz="1600" b="1" i="0" u="none" strike="noStrike" dirty="0">
                          <a:solidFill>
                            <a:srgbClr val="000000"/>
                          </a:solidFill>
                          <a:effectLst/>
                          <a:latin typeface="Calibri" panose="020F0502020204030204" pitchFamily="34" charset="0"/>
                        </a:rPr>
                        <a:t>(mgd)</a:t>
                      </a:r>
                      <a:endParaRPr lang="en-US" sz="20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600" b="1" i="0" u="none" strike="noStrike">
                          <a:solidFill>
                            <a:srgbClr val="000000"/>
                          </a:solidFill>
                          <a:effectLst/>
                          <a:latin typeface="Calibri" panose="020F0502020204030204" pitchFamily="34" charset="0"/>
                        </a:rPr>
                        <a:t>Total Disposal (mgd)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600" b="1" i="0" u="none" strike="noStrike" dirty="0">
                          <a:solidFill>
                            <a:srgbClr val="000000"/>
                          </a:solidFill>
                          <a:effectLst/>
                          <a:latin typeface="Calibri" panose="020F0502020204030204" pitchFamily="34" charset="0"/>
                        </a:rPr>
                        <a:t>% Wastewater </a:t>
                      </a:r>
                      <a:r>
                        <a:rPr lang="en-US" sz="1600" b="1" i="0" u="none" strike="noStrike" dirty="0" err="1">
                          <a:solidFill>
                            <a:srgbClr val="000000"/>
                          </a:solidFill>
                          <a:effectLst/>
                          <a:latin typeface="Calibri" panose="020F0502020204030204" pitchFamily="34" charset="0"/>
                        </a:rPr>
                        <a:t>Disposed</a:t>
                      </a:r>
                      <a:r>
                        <a:rPr lang="en-US" sz="2400" b="1" i="0" u="none" strike="noStrike" baseline="30000" dirty="0" err="1">
                          <a:solidFill>
                            <a:srgbClr val="000000"/>
                          </a:solidFill>
                          <a:effectLst/>
                          <a:latin typeface="Calibri" panose="020F0502020204030204" pitchFamily="34" charset="0"/>
                        </a:rPr>
                        <a:t>b</a:t>
                      </a:r>
                      <a:endParaRPr lang="en-US" sz="1600" b="1" i="0" u="none" strike="noStrike" baseline="30000"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extLst>
                  <a:ext uri="{0D108BD9-81ED-4DB2-BD59-A6C34878D82A}">
                    <a16:rowId xmlns:a16="http://schemas.microsoft.com/office/drawing/2014/main" val="2572653715"/>
                  </a:ext>
                </a:extLst>
              </a:tr>
              <a:tr h="299080">
                <a:tc>
                  <a:txBody>
                    <a:bodyPr/>
                    <a:lstStyle/>
                    <a:p>
                      <a:pPr algn="l" fontAlgn="b"/>
                      <a:r>
                        <a:rPr lang="en-US" sz="1600" b="0" i="0" u="none" strike="noStrike">
                          <a:solidFill>
                            <a:srgbClr val="000000"/>
                          </a:solidFill>
                          <a:effectLst/>
                          <a:latin typeface="Calibri" panose="020F0502020204030204" pitchFamily="34" charset="0"/>
                        </a:rPr>
                        <a:t>Broward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63.16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160.99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224.64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8611337"/>
                  </a:ext>
                </a:extLst>
              </a:tr>
              <a:tr h="299080">
                <a:tc>
                  <a:txBody>
                    <a:bodyPr/>
                    <a:lstStyle/>
                    <a:p>
                      <a:pPr algn="l" fontAlgn="b"/>
                      <a:r>
                        <a:rPr lang="en-US" sz="1600" b="0" i="0" u="none" strike="noStrike">
                          <a:solidFill>
                            <a:srgbClr val="000000"/>
                          </a:solidFill>
                          <a:effectLst/>
                          <a:latin typeface="Calibri" panose="020F0502020204030204" pitchFamily="34" charset="0"/>
                        </a:rPr>
                        <a:t>Martin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8908610"/>
                  </a:ext>
                </a:extLst>
              </a:tr>
              <a:tr h="299080">
                <a:tc>
                  <a:txBody>
                    <a:bodyPr/>
                    <a:lstStyle/>
                    <a:p>
                      <a:pPr algn="l" fontAlgn="b"/>
                      <a:r>
                        <a:rPr lang="en-US" sz="1600" b="0" i="0" u="none" strike="noStrike">
                          <a:solidFill>
                            <a:srgbClr val="000000"/>
                          </a:solidFill>
                          <a:effectLst/>
                          <a:latin typeface="Calibri" panose="020F0502020204030204" pitchFamily="34" charset="0"/>
                        </a:rPr>
                        <a:t>Miami-Dade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122.91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217.71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340.62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3978220"/>
                  </a:ext>
                </a:extLst>
              </a:tr>
              <a:tr h="299080">
                <a:tc>
                  <a:txBody>
                    <a:bodyPr/>
                    <a:lstStyle/>
                    <a:p>
                      <a:pPr algn="l" fontAlgn="b"/>
                      <a:r>
                        <a:rPr lang="en-US" sz="1600" b="0" i="0" u="none" strike="noStrike">
                          <a:solidFill>
                            <a:srgbClr val="000000"/>
                          </a:solidFill>
                          <a:effectLst/>
                          <a:latin typeface="Calibri" panose="020F0502020204030204" pitchFamily="34" charset="0"/>
                        </a:rPr>
                        <a:t>Monroe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6.21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8.21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8120389"/>
                  </a:ext>
                </a:extLst>
              </a:tr>
              <a:tr h="299080">
                <a:tc>
                  <a:txBody>
                    <a:bodyPr/>
                    <a:lstStyle/>
                    <a:p>
                      <a:pPr algn="l" fontAlgn="b"/>
                      <a:r>
                        <a:rPr lang="en-US" sz="1600" b="0" i="0" u="none" strike="noStrike">
                          <a:solidFill>
                            <a:srgbClr val="000000"/>
                          </a:solidFill>
                          <a:effectLst/>
                          <a:latin typeface="Calibri" panose="020F0502020204030204" pitchFamily="34" charset="0"/>
                        </a:rPr>
                        <a:t>Palm Beach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5.93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59.53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65.98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3720452"/>
                  </a:ext>
                </a:extLst>
              </a:tr>
              <a:tr h="299080">
                <a:tc>
                  <a:txBody>
                    <a:bodyPr/>
                    <a:lstStyle/>
                    <a:p>
                      <a:pPr algn="ctr" fontAlgn="ctr"/>
                      <a:r>
                        <a:rPr lang="en-US" sz="1600" b="1" i="0" u="none" strike="noStrike">
                          <a:solidFill>
                            <a:srgbClr val="000000"/>
                          </a:solidFill>
                          <a:effectLst/>
                          <a:latin typeface="Calibri" panose="020F0502020204030204" pitchFamily="34" charset="0"/>
                        </a:rPr>
                        <a:t>Grand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a:solidFill>
                            <a:srgbClr val="000000"/>
                          </a:solidFill>
                          <a:effectLst/>
                          <a:latin typeface="Calibri" panose="020F0502020204030204" pitchFamily="34" charset="0"/>
                        </a:rPr>
                        <a:t>192.00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a:solidFill>
                            <a:srgbClr val="000000"/>
                          </a:solidFill>
                          <a:effectLst/>
                          <a:latin typeface="Calibri" panose="020F0502020204030204" pitchFamily="34" charset="0"/>
                        </a:rPr>
                        <a:t>448.83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a:solidFill>
                            <a:srgbClr val="000000"/>
                          </a:solidFill>
                          <a:effectLst/>
                          <a:latin typeface="Calibri" panose="020F0502020204030204" pitchFamily="34" charset="0"/>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a:solidFill>
                            <a:srgbClr val="000000"/>
                          </a:solidFill>
                          <a:effectLst/>
                          <a:latin typeface="Calibri" panose="020F050202020403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a:solidFill>
                            <a:srgbClr val="000000"/>
                          </a:solidFill>
                          <a:effectLst/>
                          <a:latin typeface="Calibri" panose="020F0502020204030204" pitchFamily="34" charset="0"/>
                        </a:rPr>
                        <a:t>643.83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tc>
                  <a:txBody>
                    <a:bodyPr/>
                    <a:lstStyle/>
                    <a:p>
                      <a:pPr algn="ctr" fontAlgn="ctr"/>
                      <a:r>
                        <a:rPr lang="en-US" sz="1800" b="1" i="0" u="none" strike="noStrike" dirty="0">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CC5"/>
                    </a:solidFill>
                  </a:tcPr>
                </a:tc>
                <a:extLst>
                  <a:ext uri="{0D108BD9-81ED-4DB2-BD59-A6C34878D82A}">
                    <a16:rowId xmlns:a16="http://schemas.microsoft.com/office/drawing/2014/main" val="399451490"/>
                  </a:ext>
                </a:extLst>
              </a:tr>
            </a:tbl>
          </a:graphicData>
        </a:graphic>
      </p:graphicFrame>
      <p:sp>
        <p:nvSpPr>
          <p:cNvPr id="9" name="TextBox 8">
            <a:extLst>
              <a:ext uri="{FF2B5EF4-FFF2-40B4-BE49-F238E27FC236}">
                <a16:creationId xmlns:a16="http://schemas.microsoft.com/office/drawing/2014/main" id="{E7E06F6E-FB84-BB6C-13B6-B79E83E8B51F}"/>
              </a:ext>
            </a:extLst>
          </p:cNvPr>
          <p:cNvSpPr txBox="1"/>
          <p:nvPr/>
        </p:nvSpPr>
        <p:spPr>
          <a:xfrm>
            <a:off x="1714418" y="4819865"/>
            <a:ext cx="10034434" cy="541174"/>
          </a:xfrm>
          <a:prstGeom prst="rect">
            <a:avLst/>
          </a:prstGeom>
          <a:noFill/>
        </p:spPr>
        <p:txBody>
          <a:bodyPr wrap="square">
            <a:spAutoFit/>
          </a:bodyPr>
          <a:lstStyle/>
          <a:p>
            <a:pPr marR="0">
              <a:spcBef>
                <a:spcPts val="300"/>
              </a:spcBef>
              <a:buNone/>
              <a:tabLst>
                <a:tab pos="114300" algn="l"/>
              </a:tabLst>
            </a:pPr>
            <a:r>
              <a:rPr lang="en-US" sz="2000" baseline="30000" dirty="0">
                <a:solidFill>
                  <a:srgbClr val="9933FF"/>
                </a:solidFill>
                <a:latin typeface="Arial" panose="020B0604020202020204" pitchFamily="34" charset="0"/>
                <a:ea typeface="Calibri" panose="020F0502020204030204" pitchFamily="34" charset="0"/>
                <a:cs typeface="Arial" panose="020B0604020202020204" pitchFamily="34" charset="0"/>
              </a:rPr>
              <a:t>a	Other can include, but may not be limited to, activities such as toilet flushing and dust suppression.</a:t>
            </a:r>
          </a:p>
          <a:p>
            <a:pPr marR="0">
              <a:spcBef>
                <a:spcPts val="300"/>
              </a:spcBef>
              <a:spcAft>
                <a:spcPts val="1800"/>
              </a:spcAft>
              <a:tabLst>
                <a:tab pos="114300" algn="l"/>
              </a:tabLst>
            </a:pPr>
            <a:r>
              <a:rPr lang="en-US" sz="2000" baseline="30000" dirty="0">
                <a:solidFill>
                  <a:srgbClr val="9933FF"/>
                </a:solidFill>
                <a:latin typeface="Arial" panose="020B0604020202020204" pitchFamily="34" charset="0"/>
                <a:ea typeface="Calibri" panose="020F0502020204030204" pitchFamily="34" charset="0"/>
                <a:cs typeface="Arial" panose="020B0604020202020204" pitchFamily="34" charset="0"/>
              </a:rPr>
              <a:t>b	% Wastewater Disposed = Disposed Effluent / Treated Wastewater.</a:t>
            </a:r>
            <a:endParaRPr lang="en-US" sz="1600" baseline="30000" dirty="0">
              <a:solidFill>
                <a:srgbClr val="9933FF"/>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6981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F97CA-D0CC-BC1D-CDB8-1F72A30EA2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19D87-A48C-E92F-EDDA-05031CFC334B}"/>
              </a:ext>
            </a:extLst>
          </p:cNvPr>
          <p:cNvSpPr>
            <a:spLocks noGrp="1"/>
          </p:cNvSpPr>
          <p:nvPr>
            <p:ph type="title"/>
          </p:nvPr>
        </p:nvSpPr>
        <p:spPr>
          <a:xfrm>
            <a:off x="0" y="274638"/>
            <a:ext cx="12192000" cy="1043523"/>
          </a:xfrm>
        </p:spPr>
        <p:txBody>
          <a:bodyPr/>
          <a:lstStyle/>
          <a:p>
            <a:pPr algn="ctr"/>
            <a:r>
              <a:rPr lang="en-US" dirty="0">
                <a:solidFill>
                  <a:srgbClr val="7030A0"/>
                </a:solidFill>
              </a:rPr>
              <a:t>Where to find the report</a:t>
            </a:r>
          </a:p>
        </p:txBody>
      </p:sp>
      <p:sp>
        <p:nvSpPr>
          <p:cNvPr id="4" name="TextBox 3">
            <a:extLst>
              <a:ext uri="{FF2B5EF4-FFF2-40B4-BE49-F238E27FC236}">
                <a16:creationId xmlns:a16="http://schemas.microsoft.com/office/drawing/2014/main" id="{ED51B3F2-49C5-D0B2-A142-BA7215D5CE96}"/>
              </a:ext>
            </a:extLst>
          </p:cNvPr>
          <p:cNvSpPr txBox="1"/>
          <p:nvPr/>
        </p:nvSpPr>
        <p:spPr>
          <a:xfrm>
            <a:off x="253999" y="1451087"/>
            <a:ext cx="11218333" cy="1200329"/>
          </a:xfrm>
          <a:prstGeom prst="rect">
            <a:avLst/>
          </a:prstGeom>
          <a:noFill/>
        </p:spPr>
        <p:txBody>
          <a:bodyPr wrap="square">
            <a:spAutoFit/>
          </a:bodyPr>
          <a:lstStyle/>
          <a:p>
            <a:r>
              <a:rPr lang="en-US" dirty="0">
                <a:hlinkClick r:id="rId2"/>
              </a:rPr>
              <a:t>District’s Reuse Page</a:t>
            </a:r>
            <a:endParaRPr lang="en-US" dirty="0"/>
          </a:p>
          <a:p>
            <a:pPr marL="342900" indent="-342900">
              <a:buClr>
                <a:srgbClr val="9933FF"/>
              </a:buClr>
              <a:buSzPct val="112000"/>
              <a:buFont typeface="+mj-lt"/>
              <a:buAutoNum type="arabicPeriod"/>
            </a:pPr>
            <a:r>
              <a:rPr lang="en-US" dirty="0"/>
              <a:t>Google:  “SFWMD annual reuse report”</a:t>
            </a:r>
          </a:p>
          <a:p>
            <a:pPr marL="342900" indent="-342900">
              <a:buClr>
                <a:srgbClr val="9933FF"/>
              </a:buClr>
              <a:buSzPct val="112000"/>
              <a:buFont typeface="+mj-lt"/>
              <a:buAutoNum type="arabicPeriod"/>
            </a:pPr>
            <a:r>
              <a:rPr lang="en-US" dirty="0"/>
              <a:t>Click on SFWMD Water Reuse (first result)</a:t>
            </a:r>
          </a:p>
          <a:p>
            <a:pPr marL="342900" indent="-342900">
              <a:buClr>
                <a:srgbClr val="9933FF"/>
              </a:buClr>
              <a:buSzPct val="112000"/>
              <a:buFont typeface="+mj-lt"/>
              <a:buAutoNum type="arabicPeriod"/>
            </a:pPr>
            <a:r>
              <a:rPr lang="en-US" dirty="0"/>
              <a:t>Scroll down to </a:t>
            </a:r>
            <a:r>
              <a:rPr lang="en-US" sz="1600" b="0" i="0" u="sng" dirty="0">
                <a:solidFill>
                  <a:srgbClr val="0000FF"/>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South Florida Water Management District 2023 Annual Reclaimed Water Status Report May 2025</a:t>
            </a:r>
            <a:endParaRPr lang="en-US" dirty="0">
              <a:solidFill>
                <a:srgbClr val="0000FF"/>
              </a:solidFill>
            </a:endParaRPr>
          </a:p>
        </p:txBody>
      </p:sp>
      <p:pic>
        <p:nvPicPr>
          <p:cNvPr id="6" name="Picture 5">
            <a:extLst>
              <a:ext uri="{FF2B5EF4-FFF2-40B4-BE49-F238E27FC236}">
                <a16:creationId xmlns:a16="http://schemas.microsoft.com/office/drawing/2014/main" id="{12870690-428E-B877-771E-08DFFB6CF9AF}"/>
              </a:ext>
            </a:extLst>
          </p:cNvPr>
          <p:cNvPicPr>
            <a:picLocks noChangeAspect="1"/>
          </p:cNvPicPr>
          <p:nvPr/>
        </p:nvPicPr>
        <p:blipFill>
          <a:blip r:embed="rId4"/>
          <a:stretch>
            <a:fillRect/>
          </a:stretch>
        </p:blipFill>
        <p:spPr>
          <a:xfrm>
            <a:off x="499533" y="3018506"/>
            <a:ext cx="5960532" cy="1188079"/>
          </a:xfrm>
          <a:prstGeom prst="rect">
            <a:avLst/>
          </a:prstGeom>
        </p:spPr>
      </p:pic>
      <p:pic>
        <p:nvPicPr>
          <p:cNvPr id="10" name="Picture 9">
            <a:extLst>
              <a:ext uri="{FF2B5EF4-FFF2-40B4-BE49-F238E27FC236}">
                <a16:creationId xmlns:a16="http://schemas.microsoft.com/office/drawing/2014/main" id="{818636A9-714C-EA80-60D7-AF3D1E6E1AEF}"/>
              </a:ext>
            </a:extLst>
          </p:cNvPr>
          <p:cNvPicPr>
            <a:picLocks noChangeAspect="1"/>
          </p:cNvPicPr>
          <p:nvPr/>
        </p:nvPicPr>
        <p:blipFill>
          <a:blip r:embed="rId5"/>
          <a:stretch>
            <a:fillRect/>
          </a:stretch>
        </p:blipFill>
        <p:spPr>
          <a:xfrm>
            <a:off x="6832600" y="2784342"/>
            <a:ext cx="5156200" cy="2150951"/>
          </a:xfrm>
          <a:prstGeom prst="rect">
            <a:avLst/>
          </a:prstGeom>
        </p:spPr>
      </p:pic>
      <p:pic>
        <p:nvPicPr>
          <p:cNvPr id="14" name="Picture 13">
            <a:extLst>
              <a:ext uri="{FF2B5EF4-FFF2-40B4-BE49-F238E27FC236}">
                <a16:creationId xmlns:a16="http://schemas.microsoft.com/office/drawing/2014/main" id="{BDC16188-6561-E134-D8E8-AA72A8CA436F}"/>
              </a:ext>
            </a:extLst>
          </p:cNvPr>
          <p:cNvPicPr>
            <a:picLocks noChangeAspect="1"/>
          </p:cNvPicPr>
          <p:nvPr/>
        </p:nvPicPr>
        <p:blipFill>
          <a:blip r:embed="rId6"/>
          <a:stretch>
            <a:fillRect/>
          </a:stretch>
        </p:blipFill>
        <p:spPr>
          <a:xfrm>
            <a:off x="1684866" y="4999063"/>
            <a:ext cx="7576365" cy="1740516"/>
          </a:xfrm>
          <a:prstGeom prst="rect">
            <a:avLst/>
          </a:prstGeom>
        </p:spPr>
      </p:pic>
      <p:sp>
        <p:nvSpPr>
          <p:cNvPr id="15" name="TextBox 14">
            <a:extLst>
              <a:ext uri="{FF2B5EF4-FFF2-40B4-BE49-F238E27FC236}">
                <a16:creationId xmlns:a16="http://schemas.microsoft.com/office/drawing/2014/main" id="{3BF336BC-2FE9-CED9-FE0F-A7FDBCD11019}"/>
              </a:ext>
            </a:extLst>
          </p:cNvPr>
          <p:cNvSpPr txBox="1"/>
          <p:nvPr/>
        </p:nvSpPr>
        <p:spPr>
          <a:xfrm>
            <a:off x="84667" y="3429000"/>
            <a:ext cx="829733" cy="584775"/>
          </a:xfrm>
          <a:prstGeom prst="rect">
            <a:avLst/>
          </a:prstGeom>
          <a:noFill/>
        </p:spPr>
        <p:txBody>
          <a:bodyPr wrap="square" rtlCol="0">
            <a:spAutoFit/>
          </a:bodyPr>
          <a:lstStyle/>
          <a:p>
            <a:r>
              <a:rPr lang="en-US" sz="3200" dirty="0">
                <a:solidFill>
                  <a:srgbClr val="9933FF"/>
                </a:solidFill>
              </a:rPr>
              <a:t>1.</a:t>
            </a:r>
          </a:p>
        </p:txBody>
      </p:sp>
      <p:sp>
        <p:nvSpPr>
          <p:cNvPr id="16" name="TextBox 15">
            <a:extLst>
              <a:ext uri="{FF2B5EF4-FFF2-40B4-BE49-F238E27FC236}">
                <a16:creationId xmlns:a16="http://schemas.microsoft.com/office/drawing/2014/main" id="{4B514EC8-E069-6041-0EEB-797ECC08C583}"/>
              </a:ext>
            </a:extLst>
          </p:cNvPr>
          <p:cNvSpPr txBox="1"/>
          <p:nvPr/>
        </p:nvSpPr>
        <p:spPr>
          <a:xfrm>
            <a:off x="6477002" y="3320157"/>
            <a:ext cx="829733" cy="584775"/>
          </a:xfrm>
          <a:prstGeom prst="rect">
            <a:avLst/>
          </a:prstGeom>
          <a:noFill/>
        </p:spPr>
        <p:txBody>
          <a:bodyPr wrap="square" rtlCol="0">
            <a:spAutoFit/>
          </a:bodyPr>
          <a:lstStyle/>
          <a:p>
            <a:r>
              <a:rPr lang="en-US" sz="3200" dirty="0">
                <a:solidFill>
                  <a:srgbClr val="9933FF"/>
                </a:solidFill>
              </a:rPr>
              <a:t>2.</a:t>
            </a:r>
          </a:p>
        </p:txBody>
      </p:sp>
      <p:sp>
        <p:nvSpPr>
          <p:cNvPr id="17" name="TextBox 16">
            <a:extLst>
              <a:ext uri="{FF2B5EF4-FFF2-40B4-BE49-F238E27FC236}">
                <a16:creationId xmlns:a16="http://schemas.microsoft.com/office/drawing/2014/main" id="{9AB9FC13-9213-F3DF-BB3E-63C70C03D997}"/>
              </a:ext>
            </a:extLst>
          </p:cNvPr>
          <p:cNvSpPr txBox="1"/>
          <p:nvPr/>
        </p:nvSpPr>
        <p:spPr>
          <a:xfrm>
            <a:off x="1159448" y="5114525"/>
            <a:ext cx="829733" cy="584775"/>
          </a:xfrm>
          <a:prstGeom prst="rect">
            <a:avLst/>
          </a:prstGeom>
          <a:noFill/>
        </p:spPr>
        <p:txBody>
          <a:bodyPr wrap="square" rtlCol="0">
            <a:spAutoFit/>
          </a:bodyPr>
          <a:lstStyle/>
          <a:p>
            <a:r>
              <a:rPr lang="en-US" sz="3200" dirty="0">
                <a:solidFill>
                  <a:srgbClr val="9933FF"/>
                </a:solidFill>
              </a:rPr>
              <a:t>3.</a:t>
            </a:r>
          </a:p>
        </p:txBody>
      </p:sp>
      <p:sp>
        <p:nvSpPr>
          <p:cNvPr id="18" name="Oval 17">
            <a:extLst>
              <a:ext uri="{FF2B5EF4-FFF2-40B4-BE49-F238E27FC236}">
                <a16:creationId xmlns:a16="http://schemas.microsoft.com/office/drawing/2014/main" id="{D8B1D20B-5EE8-8F44-5ACA-6C8098CD81EA}"/>
              </a:ext>
            </a:extLst>
          </p:cNvPr>
          <p:cNvSpPr/>
          <p:nvPr/>
        </p:nvSpPr>
        <p:spPr>
          <a:xfrm>
            <a:off x="1411329" y="5714225"/>
            <a:ext cx="7247467" cy="538354"/>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97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par>
                                <p:cTn id="16" presetID="14"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par>
                                <p:cTn id="24" presetID="14" presetClass="entr" presetSubtype="1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childTnLst>
                          </p:cTn>
                        </p:par>
                        <p:par>
                          <p:cTn id="30" fill="hold">
                            <p:stCondLst>
                              <p:cond delay="500"/>
                            </p:stCondLst>
                            <p:childTnLst>
                              <p:par>
                                <p:cTn id="31" presetID="26" presetClass="emph" presetSubtype="0" fill="hold" grpId="1" nodeType="afterEffect">
                                  <p:stCondLst>
                                    <p:cond delay="0"/>
                                  </p:stCondLst>
                                  <p:childTnLst>
                                    <p:animEffect transition="out" filter="fade">
                                      <p:cBhvr>
                                        <p:cTn id="32" dur="500" tmFilter="0, 0; .2, .5; .8, .5; 1, 0"/>
                                        <p:tgtEl>
                                          <p:spTgt spid="18"/>
                                        </p:tgtEl>
                                      </p:cBhvr>
                                    </p:animEffect>
                                    <p:animScale>
                                      <p:cBhvr>
                                        <p:cTn id="33" dur="250" autoRev="1" fill="hold"/>
                                        <p:tgtEl>
                                          <p:spTgt spid="18"/>
                                        </p:tgtEl>
                                      </p:cBhvr>
                                      <p:by x="105000" y="105000"/>
                                    </p:animScale>
                                  </p:childTnLst>
                                </p:cTn>
                              </p:par>
                            </p:childTnLst>
                          </p:cTn>
                        </p:par>
                        <p:par>
                          <p:cTn id="34" fill="hold">
                            <p:stCondLst>
                              <p:cond delay="1000"/>
                            </p:stCondLst>
                            <p:childTnLst>
                              <p:par>
                                <p:cTn id="35" presetID="26" presetClass="emph" presetSubtype="0" fill="hold" grpId="2" nodeType="after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par>
                          <p:cTn id="38" fill="hold">
                            <p:stCondLst>
                              <p:cond delay="1500"/>
                            </p:stCondLst>
                            <p:childTnLst>
                              <p:par>
                                <p:cTn id="39" presetID="26" presetClass="emph" presetSubtype="0" fill="hold" grpId="3" nodeType="afterEffect">
                                  <p:stCondLst>
                                    <p:cond delay="0"/>
                                  </p:stCondLst>
                                  <p:childTnLst>
                                    <p:animEffect transition="out" filter="fade">
                                      <p:cBhvr>
                                        <p:cTn id="40" dur="500" tmFilter="0, 0; .2, .5; .8, .5; 1, 0"/>
                                        <p:tgtEl>
                                          <p:spTgt spid="18"/>
                                        </p:tgtEl>
                                      </p:cBhvr>
                                    </p:animEffect>
                                    <p:animScale>
                                      <p:cBhvr>
                                        <p:cTn id="41"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P spid="18" grpId="1" animBg="1"/>
      <p:bldP spid="18" grpId="2" animBg="1"/>
      <p:bldP spid="18"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9784B-51BE-FAD5-C51C-8B15ECB5C3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3B5D7-AD02-4039-1A49-98C4D95C2D2D}"/>
              </a:ext>
            </a:extLst>
          </p:cNvPr>
          <p:cNvSpPr>
            <a:spLocks noGrp="1"/>
          </p:cNvSpPr>
          <p:nvPr>
            <p:ph type="title"/>
          </p:nvPr>
        </p:nvSpPr>
        <p:spPr>
          <a:xfrm>
            <a:off x="0" y="274638"/>
            <a:ext cx="12192000" cy="1043523"/>
          </a:xfrm>
        </p:spPr>
        <p:txBody>
          <a:bodyPr/>
          <a:lstStyle/>
          <a:p>
            <a:pPr algn="ctr"/>
            <a:r>
              <a:rPr lang="en-US" dirty="0">
                <a:solidFill>
                  <a:srgbClr val="7030A0"/>
                </a:solidFill>
              </a:rPr>
              <a:t>Thank You!!</a:t>
            </a:r>
          </a:p>
        </p:txBody>
      </p:sp>
      <p:sp>
        <p:nvSpPr>
          <p:cNvPr id="3" name="TextBox 2">
            <a:extLst>
              <a:ext uri="{FF2B5EF4-FFF2-40B4-BE49-F238E27FC236}">
                <a16:creationId xmlns:a16="http://schemas.microsoft.com/office/drawing/2014/main" id="{2D5A797F-9635-B889-6AB6-37BB0C578F2F}"/>
              </a:ext>
            </a:extLst>
          </p:cNvPr>
          <p:cNvSpPr txBox="1"/>
          <p:nvPr/>
        </p:nvSpPr>
        <p:spPr>
          <a:xfrm>
            <a:off x="4247237" y="2865966"/>
            <a:ext cx="4092787" cy="1477328"/>
          </a:xfrm>
          <a:prstGeom prst="rect">
            <a:avLst/>
          </a:prstGeom>
          <a:noFill/>
        </p:spPr>
        <p:txBody>
          <a:bodyPr wrap="none" rtlCol="0">
            <a:spAutoFit/>
          </a:bodyPr>
          <a:lstStyle/>
          <a:p>
            <a:r>
              <a:rPr lang="en-US" dirty="0"/>
              <a:t>Robert Wanvestraut</a:t>
            </a:r>
          </a:p>
          <a:p>
            <a:r>
              <a:rPr lang="en-US" dirty="0"/>
              <a:t>AWS-Reuse Coordinator</a:t>
            </a:r>
          </a:p>
          <a:p>
            <a:r>
              <a:rPr lang="en-US" dirty="0"/>
              <a:t>South Florida Water Management District</a:t>
            </a:r>
          </a:p>
          <a:p>
            <a:r>
              <a:rPr lang="en-US" dirty="0">
                <a:hlinkClick r:id="rId2"/>
              </a:rPr>
              <a:t>rowanves@sfwmd.gov</a:t>
            </a:r>
            <a:endParaRPr lang="en-US" dirty="0"/>
          </a:p>
          <a:p>
            <a:r>
              <a:rPr lang="en-US" dirty="0"/>
              <a:t>561-682-6615</a:t>
            </a:r>
          </a:p>
        </p:txBody>
      </p:sp>
      <p:pic>
        <p:nvPicPr>
          <p:cNvPr id="5" name="Picture 4">
            <a:extLst>
              <a:ext uri="{FF2B5EF4-FFF2-40B4-BE49-F238E27FC236}">
                <a16:creationId xmlns:a16="http://schemas.microsoft.com/office/drawing/2014/main" id="{F4FA91A5-7219-615A-EFF0-B4D911ACA9A1}"/>
              </a:ext>
            </a:extLst>
          </p:cNvPr>
          <p:cNvPicPr>
            <a:picLocks noChangeAspect="1"/>
          </p:cNvPicPr>
          <p:nvPr/>
        </p:nvPicPr>
        <p:blipFill>
          <a:blip r:embed="rId3"/>
          <a:stretch>
            <a:fillRect/>
          </a:stretch>
        </p:blipFill>
        <p:spPr>
          <a:xfrm>
            <a:off x="1824882" y="2697772"/>
            <a:ext cx="2027096" cy="1813717"/>
          </a:xfrm>
          <a:prstGeom prst="rect">
            <a:avLst/>
          </a:prstGeom>
        </p:spPr>
      </p:pic>
    </p:spTree>
    <p:extLst>
      <p:ext uri="{BB962C8B-B14F-4D97-AF65-F5344CB8AC3E}">
        <p14:creationId xmlns:p14="http://schemas.microsoft.com/office/powerpoint/2010/main" val="76379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2EEC-B2AA-4B08-828B-107AB1097558}"/>
              </a:ext>
            </a:extLst>
          </p:cNvPr>
          <p:cNvSpPr>
            <a:spLocks noGrp="1"/>
          </p:cNvSpPr>
          <p:nvPr>
            <p:ph type="title"/>
          </p:nvPr>
        </p:nvSpPr>
        <p:spPr>
          <a:xfrm>
            <a:off x="0" y="228600"/>
            <a:ext cx="12192000" cy="829933"/>
          </a:xfrm>
        </p:spPr>
        <p:txBody>
          <a:bodyPr>
            <a:normAutofit/>
          </a:bodyPr>
          <a:lstStyle/>
          <a:p>
            <a:pPr algn="ctr"/>
            <a:r>
              <a:rPr lang="en-US" dirty="0">
                <a:solidFill>
                  <a:srgbClr val="7030A0"/>
                </a:solidFill>
              </a:rPr>
              <a:t>Uses of Reclaimed Water</a:t>
            </a:r>
          </a:p>
        </p:txBody>
      </p:sp>
      <p:sp>
        <p:nvSpPr>
          <p:cNvPr id="3" name="Content Placeholder 2">
            <a:extLst>
              <a:ext uri="{FF2B5EF4-FFF2-40B4-BE49-F238E27FC236}">
                <a16:creationId xmlns:a16="http://schemas.microsoft.com/office/drawing/2014/main" id="{AE1B959A-D3A4-4238-9437-C899ECDE6B30}"/>
              </a:ext>
            </a:extLst>
          </p:cNvPr>
          <p:cNvSpPr>
            <a:spLocks noGrp="1"/>
          </p:cNvSpPr>
          <p:nvPr>
            <p:ph idx="1"/>
          </p:nvPr>
        </p:nvSpPr>
        <p:spPr>
          <a:xfrm>
            <a:off x="2275727" y="1200229"/>
            <a:ext cx="5568084" cy="4850465"/>
          </a:xfrm>
        </p:spPr>
        <p:txBody>
          <a:bodyPr vert="horz" lIns="91440" tIns="45720" rIns="91440" bIns="45720" rtlCol="0" anchor="t">
            <a:normAutofit/>
          </a:bodyPr>
          <a:lstStyle/>
          <a:p>
            <a:pPr marL="171450" indent="0">
              <a:buNone/>
            </a:pPr>
            <a:r>
              <a:rPr lang="en-US" sz="2400" b="0" dirty="0">
                <a:solidFill>
                  <a:srgbClr val="7030A0"/>
                </a:solidFill>
              </a:rPr>
              <a:t>Uses of Reclaimed Water include:</a:t>
            </a:r>
            <a:endParaRPr lang="en-US" sz="2400" b="0" dirty="0">
              <a:solidFill>
                <a:srgbClr val="7030A0"/>
              </a:solidFill>
              <a:ea typeface="Calibri"/>
              <a:cs typeface="Calibri"/>
            </a:endParaRPr>
          </a:p>
          <a:p>
            <a:pPr lvl="1">
              <a:spcBef>
                <a:spcPts val="600"/>
              </a:spcBef>
              <a:buClr>
                <a:srgbClr val="7030A0"/>
              </a:buClr>
              <a:buFont typeface="Arial" panose="020F0502020204030204" pitchFamily="34" charset="0"/>
              <a:buChar char="•"/>
            </a:pPr>
            <a:r>
              <a:rPr lang="en-US" sz="2400" b="0" dirty="0">
                <a:solidFill>
                  <a:srgbClr val="7030A0"/>
                </a:solidFill>
              </a:rPr>
              <a:t>Landscape Irrigation</a:t>
            </a:r>
            <a:endParaRPr lang="en-US" sz="2400" b="0" dirty="0">
              <a:solidFill>
                <a:srgbClr val="7030A0"/>
              </a:solidFill>
              <a:ea typeface="Calibri"/>
              <a:cs typeface="Calibri"/>
            </a:endParaRPr>
          </a:p>
          <a:p>
            <a:pPr lvl="1">
              <a:spcBef>
                <a:spcPts val="600"/>
              </a:spcBef>
              <a:buClr>
                <a:srgbClr val="7030A0"/>
              </a:buClr>
              <a:buFont typeface="Arial" panose="020F0502020204030204" pitchFamily="34" charset="0"/>
              <a:buChar char="•"/>
            </a:pPr>
            <a:r>
              <a:rPr lang="en-US" sz="2400" b="0" dirty="0">
                <a:solidFill>
                  <a:srgbClr val="7030A0"/>
                </a:solidFill>
              </a:rPr>
              <a:t>Agricultural Irrigation</a:t>
            </a:r>
            <a:endParaRPr lang="en-US" sz="2400" b="0" dirty="0">
              <a:solidFill>
                <a:srgbClr val="7030A0"/>
              </a:solidFill>
              <a:ea typeface="Calibri"/>
              <a:cs typeface="Calibri"/>
            </a:endParaRPr>
          </a:p>
          <a:p>
            <a:pPr lvl="1">
              <a:spcBef>
                <a:spcPts val="600"/>
              </a:spcBef>
              <a:buClr>
                <a:srgbClr val="7030A0"/>
              </a:buClr>
              <a:buFont typeface="Arial" panose="020F0502020204030204" pitchFamily="34" charset="0"/>
              <a:buChar char="•"/>
            </a:pPr>
            <a:r>
              <a:rPr lang="en-US" sz="2400" b="0" dirty="0">
                <a:solidFill>
                  <a:srgbClr val="7030A0"/>
                </a:solidFill>
              </a:rPr>
              <a:t>Groundwater Recharge</a:t>
            </a:r>
            <a:endParaRPr lang="en-US" sz="2400" b="0" dirty="0">
              <a:solidFill>
                <a:srgbClr val="7030A0"/>
              </a:solidFill>
              <a:ea typeface="Calibri"/>
              <a:cs typeface="Calibri"/>
            </a:endParaRPr>
          </a:p>
          <a:p>
            <a:pPr lvl="1">
              <a:spcBef>
                <a:spcPts val="600"/>
              </a:spcBef>
              <a:buClr>
                <a:srgbClr val="7030A0"/>
              </a:buClr>
              <a:buFont typeface="Arial" panose="020F0502020204030204" pitchFamily="34" charset="0"/>
              <a:buChar char="•"/>
            </a:pPr>
            <a:r>
              <a:rPr lang="en-US" sz="2400" b="0" dirty="0">
                <a:solidFill>
                  <a:srgbClr val="7030A0"/>
                </a:solidFill>
              </a:rPr>
              <a:t>Industrial Processes</a:t>
            </a:r>
            <a:endParaRPr lang="en-US" sz="2400" b="0" dirty="0">
              <a:solidFill>
                <a:srgbClr val="7030A0"/>
              </a:solidFill>
              <a:ea typeface="Calibri"/>
              <a:cs typeface="Calibri"/>
            </a:endParaRPr>
          </a:p>
          <a:p>
            <a:pPr lvl="1">
              <a:spcBef>
                <a:spcPts val="600"/>
              </a:spcBef>
              <a:buClr>
                <a:srgbClr val="7030A0"/>
              </a:buClr>
              <a:buFont typeface="Arial" panose="020F0502020204030204" pitchFamily="34" charset="0"/>
              <a:buChar char="•"/>
            </a:pPr>
            <a:r>
              <a:rPr lang="en-US" sz="2400" b="0" dirty="0">
                <a:solidFill>
                  <a:srgbClr val="7030A0"/>
                </a:solidFill>
              </a:rPr>
              <a:t>Environmental Enhancement</a:t>
            </a:r>
            <a:endParaRPr lang="en-US" sz="2400" b="0" dirty="0">
              <a:solidFill>
                <a:srgbClr val="7030A0"/>
              </a:solidFill>
              <a:ea typeface="Calibri"/>
              <a:cs typeface="Calibri"/>
            </a:endParaRPr>
          </a:p>
          <a:p>
            <a:pPr lvl="1">
              <a:spcBef>
                <a:spcPts val="600"/>
              </a:spcBef>
              <a:buClr>
                <a:srgbClr val="7030A0"/>
              </a:buClr>
              <a:buFont typeface="Arial" panose="020F0502020204030204" pitchFamily="34" charset="0"/>
              <a:buChar char="•"/>
            </a:pPr>
            <a:r>
              <a:rPr lang="en-US" sz="2400" b="0" dirty="0">
                <a:solidFill>
                  <a:srgbClr val="7030A0"/>
                </a:solidFill>
              </a:rPr>
              <a:t>Direct and Indirect Potable Water Supply</a:t>
            </a:r>
            <a:endParaRPr lang="en-US" sz="2400" b="0" dirty="0">
              <a:solidFill>
                <a:srgbClr val="7030A0"/>
              </a:solidFill>
              <a:ea typeface="Calibri"/>
              <a:cs typeface="Calibri"/>
            </a:endParaRPr>
          </a:p>
          <a:p>
            <a:pPr lvl="1">
              <a:spcBef>
                <a:spcPts val="1200"/>
              </a:spcBef>
            </a:pPr>
            <a:endParaRPr lang="en-US" sz="1800" dirty="0"/>
          </a:p>
          <a:p>
            <a:pPr lvl="1">
              <a:spcBef>
                <a:spcPts val="1200"/>
              </a:spcBef>
            </a:pPr>
            <a:endParaRPr lang="en-US" sz="1800" dirty="0"/>
          </a:p>
          <a:p>
            <a:endParaRPr lang="en-US" sz="2000" dirty="0"/>
          </a:p>
        </p:txBody>
      </p:sp>
      <p:pic>
        <p:nvPicPr>
          <p:cNvPr id="17" name="Picture 16" descr="A group of trees in water&#10;&#10;Description automatically generated">
            <a:extLst>
              <a:ext uri="{FF2B5EF4-FFF2-40B4-BE49-F238E27FC236}">
                <a16:creationId xmlns:a16="http://schemas.microsoft.com/office/drawing/2014/main" id="{A44F380A-049B-4E97-3013-C82939B70F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49"/>
          <a:stretch/>
        </p:blipFill>
        <p:spPr>
          <a:xfrm>
            <a:off x="154596" y="5050572"/>
            <a:ext cx="2132984" cy="1483762"/>
          </a:xfrm>
          <a:prstGeom prst="rect">
            <a:avLst/>
          </a:prstGeom>
        </p:spPr>
      </p:pic>
      <p:sp>
        <p:nvSpPr>
          <p:cNvPr id="14" name="TextBox 13">
            <a:extLst>
              <a:ext uri="{FF2B5EF4-FFF2-40B4-BE49-F238E27FC236}">
                <a16:creationId xmlns:a16="http://schemas.microsoft.com/office/drawing/2014/main" id="{EA6F8333-14B1-C3EC-0B36-98CD62D04A8C}"/>
              </a:ext>
            </a:extLst>
          </p:cNvPr>
          <p:cNvSpPr txBox="1"/>
          <p:nvPr/>
        </p:nvSpPr>
        <p:spPr>
          <a:xfrm>
            <a:off x="7538641" y="3989837"/>
            <a:ext cx="4437405" cy="1077218"/>
          </a:xfrm>
          <a:prstGeom prst="rect">
            <a:avLst/>
          </a:prstGeom>
          <a:noFill/>
        </p:spPr>
        <p:txBody>
          <a:bodyPr wrap="square">
            <a:spAutoFit/>
          </a:bodyPr>
          <a:lstStyle/>
          <a:p>
            <a:r>
              <a:rPr lang="en-US" sz="1600" dirty="0"/>
              <a:t>Astronaut Samantha Cristoforetti enjoys a cup of espresso made from recycled water on the International Space Station.</a:t>
            </a:r>
          </a:p>
          <a:p>
            <a:endParaRPr lang="en-US" sz="1600" dirty="0"/>
          </a:p>
        </p:txBody>
      </p:sp>
      <p:pic>
        <p:nvPicPr>
          <p:cNvPr id="16" name="Picture 15">
            <a:extLst>
              <a:ext uri="{FF2B5EF4-FFF2-40B4-BE49-F238E27FC236}">
                <a16:creationId xmlns:a16="http://schemas.microsoft.com/office/drawing/2014/main" id="{8F063AEE-BBBC-6173-6C74-5075CB866B02}"/>
              </a:ext>
            </a:extLst>
          </p:cNvPr>
          <p:cNvPicPr>
            <a:picLocks noChangeAspect="1"/>
          </p:cNvPicPr>
          <p:nvPr/>
        </p:nvPicPr>
        <p:blipFill>
          <a:blip r:embed="rId4"/>
          <a:stretch>
            <a:fillRect/>
          </a:stretch>
        </p:blipFill>
        <p:spPr>
          <a:xfrm flipH="1">
            <a:off x="154596" y="1754278"/>
            <a:ext cx="2121131" cy="1590676"/>
          </a:xfrm>
          <a:prstGeom prst="rect">
            <a:avLst/>
          </a:prstGeom>
        </p:spPr>
      </p:pic>
      <p:pic>
        <p:nvPicPr>
          <p:cNvPr id="23" name="Picture 22">
            <a:extLst>
              <a:ext uri="{FF2B5EF4-FFF2-40B4-BE49-F238E27FC236}">
                <a16:creationId xmlns:a16="http://schemas.microsoft.com/office/drawing/2014/main" id="{43D9384F-0E14-74E9-9EC9-DD0F4C9DFE57}"/>
              </a:ext>
            </a:extLst>
          </p:cNvPr>
          <p:cNvPicPr>
            <a:picLocks noChangeAspect="1"/>
          </p:cNvPicPr>
          <p:nvPr/>
        </p:nvPicPr>
        <p:blipFill rotWithShape="1">
          <a:blip r:embed="rId5"/>
          <a:srcRect b="19443"/>
          <a:stretch/>
        </p:blipFill>
        <p:spPr>
          <a:xfrm>
            <a:off x="7573974" y="1508358"/>
            <a:ext cx="4369894" cy="2481479"/>
          </a:xfrm>
          <a:prstGeom prst="rect">
            <a:avLst/>
          </a:prstGeom>
        </p:spPr>
      </p:pic>
      <p:sp>
        <p:nvSpPr>
          <p:cNvPr id="5" name="TextBox 4">
            <a:extLst>
              <a:ext uri="{FF2B5EF4-FFF2-40B4-BE49-F238E27FC236}">
                <a16:creationId xmlns:a16="http://schemas.microsoft.com/office/drawing/2014/main" id="{8C482324-3AA7-3541-2F19-50F3CC91D2ED}"/>
              </a:ext>
            </a:extLst>
          </p:cNvPr>
          <p:cNvSpPr txBox="1"/>
          <p:nvPr/>
        </p:nvSpPr>
        <p:spPr>
          <a:xfrm>
            <a:off x="10567645" y="3620505"/>
            <a:ext cx="1521717" cy="369332"/>
          </a:xfrm>
          <a:prstGeom prst="rect">
            <a:avLst/>
          </a:prstGeom>
          <a:noFill/>
        </p:spPr>
        <p:txBody>
          <a:bodyPr wrap="square">
            <a:spAutoFit/>
          </a:bodyPr>
          <a:lstStyle/>
          <a:p>
            <a:r>
              <a:rPr lang="en-US" sz="1800" dirty="0">
                <a:solidFill>
                  <a:schemeClr val="bg1"/>
                </a:solidFill>
              </a:rPr>
              <a:t>Photo: NASA</a:t>
            </a:r>
          </a:p>
        </p:txBody>
      </p:sp>
      <p:sp>
        <p:nvSpPr>
          <p:cNvPr id="8" name="TextBox 7">
            <a:extLst>
              <a:ext uri="{FF2B5EF4-FFF2-40B4-BE49-F238E27FC236}">
                <a16:creationId xmlns:a16="http://schemas.microsoft.com/office/drawing/2014/main" id="{43AAEBD1-7BC1-C856-F11F-547AFEE9E7C0}"/>
              </a:ext>
            </a:extLst>
          </p:cNvPr>
          <p:cNvSpPr txBox="1"/>
          <p:nvPr/>
        </p:nvSpPr>
        <p:spPr>
          <a:xfrm>
            <a:off x="2287580" y="4808693"/>
            <a:ext cx="7102070" cy="954107"/>
          </a:xfrm>
          <a:prstGeom prst="rect">
            <a:avLst/>
          </a:prstGeom>
          <a:noFill/>
        </p:spPr>
        <p:txBody>
          <a:bodyPr wrap="square" lIns="91440" tIns="45720" rIns="91440" bIns="45720" anchor="t">
            <a:spAutoFit/>
          </a:bodyPr>
          <a:lstStyle/>
          <a:p>
            <a:pPr lvl="1">
              <a:spcBef>
                <a:spcPts val="1200"/>
              </a:spcBef>
            </a:pPr>
            <a:r>
              <a:rPr lang="en-US" sz="2800" b="1" dirty="0">
                <a:solidFill>
                  <a:srgbClr val="7030A0"/>
                </a:solidFill>
              </a:rPr>
              <a:t>Approximately 300 </a:t>
            </a:r>
            <a:r>
              <a:rPr lang="en-US" sz="2800" b="1" dirty="0" err="1">
                <a:solidFill>
                  <a:srgbClr val="7030A0"/>
                </a:solidFill>
              </a:rPr>
              <a:t>mgd</a:t>
            </a:r>
            <a:r>
              <a:rPr lang="en-US" sz="2800" b="1" dirty="0">
                <a:solidFill>
                  <a:srgbClr val="7030A0"/>
                </a:solidFill>
              </a:rPr>
              <a:t> of reclaimed water is produced and applied in the SFWMD.</a:t>
            </a:r>
            <a:endParaRPr lang="en-US" sz="2800" b="1" dirty="0">
              <a:solidFill>
                <a:srgbClr val="7030A0"/>
              </a:solidFill>
              <a:ea typeface="Calibri"/>
              <a:cs typeface="Calibri"/>
            </a:endParaRPr>
          </a:p>
        </p:txBody>
      </p:sp>
      <p:sp>
        <p:nvSpPr>
          <p:cNvPr id="7" name="Slide Number Placeholder 3">
            <a:extLst>
              <a:ext uri="{FF2B5EF4-FFF2-40B4-BE49-F238E27FC236}">
                <a16:creationId xmlns:a16="http://schemas.microsoft.com/office/drawing/2014/main" id="{7263828A-CD08-221B-C15A-5F9F287089EB}"/>
              </a:ext>
            </a:extLst>
          </p:cNvPr>
          <p:cNvSpPr txBox="1">
            <a:spLocks/>
          </p:cNvSpPr>
          <p:nvPr/>
        </p:nvSpPr>
        <p:spPr>
          <a:xfrm>
            <a:off x="11328504" y="6489612"/>
            <a:ext cx="853440" cy="365125"/>
          </a:xfrm>
          <a:prstGeom prst="rect">
            <a:avLst/>
          </a:prstGeom>
        </p:spPr>
        <p:txBody>
          <a:bodyPr vert="horz" lIns="91440" tIns="45720" rIns="91440" bIns="45720" rtlCol="0" anchor="ctr"/>
          <a:lstStyle>
            <a:defPPr>
              <a:defRPr lang="en-US"/>
            </a:defPPr>
            <a:lvl1pPr marL="0" algn="r" defTabSz="914400" rtl="0" eaLnBrk="1" latinLnBrk="0" hangingPunct="1">
              <a:defRPr sz="1600" b="1" i="0" kern="1200" baseline="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996AB-FF5A-4293-835E-2271525F9DEE}" type="slidenum">
              <a:rPr lang="en-US" smtClean="0">
                <a:solidFill>
                  <a:schemeClr val="bg1"/>
                </a:solidFill>
              </a:rPr>
              <a:pPr/>
              <a:t>3</a:t>
            </a:fld>
            <a:endParaRPr lang="en-US">
              <a:solidFill>
                <a:schemeClr val="bg1"/>
              </a:solidFill>
            </a:endParaRPr>
          </a:p>
        </p:txBody>
      </p:sp>
      <p:sp>
        <p:nvSpPr>
          <p:cNvPr id="10" name="TextBox 9">
            <a:extLst>
              <a:ext uri="{FF2B5EF4-FFF2-40B4-BE49-F238E27FC236}">
                <a16:creationId xmlns:a16="http://schemas.microsoft.com/office/drawing/2014/main" id="{4A6550D2-ECBD-3FA0-936F-56B24AA187F3}"/>
              </a:ext>
            </a:extLst>
          </p:cNvPr>
          <p:cNvSpPr txBox="1"/>
          <p:nvPr/>
        </p:nvSpPr>
        <p:spPr>
          <a:xfrm>
            <a:off x="87500" y="6488076"/>
            <a:ext cx="2813545" cy="338554"/>
          </a:xfrm>
          <a:prstGeom prst="rect">
            <a:avLst/>
          </a:prstGeom>
          <a:noFill/>
        </p:spPr>
        <p:txBody>
          <a:bodyPr wrap="square" lIns="91440" tIns="45720" rIns="91440" bIns="45720" rtlCol="0" anchor="t">
            <a:spAutoFit/>
          </a:bodyPr>
          <a:lstStyle/>
          <a:p>
            <a:pPr algn="r"/>
            <a:r>
              <a:rPr lang="en-US" sz="1600">
                <a:solidFill>
                  <a:schemeClr val="bg1"/>
                </a:solidFill>
              </a:rPr>
              <a:t>Presenter: Robert </a:t>
            </a:r>
            <a:r>
              <a:rPr lang="en-US" sz="1600" err="1">
                <a:solidFill>
                  <a:schemeClr val="bg1"/>
                </a:solidFill>
              </a:rPr>
              <a:t>Wanvestraut</a:t>
            </a:r>
          </a:p>
        </p:txBody>
      </p:sp>
    </p:spTree>
    <p:extLst>
      <p:ext uri="{BB962C8B-B14F-4D97-AF65-F5344CB8AC3E}">
        <p14:creationId xmlns:p14="http://schemas.microsoft.com/office/powerpoint/2010/main" val="19761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32930-5563-B433-CED6-4D05E2FAC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E1A31-7F58-BFFF-E701-F10B15E9AB0C}"/>
              </a:ext>
            </a:extLst>
          </p:cNvPr>
          <p:cNvSpPr>
            <a:spLocks noGrp="1"/>
          </p:cNvSpPr>
          <p:nvPr>
            <p:ph type="title"/>
          </p:nvPr>
        </p:nvSpPr>
        <p:spPr>
          <a:xfrm>
            <a:off x="-1627" y="164745"/>
            <a:ext cx="12186007" cy="803797"/>
          </a:xfrm>
        </p:spPr>
        <p:txBody>
          <a:bodyPr>
            <a:normAutofit/>
          </a:bodyPr>
          <a:lstStyle/>
          <a:p>
            <a:pPr algn="ctr"/>
            <a:r>
              <a:rPr lang="en-US" dirty="0">
                <a:solidFill>
                  <a:srgbClr val="7030A0"/>
                </a:solidFill>
              </a:rPr>
              <a:t>Reclaimed Water Considerations of the SFWMD</a:t>
            </a:r>
          </a:p>
        </p:txBody>
      </p:sp>
      <p:sp>
        <p:nvSpPr>
          <p:cNvPr id="3" name="Content Placeholder 2">
            <a:extLst>
              <a:ext uri="{FF2B5EF4-FFF2-40B4-BE49-F238E27FC236}">
                <a16:creationId xmlns:a16="http://schemas.microsoft.com/office/drawing/2014/main" id="{2F01AE16-2AAF-84C0-D91D-B8777A72E6D0}"/>
              </a:ext>
            </a:extLst>
          </p:cNvPr>
          <p:cNvSpPr>
            <a:spLocks noGrp="1"/>
          </p:cNvSpPr>
          <p:nvPr>
            <p:ph idx="1"/>
          </p:nvPr>
        </p:nvSpPr>
        <p:spPr>
          <a:xfrm>
            <a:off x="308371" y="1177481"/>
            <a:ext cx="5616180" cy="4911490"/>
          </a:xfrm>
        </p:spPr>
        <p:txBody>
          <a:bodyPr vert="horz" lIns="91440" tIns="45720" rIns="91440" bIns="45720" rtlCol="0" anchor="t">
            <a:normAutofit lnSpcReduction="10000"/>
          </a:bodyPr>
          <a:lstStyle/>
          <a:p>
            <a:pPr marL="0" indent="0">
              <a:buClr>
                <a:srgbClr val="492D65"/>
              </a:buClr>
              <a:buSzPct val="80000"/>
              <a:buNone/>
            </a:pPr>
            <a:r>
              <a:rPr lang="en-US" b="0" dirty="0">
                <a:solidFill>
                  <a:srgbClr val="7030A0"/>
                </a:solidFill>
              </a:rPr>
              <a:t>The District considers reclaimed water use in:</a:t>
            </a:r>
            <a:endParaRPr lang="en-US" dirty="0">
              <a:solidFill>
                <a:srgbClr val="7030A0"/>
              </a:solidFill>
              <a:ea typeface="Calibri"/>
              <a:cs typeface="Calibri"/>
            </a:endParaRPr>
          </a:p>
          <a:p>
            <a:pPr lvl="1" indent="-342900">
              <a:buClr>
                <a:srgbClr val="7030A0"/>
              </a:buClr>
              <a:buSzPct val="80000"/>
              <a:buFont typeface="Arial" panose="020F0502020204030204" pitchFamily="34" charset="0"/>
              <a:buChar char="•"/>
            </a:pPr>
            <a:r>
              <a:rPr lang="en-US" sz="2400" b="0" dirty="0">
                <a:solidFill>
                  <a:srgbClr val="7030A0"/>
                </a:solidFill>
              </a:rPr>
              <a:t>Regional water supply planning</a:t>
            </a:r>
            <a:endParaRPr lang="en-US" sz="2400" b="0" dirty="0">
              <a:solidFill>
                <a:srgbClr val="7030A0"/>
              </a:solidFill>
              <a:ea typeface="Calibri"/>
              <a:cs typeface="Calibri"/>
            </a:endParaRPr>
          </a:p>
          <a:p>
            <a:pPr lvl="1" indent="-342900">
              <a:buClr>
                <a:srgbClr val="7030A0"/>
              </a:buClr>
              <a:buSzPct val="80000"/>
              <a:buFont typeface="Arial" panose="020F0502020204030204" pitchFamily="34" charset="0"/>
              <a:buChar char="•"/>
            </a:pPr>
            <a:r>
              <a:rPr lang="en-US" sz="2400" b="0" dirty="0">
                <a:solidFill>
                  <a:srgbClr val="7030A0"/>
                </a:solidFill>
              </a:rPr>
              <a:t>Groundwater modeling</a:t>
            </a:r>
          </a:p>
          <a:p>
            <a:pPr lvl="1" indent="-342900">
              <a:buClr>
                <a:srgbClr val="7030A0"/>
              </a:buClr>
              <a:buSzPct val="80000"/>
              <a:buFont typeface="Arial" panose="020F0502020204030204" pitchFamily="34" charset="0"/>
              <a:buChar char="•"/>
            </a:pPr>
            <a:r>
              <a:rPr lang="en-US" sz="2400" b="0" dirty="0">
                <a:solidFill>
                  <a:srgbClr val="7030A0"/>
                </a:solidFill>
                <a:ea typeface="Calibri"/>
                <a:cs typeface="Calibri"/>
              </a:rPr>
              <a:t>Water Use Permitting</a:t>
            </a:r>
          </a:p>
          <a:p>
            <a:pPr marL="0" indent="0">
              <a:buNone/>
            </a:pPr>
            <a:endParaRPr lang="en-US" b="0" dirty="0">
              <a:solidFill>
                <a:srgbClr val="7030A0"/>
              </a:solidFill>
              <a:ea typeface="Calibri"/>
              <a:cs typeface="Calibri"/>
            </a:endParaRPr>
          </a:p>
          <a:p>
            <a:pPr marL="0" indent="0">
              <a:buNone/>
            </a:pPr>
            <a:r>
              <a:rPr lang="en-US" b="0" dirty="0">
                <a:solidFill>
                  <a:srgbClr val="7030A0"/>
                </a:solidFill>
              </a:rPr>
              <a:t>FDEP’s perspective and scope on reuse of reclaimed water is </a:t>
            </a:r>
            <a:r>
              <a:rPr lang="en-US" b="0" i="1" dirty="0">
                <a:solidFill>
                  <a:srgbClr val="7030A0"/>
                </a:solidFill>
              </a:rPr>
              <a:t>statewide,</a:t>
            </a:r>
            <a:r>
              <a:rPr lang="en-US" b="0" dirty="0">
                <a:solidFill>
                  <a:srgbClr val="7030A0"/>
                </a:solidFill>
              </a:rPr>
              <a:t> which is </a:t>
            </a:r>
            <a:r>
              <a:rPr lang="en-US" b="0" u="sng" dirty="0">
                <a:solidFill>
                  <a:srgbClr val="7030A0"/>
                </a:solidFill>
              </a:rPr>
              <a:t>not appropriate</a:t>
            </a:r>
            <a:r>
              <a:rPr lang="en-US" b="0" dirty="0">
                <a:solidFill>
                  <a:srgbClr val="7030A0"/>
                </a:solidFill>
              </a:rPr>
              <a:t> for water supply planning or hydrogeologic modeling.</a:t>
            </a:r>
            <a:endParaRPr lang="en-US" b="0" dirty="0">
              <a:solidFill>
                <a:srgbClr val="7030A0"/>
              </a:solidFill>
              <a:ea typeface="Calibri"/>
              <a:cs typeface="Calibri"/>
            </a:endParaRPr>
          </a:p>
          <a:p>
            <a:pPr marL="0" indent="0">
              <a:buNone/>
            </a:pPr>
            <a:endParaRPr lang="en-US" b="0" dirty="0">
              <a:solidFill>
                <a:srgbClr val="7030A0"/>
              </a:solidFill>
              <a:ea typeface="Calibri"/>
              <a:cs typeface="Calibri"/>
            </a:endParaRPr>
          </a:p>
        </p:txBody>
      </p:sp>
      <p:pic>
        <p:nvPicPr>
          <p:cNvPr id="9" name="Picture 8">
            <a:extLst>
              <a:ext uri="{FF2B5EF4-FFF2-40B4-BE49-F238E27FC236}">
                <a16:creationId xmlns:a16="http://schemas.microsoft.com/office/drawing/2014/main" id="{125D3D88-074D-DFA4-E59C-9FB2741EC241}"/>
              </a:ext>
            </a:extLst>
          </p:cNvPr>
          <p:cNvPicPr>
            <a:picLocks noChangeAspect="1"/>
          </p:cNvPicPr>
          <p:nvPr/>
        </p:nvPicPr>
        <p:blipFill>
          <a:blip r:embed="rId3"/>
          <a:stretch>
            <a:fillRect/>
          </a:stretch>
        </p:blipFill>
        <p:spPr>
          <a:xfrm>
            <a:off x="6267451" y="1177481"/>
            <a:ext cx="5616178" cy="4340270"/>
          </a:xfrm>
          <a:prstGeom prst="rect">
            <a:avLst/>
          </a:prstGeom>
          <a:ln w="15875">
            <a:solidFill>
              <a:schemeClr val="tx1"/>
            </a:solidFill>
          </a:ln>
        </p:spPr>
      </p:pic>
      <p:sp>
        <p:nvSpPr>
          <p:cNvPr id="5" name="Slide Number Placeholder 3">
            <a:extLst>
              <a:ext uri="{FF2B5EF4-FFF2-40B4-BE49-F238E27FC236}">
                <a16:creationId xmlns:a16="http://schemas.microsoft.com/office/drawing/2014/main" id="{F044475E-1358-C42A-111D-BF42F251961C}"/>
              </a:ext>
            </a:extLst>
          </p:cNvPr>
          <p:cNvSpPr txBox="1">
            <a:spLocks/>
          </p:cNvSpPr>
          <p:nvPr/>
        </p:nvSpPr>
        <p:spPr>
          <a:xfrm>
            <a:off x="11328504" y="6489612"/>
            <a:ext cx="853440" cy="365125"/>
          </a:xfrm>
          <a:prstGeom prst="rect">
            <a:avLst/>
          </a:prstGeom>
        </p:spPr>
        <p:txBody>
          <a:bodyPr vert="horz" lIns="91440" tIns="45720" rIns="91440" bIns="45720" rtlCol="0" anchor="ctr"/>
          <a:lstStyle>
            <a:defPPr>
              <a:defRPr lang="en-US"/>
            </a:defPPr>
            <a:lvl1pPr marL="0" algn="r" defTabSz="914400" rtl="0" eaLnBrk="1" latinLnBrk="0" hangingPunct="1">
              <a:defRPr sz="1600" b="1" i="0" kern="1200" baseline="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996AB-FF5A-4293-835E-2271525F9DEE}" type="slidenum">
              <a:rPr lang="en-US" smtClean="0">
                <a:solidFill>
                  <a:schemeClr val="bg1"/>
                </a:solidFill>
              </a:rPr>
              <a:pPr/>
              <a:t>4</a:t>
            </a:fld>
            <a:endParaRPr lang="en-US">
              <a:solidFill>
                <a:schemeClr val="bg1"/>
              </a:solidFill>
            </a:endParaRPr>
          </a:p>
        </p:txBody>
      </p:sp>
      <p:sp>
        <p:nvSpPr>
          <p:cNvPr id="8" name="TextBox 7">
            <a:extLst>
              <a:ext uri="{FF2B5EF4-FFF2-40B4-BE49-F238E27FC236}">
                <a16:creationId xmlns:a16="http://schemas.microsoft.com/office/drawing/2014/main" id="{054B64F8-330A-F644-8C2C-3F221A28B886}"/>
              </a:ext>
            </a:extLst>
          </p:cNvPr>
          <p:cNvSpPr txBox="1"/>
          <p:nvPr/>
        </p:nvSpPr>
        <p:spPr>
          <a:xfrm>
            <a:off x="87500" y="6488076"/>
            <a:ext cx="2813545" cy="338554"/>
          </a:xfrm>
          <a:prstGeom prst="rect">
            <a:avLst/>
          </a:prstGeom>
          <a:noFill/>
        </p:spPr>
        <p:txBody>
          <a:bodyPr wrap="square" lIns="91440" tIns="45720" rIns="91440" bIns="45720" rtlCol="0" anchor="t">
            <a:spAutoFit/>
          </a:bodyPr>
          <a:lstStyle/>
          <a:p>
            <a:pPr algn="r"/>
            <a:r>
              <a:rPr lang="en-US" sz="1600">
                <a:solidFill>
                  <a:schemeClr val="bg1"/>
                </a:solidFill>
              </a:rPr>
              <a:t>Presenter: Robert </a:t>
            </a:r>
            <a:r>
              <a:rPr lang="en-US" sz="1600" err="1">
                <a:solidFill>
                  <a:schemeClr val="bg1"/>
                </a:solidFill>
              </a:rPr>
              <a:t>Wanvestraut</a:t>
            </a:r>
          </a:p>
        </p:txBody>
      </p:sp>
      <p:sp>
        <p:nvSpPr>
          <p:cNvPr id="4" name="TextBox 3">
            <a:extLst>
              <a:ext uri="{FF2B5EF4-FFF2-40B4-BE49-F238E27FC236}">
                <a16:creationId xmlns:a16="http://schemas.microsoft.com/office/drawing/2014/main" id="{1B222C44-93D9-7510-D134-B98D7D285752}"/>
              </a:ext>
            </a:extLst>
          </p:cNvPr>
          <p:cNvSpPr txBox="1"/>
          <p:nvPr/>
        </p:nvSpPr>
        <p:spPr>
          <a:xfrm>
            <a:off x="6737445" y="5473418"/>
            <a:ext cx="5197032" cy="615553"/>
          </a:xfrm>
          <a:prstGeom prst="rect">
            <a:avLst/>
          </a:prstGeom>
          <a:noFill/>
        </p:spPr>
        <p:txBody>
          <a:bodyPr wrap="square" lIns="91440" tIns="45720" rIns="91440" bIns="45720" rtlCol="0" anchor="t">
            <a:spAutoFit/>
          </a:bodyPr>
          <a:lstStyle/>
          <a:p>
            <a:r>
              <a:rPr lang="en-US" sz="1700" dirty="0"/>
              <a:t>Toho Water Authority: Reclaimed water facility connections and system and interconnections</a:t>
            </a:r>
            <a:endParaRPr lang="en-US" sz="1700" dirty="0">
              <a:ea typeface="Calibri"/>
              <a:cs typeface="Calibri"/>
            </a:endParaRPr>
          </a:p>
        </p:txBody>
      </p:sp>
    </p:spTree>
    <p:extLst>
      <p:ext uri="{BB962C8B-B14F-4D97-AF65-F5344CB8AC3E}">
        <p14:creationId xmlns:p14="http://schemas.microsoft.com/office/powerpoint/2010/main" val="144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7" dur="500"/>
                                        <p:tgtEl>
                                          <p:spTgt spid="3">
                                            <p:txEl>
                                              <p:pRg st="5" end="5"/>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B23B7-2619-A768-841C-6B0EC62DF3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543A19-70CA-6C62-F2B3-774260C55D07}"/>
              </a:ext>
            </a:extLst>
          </p:cNvPr>
          <p:cNvSpPr>
            <a:spLocks noGrp="1"/>
          </p:cNvSpPr>
          <p:nvPr>
            <p:ph type="title"/>
          </p:nvPr>
        </p:nvSpPr>
        <p:spPr>
          <a:xfrm>
            <a:off x="0" y="171621"/>
            <a:ext cx="12181944" cy="876129"/>
          </a:xfrm>
        </p:spPr>
        <p:txBody>
          <a:bodyPr>
            <a:normAutofit/>
          </a:bodyPr>
          <a:lstStyle/>
          <a:p>
            <a:pPr algn="ctr"/>
            <a:r>
              <a:rPr lang="en-US" dirty="0">
                <a:solidFill>
                  <a:srgbClr val="7030A0"/>
                </a:solidFill>
              </a:rPr>
              <a:t>Data Collection and Preparation</a:t>
            </a:r>
          </a:p>
        </p:txBody>
      </p:sp>
      <p:sp>
        <p:nvSpPr>
          <p:cNvPr id="5" name="Slide Number Placeholder 3">
            <a:extLst>
              <a:ext uri="{FF2B5EF4-FFF2-40B4-BE49-F238E27FC236}">
                <a16:creationId xmlns:a16="http://schemas.microsoft.com/office/drawing/2014/main" id="{3110D87B-75D2-5B23-1F11-7FA78780B94A}"/>
              </a:ext>
            </a:extLst>
          </p:cNvPr>
          <p:cNvSpPr txBox="1">
            <a:spLocks/>
          </p:cNvSpPr>
          <p:nvPr/>
        </p:nvSpPr>
        <p:spPr>
          <a:xfrm>
            <a:off x="11328504" y="6489612"/>
            <a:ext cx="853440" cy="365125"/>
          </a:xfrm>
          <a:prstGeom prst="rect">
            <a:avLst/>
          </a:prstGeom>
        </p:spPr>
        <p:txBody>
          <a:bodyPr vert="horz" lIns="91440" tIns="45720" rIns="91440" bIns="45720" rtlCol="0" anchor="ctr"/>
          <a:lstStyle>
            <a:defPPr>
              <a:defRPr lang="en-US"/>
            </a:defPPr>
            <a:lvl1pPr marL="0" algn="r" defTabSz="914400" rtl="0" eaLnBrk="1" latinLnBrk="0" hangingPunct="1">
              <a:defRPr sz="1600" b="1" i="0" kern="1200" baseline="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996AB-FF5A-4293-835E-2271525F9DEE}" type="slidenum">
              <a:rPr lang="en-US" smtClean="0">
                <a:solidFill>
                  <a:schemeClr val="bg1"/>
                </a:solidFill>
              </a:rPr>
              <a:pPr/>
              <a:t>5</a:t>
            </a:fld>
            <a:endParaRPr lang="en-US">
              <a:solidFill>
                <a:schemeClr val="bg1"/>
              </a:solidFill>
            </a:endParaRPr>
          </a:p>
        </p:txBody>
      </p:sp>
      <p:sp>
        <p:nvSpPr>
          <p:cNvPr id="9" name="TextBox 8">
            <a:extLst>
              <a:ext uri="{FF2B5EF4-FFF2-40B4-BE49-F238E27FC236}">
                <a16:creationId xmlns:a16="http://schemas.microsoft.com/office/drawing/2014/main" id="{C4C70BF2-14B1-167B-9A94-FD852A9C9ED2}"/>
              </a:ext>
            </a:extLst>
          </p:cNvPr>
          <p:cNvSpPr txBox="1"/>
          <p:nvPr/>
        </p:nvSpPr>
        <p:spPr>
          <a:xfrm>
            <a:off x="87500" y="6488076"/>
            <a:ext cx="2813545" cy="338554"/>
          </a:xfrm>
          <a:prstGeom prst="rect">
            <a:avLst/>
          </a:prstGeom>
          <a:noFill/>
        </p:spPr>
        <p:txBody>
          <a:bodyPr wrap="square" lIns="91440" tIns="45720" rIns="91440" bIns="45720" rtlCol="0" anchor="t">
            <a:spAutoFit/>
          </a:bodyPr>
          <a:lstStyle/>
          <a:p>
            <a:pPr algn="r"/>
            <a:r>
              <a:rPr lang="en-US" sz="1600">
                <a:solidFill>
                  <a:schemeClr val="bg1"/>
                </a:solidFill>
              </a:rPr>
              <a:t>Presenter: Robert </a:t>
            </a:r>
            <a:r>
              <a:rPr lang="en-US" sz="1600" err="1">
                <a:solidFill>
                  <a:schemeClr val="bg1"/>
                </a:solidFill>
              </a:rPr>
              <a:t>Wanvestraut</a:t>
            </a:r>
          </a:p>
        </p:txBody>
      </p:sp>
      <p:pic>
        <p:nvPicPr>
          <p:cNvPr id="17" name="Picture 16">
            <a:extLst>
              <a:ext uri="{FF2B5EF4-FFF2-40B4-BE49-F238E27FC236}">
                <a16:creationId xmlns:a16="http://schemas.microsoft.com/office/drawing/2014/main" id="{40112D49-18BD-C358-333A-27F34F2266FB}"/>
              </a:ext>
            </a:extLst>
          </p:cNvPr>
          <p:cNvPicPr>
            <a:picLocks noChangeAspect="1"/>
          </p:cNvPicPr>
          <p:nvPr/>
        </p:nvPicPr>
        <p:blipFill>
          <a:blip r:embed="rId3"/>
          <a:stretch>
            <a:fillRect/>
          </a:stretch>
        </p:blipFill>
        <p:spPr>
          <a:xfrm>
            <a:off x="6388001" y="1122002"/>
            <a:ext cx="3507395" cy="1930596"/>
          </a:xfrm>
          <a:prstGeom prst="rect">
            <a:avLst/>
          </a:prstGeom>
        </p:spPr>
      </p:pic>
      <p:pic>
        <p:nvPicPr>
          <p:cNvPr id="19" name="Picture 18">
            <a:extLst>
              <a:ext uri="{FF2B5EF4-FFF2-40B4-BE49-F238E27FC236}">
                <a16:creationId xmlns:a16="http://schemas.microsoft.com/office/drawing/2014/main" id="{FA38D015-A7CE-63C9-669E-8C730B0339DD}"/>
              </a:ext>
            </a:extLst>
          </p:cNvPr>
          <p:cNvPicPr>
            <a:picLocks noChangeAspect="1"/>
          </p:cNvPicPr>
          <p:nvPr/>
        </p:nvPicPr>
        <p:blipFill>
          <a:blip r:embed="rId4"/>
          <a:stretch>
            <a:fillRect/>
          </a:stretch>
        </p:blipFill>
        <p:spPr>
          <a:xfrm>
            <a:off x="564580" y="908889"/>
            <a:ext cx="4486743" cy="2366468"/>
          </a:xfrm>
          <a:prstGeom prst="rect">
            <a:avLst/>
          </a:prstGeom>
        </p:spPr>
      </p:pic>
      <p:pic>
        <p:nvPicPr>
          <p:cNvPr id="21" name="Picture 20">
            <a:extLst>
              <a:ext uri="{FF2B5EF4-FFF2-40B4-BE49-F238E27FC236}">
                <a16:creationId xmlns:a16="http://schemas.microsoft.com/office/drawing/2014/main" id="{281C7C06-BA8F-160B-61CF-75EC4A526332}"/>
              </a:ext>
            </a:extLst>
          </p:cNvPr>
          <p:cNvPicPr>
            <a:picLocks noChangeAspect="1"/>
          </p:cNvPicPr>
          <p:nvPr/>
        </p:nvPicPr>
        <p:blipFill>
          <a:blip r:embed="rId5"/>
          <a:stretch>
            <a:fillRect/>
          </a:stretch>
        </p:blipFill>
        <p:spPr>
          <a:xfrm>
            <a:off x="287545" y="3709219"/>
            <a:ext cx="4512789" cy="2644728"/>
          </a:xfrm>
          <a:prstGeom prst="rect">
            <a:avLst/>
          </a:prstGeom>
        </p:spPr>
      </p:pic>
      <p:pic>
        <p:nvPicPr>
          <p:cNvPr id="23" name="Picture 22">
            <a:extLst>
              <a:ext uri="{FF2B5EF4-FFF2-40B4-BE49-F238E27FC236}">
                <a16:creationId xmlns:a16="http://schemas.microsoft.com/office/drawing/2014/main" id="{DE9E075A-C67B-A4AB-9EAE-71D771C2C3D6}"/>
              </a:ext>
            </a:extLst>
          </p:cNvPr>
          <p:cNvPicPr>
            <a:picLocks noChangeAspect="1"/>
          </p:cNvPicPr>
          <p:nvPr/>
        </p:nvPicPr>
        <p:blipFill>
          <a:blip r:embed="rId6"/>
          <a:stretch>
            <a:fillRect/>
          </a:stretch>
        </p:blipFill>
        <p:spPr>
          <a:xfrm>
            <a:off x="5568755" y="3709219"/>
            <a:ext cx="3645826" cy="2194247"/>
          </a:xfrm>
          <a:prstGeom prst="rect">
            <a:avLst/>
          </a:prstGeom>
        </p:spPr>
      </p:pic>
      <p:pic>
        <p:nvPicPr>
          <p:cNvPr id="25" name="Picture 24">
            <a:extLst>
              <a:ext uri="{FF2B5EF4-FFF2-40B4-BE49-F238E27FC236}">
                <a16:creationId xmlns:a16="http://schemas.microsoft.com/office/drawing/2014/main" id="{BA61E23F-10B0-3CCA-F032-574D6CACEEEE}"/>
              </a:ext>
            </a:extLst>
          </p:cNvPr>
          <p:cNvPicPr>
            <a:picLocks noChangeAspect="1"/>
          </p:cNvPicPr>
          <p:nvPr/>
        </p:nvPicPr>
        <p:blipFill>
          <a:blip r:embed="rId7"/>
          <a:stretch>
            <a:fillRect/>
          </a:stretch>
        </p:blipFill>
        <p:spPr>
          <a:xfrm>
            <a:off x="9895396" y="3429000"/>
            <a:ext cx="2233163" cy="3334533"/>
          </a:xfrm>
          <a:prstGeom prst="rect">
            <a:avLst/>
          </a:prstGeom>
        </p:spPr>
      </p:pic>
      <p:sp>
        <p:nvSpPr>
          <p:cNvPr id="26" name="Arrow: Right 25">
            <a:extLst>
              <a:ext uri="{FF2B5EF4-FFF2-40B4-BE49-F238E27FC236}">
                <a16:creationId xmlns:a16="http://schemas.microsoft.com/office/drawing/2014/main" id="{619DE7B7-559E-7799-6840-8D471BB811F8}"/>
              </a:ext>
            </a:extLst>
          </p:cNvPr>
          <p:cNvSpPr/>
          <p:nvPr/>
        </p:nvSpPr>
        <p:spPr>
          <a:xfrm>
            <a:off x="5051323" y="2104565"/>
            <a:ext cx="1336678" cy="358416"/>
          </a:xfrm>
          <a:prstGeom prst="rightArrow">
            <a:avLst/>
          </a:prstGeom>
          <a:solidFill>
            <a:srgbClr val="993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CF442E98-DDF6-ADB6-F4EA-0582F1FC42C9}"/>
              </a:ext>
            </a:extLst>
          </p:cNvPr>
          <p:cNvSpPr/>
          <p:nvPr/>
        </p:nvSpPr>
        <p:spPr>
          <a:xfrm>
            <a:off x="4807862" y="4828647"/>
            <a:ext cx="768267" cy="346973"/>
          </a:xfrm>
          <a:prstGeom prst="rightArrow">
            <a:avLst/>
          </a:prstGeom>
          <a:solidFill>
            <a:srgbClr val="993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Right 27">
            <a:extLst>
              <a:ext uri="{FF2B5EF4-FFF2-40B4-BE49-F238E27FC236}">
                <a16:creationId xmlns:a16="http://schemas.microsoft.com/office/drawing/2014/main" id="{E2185E4E-5C4C-4AE9-37D7-BACCE00108E7}"/>
              </a:ext>
            </a:extLst>
          </p:cNvPr>
          <p:cNvSpPr/>
          <p:nvPr/>
        </p:nvSpPr>
        <p:spPr>
          <a:xfrm>
            <a:off x="9214735" y="4495359"/>
            <a:ext cx="680661" cy="346973"/>
          </a:xfrm>
          <a:prstGeom prst="rightArrow">
            <a:avLst/>
          </a:prstGeom>
          <a:solidFill>
            <a:srgbClr val="993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Right 28">
            <a:extLst>
              <a:ext uri="{FF2B5EF4-FFF2-40B4-BE49-F238E27FC236}">
                <a16:creationId xmlns:a16="http://schemas.microsoft.com/office/drawing/2014/main" id="{C023C7E2-4712-19B7-49B4-06D5AF894674}"/>
              </a:ext>
            </a:extLst>
          </p:cNvPr>
          <p:cNvSpPr/>
          <p:nvPr/>
        </p:nvSpPr>
        <p:spPr>
          <a:xfrm rot="9168170">
            <a:off x="4715020" y="3183526"/>
            <a:ext cx="1746651" cy="274444"/>
          </a:xfrm>
          <a:prstGeom prst="rightArrow">
            <a:avLst/>
          </a:prstGeom>
          <a:solidFill>
            <a:srgbClr val="993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14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par>
                                <p:cTn id="16" presetID="14" presetClass="entr" presetSubtype="1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par>
                                <p:cTn id="24" presetID="14" presetClass="entr" presetSubtype="1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par>
                                <p:cTn id="32" presetID="14" presetClass="entr" presetSubtype="1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39BF7-08EF-4830-BB81-9E841ABC5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5D704-9E56-EC24-39D0-7AF53B98C392}"/>
              </a:ext>
            </a:extLst>
          </p:cNvPr>
          <p:cNvSpPr>
            <a:spLocks noGrp="1"/>
          </p:cNvSpPr>
          <p:nvPr>
            <p:ph type="title"/>
          </p:nvPr>
        </p:nvSpPr>
        <p:spPr>
          <a:xfrm>
            <a:off x="43406" y="0"/>
            <a:ext cx="12140287" cy="998220"/>
          </a:xfrm>
        </p:spPr>
        <p:txBody>
          <a:bodyPr>
            <a:normAutofit/>
          </a:bodyPr>
          <a:lstStyle/>
          <a:p>
            <a:pPr algn="ctr"/>
            <a:r>
              <a:rPr lang="en-US" dirty="0">
                <a:solidFill>
                  <a:srgbClr val="7030A0"/>
                </a:solidFill>
              </a:rPr>
              <a:t>SFWMD Annual Reclaimed Water Status Report</a:t>
            </a:r>
            <a:endParaRPr lang="en-US" dirty="0">
              <a:solidFill>
                <a:srgbClr val="7030A0"/>
              </a:solidFill>
              <a:ea typeface="Calibri"/>
              <a:cs typeface="Calibri"/>
            </a:endParaRPr>
          </a:p>
        </p:txBody>
      </p:sp>
      <p:sp>
        <p:nvSpPr>
          <p:cNvPr id="3" name="Content Placeholder 2">
            <a:extLst>
              <a:ext uri="{FF2B5EF4-FFF2-40B4-BE49-F238E27FC236}">
                <a16:creationId xmlns:a16="http://schemas.microsoft.com/office/drawing/2014/main" id="{93E57FB9-CF60-D188-232D-BC0897ED4FF4}"/>
              </a:ext>
            </a:extLst>
          </p:cNvPr>
          <p:cNvSpPr>
            <a:spLocks noGrp="1"/>
          </p:cNvSpPr>
          <p:nvPr>
            <p:ph idx="1"/>
          </p:nvPr>
        </p:nvSpPr>
        <p:spPr>
          <a:xfrm>
            <a:off x="3505323" y="1333860"/>
            <a:ext cx="8495146" cy="1486883"/>
          </a:xfrm>
        </p:spPr>
        <p:txBody>
          <a:bodyPr vert="horz" lIns="91440" tIns="45720" rIns="91440" bIns="45720" rtlCol="0" anchor="t">
            <a:normAutofit/>
          </a:bodyPr>
          <a:lstStyle/>
          <a:p>
            <a:pPr marL="0" indent="0">
              <a:spcBef>
                <a:spcPts val="600"/>
              </a:spcBef>
              <a:buNone/>
            </a:pPr>
            <a:r>
              <a:rPr lang="en-US" sz="2400" b="0" dirty="0">
                <a:solidFill>
                  <a:srgbClr val="7030A0"/>
                </a:solidFill>
                <a:ea typeface="Calibri"/>
                <a:cs typeface="Calibri"/>
              </a:rPr>
              <a:t>Goal to publish annually in May to coincide with Water Reuse Week as an informative piece on ‘</a:t>
            </a:r>
            <a:r>
              <a:rPr lang="en-US" sz="2400" b="0" i="1" dirty="0">
                <a:solidFill>
                  <a:srgbClr val="7030A0"/>
                </a:solidFill>
                <a:ea typeface="Calibri"/>
                <a:cs typeface="Calibri"/>
              </a:rPr>
              <a:t>All things Reclaimed</a:t>
            </a:r>
            <a:r>
              <a:rPr lang="en-US" sz="2400" b="0" dirty="0">
                <a:solidFill>
                  <a:srgbClr val="7030A0"/>
                </a:solidFill>
                <a:ea typeface="Calibri"/>
                <a:cs typeface="Calibri"/>
              </a:rPr>
              <a:t>’ for the Purple Jacket recipient.</a:t>
            </a:r>
          </a:p>
          <a:p>
            <a:pPr marL="0" indent="0">
              <a:buNone/>
            </a:pPr>
            <a:endParaRPr lang="en-US" b="0" dirty="0">
              <a:solidFill>
                <a:srgbClr val="7030A0"/>
              </a:solidFill>
              <a:ea typeface="Calibri"/>
              <a:cs typeface="Calibri"/>
            </a:endParaRPr>
          </a:p>
        </p:txBody>
      </p:sp>
      <p:pic>
        <p:nvPicPr>
          <p:cNvPr id="8" name="Picture 7">
            <a:extLst>
              <a:ext uri="{FF2B5EF4-FFF2-40B4-BE49-F238E27FC236}">
                <a16:creationId xmlns:a16="http://schemas.microsoft.com/office/drawing/2014/main" id="{47B61F60-B6DD-9789-149B-71FB9199580A}"/>
              </a:ext>
            </a:extLst>
          </p:cNvPr>
          <p:cNvPicPr>
            <a:picLocks noChangeAspect="1"/>
          </p:cNvPicPr>
          <p:nvPr/>
        </p:nvPicPr>
        <p:blipFill>
          <a:blip r:embed="rId3"/>
          <a:stretch>
            <a:fillRect/>
          </a:stretch>
        </p:blipFill>
        <p:spPr>
          <a:xfrm>
            <a:off x="191531" y="1151752"/>
            <a:ext cx="3093138" cy="4280175"/>
          </a:xfrm>
          <a:prstGeom prst="rect">
            <a:avLst/>
          </a:prstGeom>
          <a:ln>
            <a:solidFill>
              <a:schemeClr val="tx1"/>
            </a:solidFill>
          </a:ln>
        </p:spPr>
      </p:pic>
      <p:sp>
        <p:nvSpPr>
          <p:cNvPr id="5" name="Slide Number Placeholder 3">
            <a:extLst>
              <a:ext uri="{FF2B5EF4-FFF2-40B4-BE49-F238E27FC236}">
                <a16:creationId xmlns:a16="http://schemas.microsoft.com/office/drawing/2014/main" id="{DF247D8C-4204-581D-54FC-8239EAA9CD6F}"/>
              </a:ext>
            </a:extLst>
          </p:cNvPr>
          <p:cNvSpPr txBox="1">
            <a:spLocks/>
          </p:cNvSpPr>
          <p:nvPr/>
        </p:nvSpPr>
        <p:spPr>
          <a:xfrm>
            <a:off x="11328504" y="6489612"/>
            <a:ext cx="853440" cy="365125"/>
          </a:xfrm>
          <a:prstGeom prst="rect">
            <a:avLst/>
          </a:prstGeom>
        </p:spPr>
        <p:txBody>
          <a:bodyPr vert="horz" lIns="91440" tIns="45720" rIns="91440" bIns="45720" rtlCol="0" anchor="ctr"/>
          <a:lstStyle>
            <a:defPPr>
              <a:defRPr lang="en-US"/>
            </a:defPPr>
            <a:lvl1pPr marL="0" algn="r" defTabSz="914400" rtl="0" eaLnBrk="1" latinLnBrk="0" hangingPunct="1">
              <a:defRPr sz="1600" b="1" i="0" kern="1200" baseline="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996AB-FF5A-4293-835E-2271525F9DEE}" type="slidenum">
              <a:rPr lang="en-US" smtClean="0">
                <a:solidFill>
                  <a:schemeClr val="bg1"/>
                </a:solidFill>
              </a:rPr>
              <a:pPr/>
              <a:t>6</a:t>
            </a:fld>
            <a:endParaRPr lang="en-US">
              <a:solidFill>
                <a:schemeClr val="bg1"/>
              </a:solidFill>
            </a:endParaRPr>
          </a:p>
        </p:txBody>
      </p:sp>
      <p:sp>
        <p:nvSpPr>
          <p:cNvPr id="9" name="TextBox 8">
            <a:extLst>
              <a:ext uri="{FF2B5EF4-FFF2-40B4-BE49-F238E27FC236}">
                <a16:creationId xmlns:a16="http://schemas.microsoft.com/office/drawing/2014/main" id="{D0B31495-CD1D-E551-A1CE-3A93C3A1BB73}"/>
              </a:ext>
            </a:extLst>
          </p:cNvPr>
          <p:cNvSpPr txBox="1"/>
          <p:nvPr/>
        </p:nvSpPr>
        <p:spPr>
          <a:xfrm>
            <a:off x="87500" y="6488076"/>
            <a:ext cx="2813545" cy="338554"/>
          </a:xfrm>
          <a:prstGeom prst="rect">
            <a:avLst/>
          </a:prstGeom>
          <a:noFill/>
        </p:spPr>
        <p:txBody>
          <a:bodyPr wrap="square" lIns="91440" tIns="45720" rIns="91440" bIns="45720" rtlCol="0" anchor="t">
            <a:spAutoFit/>
          </a:bodyPr>
          <a:lstStyle/>
          <a:p>
            <a:pPr algn="r"/>
            <a:r>
              <a:rPr lang="en-US" sz="1600">
                <a:solidFill>
                  <a:schemeClr val="bg1"/>
                </a:solidFill>
              </a:rPr>
              <a:t>Presenter: Robert </a:t>
            </a:r>
            <a:r>
              <a:rPr lang="en-US" sz="1600" err="1">
                <a:solidFill>
                  <a:schemeClr val="bg1"/>
                </a:solidFill>
              </a:rPr>
              <a:t>Wanvestraut</a:t>
            </a:r>
          </a:p>
        </p:txBody>
      </p:sp>
      <p:pic>
        <p:nvPicPr>
          <p:cNvPr id="10" name="Picture 9">
            <a:extLst>
              <a:ext uri="{FF2B5EF4-FFF2-40B4-BE49-F238E27FC236}">
                <a16:creationId xmlns:a16="http://schemas.microsoft.com/office/drawing/2014/main" id="{B5B72863-0892-7074-0A8B-3716E478D9D5}"/>
              </a:ext>
            </a:extLst>
          </p:cNvPr>
          <p:cNvPicPr>
            <a:picLocks noChangeAspect="1"/>
          </p:cNvPicPr>
          <p:nvPr/>
        </p:nvPicPr>
        <p:blipFill>
          <a:blip r:embed="rId4"/>
          <a:stretch>
            <a:fillRect/>
          </a:stretch>
        </p:blipFill>
        <p:spPr>
          <a:xfrm>
            <a:off x="8622756" y="2315892"/>
            <a:ext cx="3132468" cy="3442731"/>
          </a:xfrm>
          <a:prstGeom prst="rect">
            <a:avLst/>
          </a:prstGeom>
        </p:spPr>
      </p:pic>
      <p:sp>
        <p:nvSpPr>
          <p:cNvPr id="12" name="TextBox 11">
            <a:extLst>
              <a:ext uri="{FF2B5EF4-FFF2-40B4-BE49-F238E27FC236}">
                <a16:creationId xmlns:a16="http://schemas.microsoft.com/office/drawing/2014/main" id="{FEA9AF12-69C9-883B-E926-D4D3CE41B49C}"/>
              </a:ext>
            </a:extLst>
          </p:cNvPr>
          <p:cNvSpPr txBox="1"/>
          <p:nvPr/>
        </p:nvSpPr>
        <p:spPr>
          <a:xfrm>
            <a:off x="3505323" y="2846667"/>
            <a:ext cx="5051322" cy="3131370"/>
          </a:xfrm>
          <a:prstGeom prst="rect">
            <a:avLst/>
          </a:prstGeom>
          <a:noFill/>
        </p:spPr>
        <p:txBody>
          <a:bodyPr wrap="square">
            <a:spAutoFit/>
          </a:bodyPr>
          <a:lstStyle/>
          <a:p>
            <a:pPr marL="0" indent="0">
              <a:spcBef>
                <a:spcPts val="600"/>
              </a:spcBef>
              <a:buNone/>
            </a:pPr>
            <a:r>
              <a:rPr lang="en-US" sz="2400" dirty="0">
                <a:solidFill>
                  <a:srgbClr val="7030A0"/>
                </a:solidFill>
                <a:ea typeface="Calibri"/>
                <a:cs typeface="Calibri"/>
              </a:rPr>
              <a:t>Provides background on state reuse activities and requirements as well as implementation status in the SFWMD.</a:t>
            </a:r>
          </a:p>
          <a:p>
            <a:pPr marL="0" indent="0">
              <a:spcBef>
                <a:spcPts val="600"/>
              </a:spcBef>
              <a:buNone/>
            </a:pPr>
            <a:r>
              <a:rPr lang="en-US" sz="2400" dirty="0">
                <a:solidFill>
                  <a:srgbClr val="7030A0"/>
                </a:solidFill>
                <a:ea typeface="Calibri"/>
                <a:cs typeface="Calibri"/>
              </a:rPr>
              <a:t> </a:t>
            </a:r>
          </a:p>
          <a:p>
            <a:pPr marL="0" indent="0">
              <a:spcBef>
                <a:spcPts val="600"/>
              </a:spcBef>
              <a:buNone/>
            </a:pPr>
            <a:r>
              <a:rPr lang="en-US" sz="2400" dirty="0">
                <a:solidFill>
                  <a:srgbClr val="7030A0"/>
                </a:solidFill>
                <a:ea typeface="Calibri"/>
                <a:cs typeface="Calibri"/>
              </a:rPr>
              <a:t>Summarizes reclaimed water and other associated flow data by planning area and across the District’s 16 counties.</a:t>
            </a:r>
          </a:p>
          <a:p>
            <a:pPr marL="285750" indent="-285750">
              <a:lnSpc>
                <a:spcPct val="115000"/>
              </a:lnSpc>
              <a:spcAft>
                <a:spcPts val="1000"/>
              </a:spcAft>
            </a:pPr>
            <a:endParaRPr lang="en-US" b="0" dirty="0">
              <a:solidFill>
                <a:srgbClr val="7030A0"/>
              </a:solidFill>
              <a:ea typeface="Calibri"/>
              <a:cs typeface="Calibri"/>
            </a:endParaRPr>
          </a:p>
        </p:txBody>
      </p:sp>
    </p:spTree>
    <p:extLst>
      <p:ext uri="{BB962C8B-B14F-4D97-AF65-F5344CB8AC3E}">
        <p14:creationId xmlns:p14="http://schemas.microsoft.com/office/powerpoint/2010/main" val="409729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8A39-C9A4-4F67-401A-D734BF51AA47}"/>
              </a:ext>
            </a:extLst>
          </p:cNvPr>
          <p:cNvSpPr>
            <a:spLocks noGrp="1"/>
          </p:cNvSpPr>
          <p:nvPr>
            <p:ph type="title"/>
          </p:nvPr>
        </p:nvSpPr>
        <p:spPr/>
        <p:txBody>
          <a:bodyPr/>
          <a:lstStyle/>
          <a:p>
            <a:r>
              <a:rPr lang="en-US" dirty="0">
                <a:solidFill>
                  <a:srgbClr val="7030A0"/>
                </a:solidFill>
              </a:rPr>
              <a:t>Data &amp; Metrics</a:t>
            </a:r>
          </a:p>
        </p:txBody>
      </p:sp>
      <p:sp>
        <p:nvSpPr>
          <p:cNvPr id="3" name="Content Placeholder 2">
            <a:extLst>
              <a:ext uri="{FF2B5EF4-FFF2-40B4-BE49-F238E27FC236}">
                <a16:creationId xmlns:a16="http://schemas.microsoft.com/office/drawing/2014/main" id="{A964C293-070A-07BF-4AC1-7A5354A0E17D}"/>
              </a:ext>
            </a:extLst>
          </p:cNvPr>
          <p:cNvSpPr>
            <a:spLocks noGrp="1"/>
          </p:cNvSpPr>
          <p:nvPr>
            <p:ph idx="1"/>
          </p:nvPr>
        </p:nvSpPr>
        <p:spPr>
          <a:xfrm>
            <a:off x="129989" y="1318161"/>
            <a:ext cx="7802626" cy="4724400"/>
          </a:xfrm>
        </p:spPr>
        <p:txBody>
          <a:bodyPr>
            <a:normAutofit/>
          </a:bodyPr>
          <a:lstStyle/>
          <a:p>
            <a:pPr marL="114300" indent="0">
              <a:buNone/>
            </a:pPr>
            <a:r>
              <a:rPr lang="en-US" sz="2400" u="sng" dirty="0">
                <a:solidFill>
                  <a:srgbClr val="7030A0"/>
                </a:solidFill>
                <a:ea typeface="Calibri"/>
                <a:cs typeface="Calibri"/>
              </a:rPr>
              <a:t>Report covers:</a:t>
            </a:r>
          </a:p>
          <a:p>
            <a:pPr marL="346075">
              <a:spcAft>
                <a:spcPts val="600"/>
              </a:spcAft>
            </a:pPr>
            <a:r>
              <a:rPr lang="en-US" sz="2200" b="0" dirty="0">
                <a:solidFill>
                  <a:srgbClr val="7030A0"/>
                </a:solidFill>
                <a:ea typeface="Calibri"/>
                <a:cs typeface="Calibri"/>
              </a:rPr>
              <a:t>124 facilities with wastewater treatment capacities    1.0 mgd </a:t>
            </a:r>
          </a:p>
          <a:p>
            <a:pPr marL="643255" lvl="1">
              <a:spcAft>
                <a:spcPts val="600"/>
              </a:spcAft>
            </a:pPr>
            <a:r>
              <a:rPr lang="en-US" sz="2200" b="0" dirty="0">
                <a:solidFill>
                  <a:srgbClr val="7030A0"/>
                </a:solidFill>
                <a:ea typeface="Calibri"/>
                <a:cs typeface="Calibri"/>
              </a:rPr>
              <a:t>With exception of the Sebring Airport (Highlands County)</a:t>
            </a:r>
          </a:p>
          <a:p>
            <a:pPr marL="117475" indent="0">
              <a:spcAft>
                <a:spcPts val="600"/>
              </a:spcAft>
              <a:buNone/>
            </a:pPr>
            <a:endParaRPr lang="en-US" sz="2200" b="0" dirty="0">
              <a:solidFill>
                <a:srgbClr val="7030A0"/>
              </a:solidFill>
              <a:ea typeface="Calibri"/>
              <a:cs typeface="Calibri"/>
            </a:endParaRPr>
          </a:p>
          <a:p>
            <a:pPr marL="117475" indent="0">
              <a:spcAft>
                <a:spcPts val="600"/>
              </a:spcAft>
              <a:buNone/>
            </a:pPr>
            <a:r>
              <a:rPr lang="en-US" sz="2200" b="0" dirty="0">
                <a:solidFill>
                  <a:srgbClr val="7030A0"/>
                </a:solidFill>
                <a:ea typeface="Calibri"/>
                <a:cs typeface="Calibri"/>
              </a:rPr>
              <a:t>Flow data obtained:</a:t>
            </a:r>
          </a:p>
          <a:p>
            <a:r>
              <a:rPr lang="en-US" sz="2200" b="0" dirty="0">
                <a:solidFill>
                  <a:srgbClr val="7030A0"/>
                </a:solidFill>
                <a:ea typeface="Calibri"/>
                <a:cs typeface="Calibri"/>
              </a:rPr>
              <a:t>107 facilities permitted to produce reclaimed water</a:t>
            </a:r>
          </a:p>
          <a:p>
            <a:pPr lvl="1">
              <a:spcBef>
                <a:spcPts val="0"/>
              </a:spcBef>
              <a:spcAft>
                <a:spcPts val="1200"/>
              </a:spcAft>
            </a:pPr>
            <a:r>
              <a:rPr lang="en-US" sz="2200" b="0" dirty="0">
                <a:solidFill>
                  <a:srgbClr val="7030A0"/>
                </a:solidFill>
                <a:ea typeface="Calibri"/>
                <a:cs typeface="Calibri"/>
              </a:rPr>
              <a:t>FDEP Reuse Inventory Reports (reuse facilities)</a:t>
            </a:r>
          </a:p>
          <a:p>
            <a:r>
              <a:rPr lang="en-US" sz="2200" b="0" dirty="0">
                <a:solidFill>
                  <a:srgbClr val="7030A0"/>
                </a:solidFill>
                <a:ea typeface="Calibri"/>
                <a:cs typeface="Calibri"/>
              </a:rPr>
              <a:t>17 facilities permitted to treat wastewater only (non-reuse)</a:t>
            </a:r>
          </a:p>
          <a:p>
            <a:pPr lvl="1">
              <a:spcBef>
                <a:spcPts val="0"/>
              </a:spcBef>
            </a:pPr>
            <a:r>
              <a:rPr lang="en-US" sz="2200" b="0" dirty="0">
                <a:solidFill>
                  <a:srgbClr val="7030A0"/>
                </a:solidFill>
                <a:ea typeface="Calibri"/>
                <a:cs typeface="Calibri"/>
              </a:rPr>
              <a:t>Data obtained via communications with FDEP and utility staff</a:t>
            </a:r>
          </a:p>
        </p:txBody>
      </p:sp>
      <p:pic>
        <p:nvPicPr>
          <p:cNvPr id="6" name="Picture 5">
            <a:extLst>
              <a:ext uri="{FF2B5EF4-FFF2-40B4-BE49-F238E27FC236}">
                <a16:creationId xmlns:a16="http://schemas.microsoft.com/office/drawing/2014/main" id="{155E4DD0-1EDD-7B4D-20E9-AF5150CFBEA0}"/>
              </a:ext>
            </a:extLst>
          </p:cNvPr>
          <p:cNvPicPr>
            <a:picLocks noChangeAspect="1"/>
          </p:cNvPicPr>
          <p:nvPr/>
        </p:nvPicPr>
        <p:blipFill>
          <a:blip r:embed="rId3"/>
          <a:stretch>
            <a:fillRect/>
          </a:stretch>
        </p:blipFill>
        <p:spPr>
          <a:xfrm>
            <a:off x="7932615" y="505175"/>
            <a:ext cx="3909115" cy="5223908"/>
          </a:xfrm>
          <a:prstGeom prst="rect">
            <a:avLst/>
          </a:prstGeom>
        </p:spPr>
      </p:pic>
      <p:pic>
        <p:nvPicPr>
          <p:cNvPr id="5" name="Picture 4">
            <a:extLst>
              <a:ext uri="{FF2B5EF4-FFF2-40B4-BE49-F238E27FC236}">
                <a16:creationId xmlns:a16="http://schemas.microsoft.com/office/drawing/2014/main" id="{2EBAE63B-1FE1-EF9E-FD77-7619D9C101FA}"/>
              </a:ext>
            </a:extLst>
          </p:cNvPr>
          <p:cNvPicPr>
            <a:picLocks noChangeAspect="1"/>
          </p:cNvPicPr>
          <p:nvPr/>
        </p:nvPicPr>
        <p:blipFill>
          <a:blip r:embed="rId4"/>
          <a:srcRect l="21908" t="3234"/>
          <a:stretch/>
        </p:blipFill>
        <p:spPr>
          <a:xfrm>
            <a:off x="6354096" y="1876427"/>
            <a:ext cx="221227" cy="239090"/>
          </a:xfrm>
          <a:prstGeom prst="rect">
            <a:avLst/>
          </a:prstGeom>
        </p:spPr>
      </p:pic>
    </p:spTree>
    <p:extLst>
      <p:ext uri="{BB962C8B-B14F-4D97-AF65-F5344CB8AC3E}">
        <p14:creationId xmlns:p14="http://schemas.microsoft.com/office/powerpoint/2010/main" val="3648316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57A4D-A500-B22D-FB7E-73A4A3850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346E1-6549-CBD8-73A5-A3F8FBD6D8FE}"/>
              </a:ext>
            </a:extLst>
          </p:cNvPr>
          <p:cNvSpPr>
            <a:spLocks noGrp="1"/>
          </p:cNvSpPr>
          <p:nvPr>
            <p:ph type="title"/>
          </p:nvPr>
        </p:nvSpPr>
        <p:spPr>
          <a:xfrm>
            <a:off x="0" y="274638"/>
            <a:ext cx="11376561" cy="1043523"/>
          </a:xfrm>
        </p:spPr>
        <p:txBody>
          <a:bodyPr/>
          <a:lstStyle/>
          <a:p>
            <a:pPr algn="ctr"/>
            <a:r>
              <a:rPr lang="en-US" dirty="0">
                <a:solidFill>
                  <a:srgbClr val="7030A0"/>
                </a:solidFill>
              </a:rPr>
              <a:t>Data &amp; Metrics</a:t>
            </a:r>
          </a:p>
        </p:txBody>
      </p:sp>
      <p:sp>
        <p:nvSpPr>
          <p:cNvPr id="3" name="Content Placeholder 2">
            <a:extLst>
              <a:ext uri="{FF2B5EF4-FFF2-40B4-BE49-F238E27FC236}">
                <a16:creationId xmlns:a16="http://schemas.microsoft.com/office/drawing/2014/main" id="{64DFD2FA-8993-E22B-05F2-C91F4145A26C}"/>
              </a:ext>
            </a:extLst>
          </p:cNvPr>
          <p:cNvSpPr>
            <a:spLocks noGrp="1"/>
          </p:cNvSpPr>
          <p:nvPr>
            <p:ph idx="1"/>
          </p:nvPr>
        </p:nvSpPr>
        <p:spPr>
          <a:xfrm>
            <a:off x="420632" y="1155929"/>
            <a:ext cx="8030194" cy="4724400"/>
          </a:xfrm>
        </p:spPr>
        <p:txBody>
          <a:bodyPr>
            <a:normAutofit/>
          </a:bodyPr>
          <a:lstStyle/>
          <a:p>
            <a:pPr marL="114300" indent="0">
              <a:buNone/>
            </a:pPr>
            <a:r>
              <a:rPr lang="en-US" sz="2400" u="sng" dirty="0">
                <a:solidFill>
                  <a:srgbClr val="7030A0"/>
                </a:solidFill>
                <a:ea typeface="Calibri"/>
                <a:cs typeface="Calibri"/>
              </a:rPr>
              <a:t>Primary Metrics (all in mgd except percentages):</a:t>
            </a:r>
          </a:p>
          <a:p>
            <a:pPr marL="574675" indent="-457200">
              <a:spcBef>
                <a:spcPts val="0"/>
              </a:spcBef>
              <a:buClr>
                <a:srgbClr val="9933FF"/>
              </a:buClr>
              <a:buFont typeface="+mj-lt"/>
              <a:buAutoNum type="arabicPeriod"/>
            </a:pPr>
            <a:r>
              <a:rPr lang="en-US" sz="2400" b="0" dirty="0">
                <a:solidFill>
                  <a:srgbClr val="7030A0"/>
                </a:solidFill>
                <a:ea typeface="Calibri"/>
                <a:cs typeface="Calibri"/>
              </a:rPr>
              <a:t>Treated wastewater </a:t>
            </a:r>
          </a:p>
          <a:p>
            <a:pPr marL="574675" indent="-457200">
              <a:spcBef>
                <a:spcPts val="0"/>
              </a:spcBef>
              <a:buClr>
                <a:srgbClr val="9933FF"/>
              </a:buClr>
              <a:buFont typeface="+mj-lt"/>
              <a:buAutoNum type="arabicPeriod"/>
            </a:pPr>
            <a:r>
              <a:rPr lang="en-US" sz="2400" b="0" dirty="0">
                <a:solidFill>
                  <a:srgbClr val="7030A0"/>
                </a:solidFill>
                <a:ea typeface="Calibri"/>
                <a:cs typeface="Calibri"/>
              </a:rPr>
              <a:t>Supplemental water</a:t>
            </a:r>
          </a:p>
          <a:p>
            <a:pPr marL="574675" indent="-457200">
              <a:spcBef>
                <a:spcPts val="0"/>
              </a:spcBef>
              <a:buClr>
                <a:srgbClr val="9933FF"/>
              </a:buClr>
              <a:buFont typeface="+mj-lt"/>
              <a:buAutoNum type="arabicPeriod"/>
            </a:pPr>
            <a:r>
              <a:rPr lang="en-US" sz="2400" b="0" dirty="0">
                <a:solidFill>
                  <a:srgbClr val="7030A0"/>
                </a:solidFill>
                <a:ea typeface="Calibri"/>
                <a:cs typeface="Calibri"/>
              </a:rPr>
              <a:t>Tota Reuse (inclusive of supplemental water)</a:t>
            </a:r>
          </a:p>
          <a:p>
            <a:pPr marL="574675" indent="-457200">
              <a:spcBef>
                <a:spcPts val="0"/>
              </a:spcBef>
              <a:buClr>
                <a:srgbClr val="9933FF"/>
              </a:buClr>
              <a:buFont typeface="+mj-lt"/>
              <a:buAutoNum type="arabicPeriod"/>
            </a:pPr>
            <a:r>
              <a:rPr lang="en-US" sz="2400" b="0" dirty="0">
                <a:solidFill>
                  <a:srgbClr val="7030A0"/>
                </a:solidFill>
                <a:ea typeface="Calibri"/>
                <a:cs typeface="Calibri"/>
              </a:rPr>
              <a:t>Disposal</a:t>
            </a:r>
          </a:p>
          <a:p>
            <a:pPr marL="574675" indent="-457200">
              <a:spcBef>
                <a:spcPts val="0"/>
              </a:spcBef>
              <a:buClr>
                <a:srgbClr val="9933FF"/>
              </a:buClr>
              <a:buFont typeface="+mj-lt"/>
              <a:buAutoNum type="arabicPeriod"/>
            </a:pPr>
            <a:r>
              <a:rPr lang="en-US" sz="2400" b="0" dirty="0">
                <a:solidFill>
                  <a:srgbClr val="7030A0"/>
                </a:solidFill>
                <a:ea typeface="Calibri"/>
                <a:cs typeface="Calibri"/>
              </a:rPr>
              <a:t>Reused Wastewater (Reuse – Supplemental)</a:t>
            </a:r>
          </a:p>
          <a:p>
            <a:pPr marL="574675" indent="-457200">
              <a:spcBef>
                <a:spcPts val="0"/>
              </a:spcBef>
              <a:buClr>
                <a:srgbClr val="9933FF"/>
              </a:buClr>
              <a:buFont typeface="+mj-lt"/>
              <a:buAutoNum type="arabicPeriod"/>
            </a:pPr>
            <a:r>
              <a:rPr lang="en-US" sz="2400" b="0" dirty="0">
                <a:solidFill>
                  <a:srgbClr val="7030A0"/>
                </a:solidFill>
                <a:ea typeface="Calibri"/>
                <a:cs typeface="Calibri"/>
              </a:rPr>
              <a:t>% Reused Wastewater </a:t>
            </a:r>
          </a:p>
          <a:p>
            <a:pPr marL="414655" lvl="1" indent="0">
              <a:spcBef>
                <a:spcPts val="0"/>
              </a:spcBef>
              <a:buClr>
                <a:srgbClr val="9933FF"/>
              </a:buClr>
              <a:buNone/>
            </a:pPr>
            <a:r>
              <a:rPr lang="en-US" sz="2400" b="0" dirty="0">
                <a:solidFill>
                  <a:srgbClr val="7030A0"/>
                </a:solidFill>
                <a:ea typeface="Calibri"/>
                <a:cs typeface="Calibri"/>
              </a:rPr>
              <a:t>  (Reuse – Supplemental/Treated Wastewater)</a:t>
            </a:r>
          </a:p>
          <a:p>
            <a:pPr marL="117475" lvl="1" indent="0">
              <a:spcBef>
                <a:spcPts val="0"/>
              </a:spcBef>
              <a:spcAft>
                <a:spcPts val="600"/>
              </a:spcAft>
              <a:buNone/>
            </a:pPr>
            <a:endParaRPr lang="en-US" sz="2400" u="sng" dirty="0">
              <a:solidFill>
                <a:srgbClr val="7030A0"/>
              </a:solidFill>
              <a:ea typeface="Calibri"/>
              <a:cs typeface="Calibri"/>
            </a:endParaRPr>
          </a:p>
          <a:p>
            <a:pPr marL="117475" lvl="1" indent="0">
              <a:spcBef>
                <a:spcPts val="0"/>
              </a:spcBef>
              <a:spcAft>
                <a:spcPts val="600"/>
              </a:spcAft>
              <a:buNone/>
            </a:pPr>
            <a:r>
              <a:rPr lang="en-US" sz="2400" u="sng" dirty="0">
                <a:solidFill>
                  <a:srgbClr val="7030A0"/>
                </a:solidFill>
                <a:ea typeface="Calibri"/>
                <a:cs typeface="Calibri"/>
              </a:rPr>
              <a:t>Secondary Metrics:</a:t>
            </a:r>
          </a:p>
          <a:p>
            <a:pPr marL="414655" lvl="1" indent="0">
              <a:spcBef>
                <a:spcPts val="0"/>
              </a:spcBef>
              <a:spcAft>
                <a:spcPts val="600"/>
              </a:spcAft>
              <a:buNone/>
            </a:pPr>
            <a:r>
              <a:rPr lang="en-US" sz="2400" b="0" dirty="0">
                <a:solidFill>
                  <a:srgbClr val="7030A0"/>
                </a:solidFill>
                <a:ea typeface="Calibri"/>
                <a:cs typeface="Calibri"/>
              </a:rPr>
              <a:t>Sub/Categories of 2-4 above </a:t>
            </a:r>
          </a:p>
        </p:txBody>
      </p:sp>
      <p:grpSp>
        <p:nvGrpSpPr>
          <p:cNvPr id="9" name="Group 8">
            <a:extLst>
              <a:ext uri="{FF2B5EF4-FFF2-40B4-BE49-F238E27FC236}">
                <a16:creationId xmlns:a16="http://schemas.microsoft.com/office/drawing/2014/main" id="{8FD03E6D-7DBE-68B5-06F2-AEB9D26E4268}"/>
              </a:ext>
            </a:extLst>
          </p:cNvPr>
          <p:cNvGrpSpPr/>
          <p:nvPr/>
        </p:nvGrpSpPr>
        <p:grpSpPr>
          <a:xfrm>
            <a:off x="7752862" y="855369"/>
            <a:ext cx="4118707" cy="5147261"/>
            <a:chOff x="7738929" y="547829"/>
            <a:chExt cx="4173955" cy="5000051"/>
          </a:xfrm>
        </p:grpSpPr>
        <p:pic>
          <p:nvPicPr>
            <p:cNvPr id="5" name="Picture 4">
              <a:extLst>
                <a:ext uri="{FF2B5EF4-FFF2-40B4-BE49-F238E27FC236}">
                  <a16:creationId xmlns:a16="http://schemas.microsoft.com/office/drawing/2014/main" id="{1908EFEE-ADB3-BA85-5418-BC27AC83EDB4}"/>
                </a:ext>
              </a:extLst>
            </p:cNvPr>
            <p:cNvPicPr>
              <a:picLocks noChangeAspect="1"/>
            </p:cNvPicPr>
            <p:nvPr/>
          </p:nvPicPr>
          <p:blipFill>
            <a:blip r:embed="rId3"/>
            <a:stretch>
              <a:fillRect/>
            </a:stretch>
          </p:blipFill>
          <p:spPr>
            <a:xfrm>
              <a:off x="7746465" y="547829"/>
              <a:ext cx="4166419" cy="4149528"/>
            </a:xfrm>
            <a:prstGeom prst="rect">
              <a:avLst/>
            </a:prstGeom>
          </p:spPr>
        </p:pic>
        <p:pic>
          <p:nvPicPr>
            <p:cNvPr id="8" name="Picture 7">
              <a:extLst>
                <a:ext uri="{FF2B5EF4-FFF2-40B4-BE49-F238E27FC236}">
                  <a16:creationId xmlns:a16="http://schemas.microsoft.com/office/drawing/2014/main" id="{FA34DFCA-2E9D-3242-48DD-F3D39F38DC8F}"/>
                </a:ext>
              </a:extLst>
            </p:cNvPr>
            <p:cNvPicPr>
              <a:picLocks noChangeAspect="1"/>
            </p:cNvPicPr>
            <p:nvPr/>
          </p:nvPicPr>
          <p:blipFill>
            <a:blip r:embed="rId4"/>
            <a:srcRect t="3324"/>
            <a:stretch/>
          </p:blipFill>
          <p:spPr>
            <a:xfrm>
              <a:off x="7738929" y="4689821"/>
              <a:ext cx="4166419" cy="858059"/>
            </a:xfrm>
            <a:prstGeom prst="rect">
              <a:avLst/>
            </a:prstGeom>
          </p:spPr>
        </p:pic>
      </p:grpSp>
    </p:spTree>
    <p:extLst>
      <p:ext uri="{BB962C8B-B14F-4D97-AF65-F5344CB8AC3E}">
        <p14:creationId xmlns:p14="http://schemas.microsoft.com/office/powerpoint/2010/main" val="120930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F3A-5E37-54DC-4C2D-CC21C2D7C501}"/>
              </a:ext>
            </a:extLst>
          </p:cNvPr>
          <p:cNvSpPr>
            <a:spLocks noGrp="1"/>
          </p:cNvSpPr>
          <p:nvPr>
            <p:ph type="title"/>
          </p:nvPr>
        </p:nvSpPr>
        <p:spPr>
          <a:xfrm>
            <a:off x="0" y="117796"/>
            <a:ext cx="12192000" cy="1043523"/>
          </a:xfrm>
        </p:spPr>
        <p:txBody>
          <a:bodyPr/>
          <a:lstStyle/>
          <a:p>
            <a:pPr algn="ctr"/>
            <a:r>
              <a:rPr lang="en-US" dirty="0">
                <a:solidFill>
                  <a:srgbClr val="7030A0"/>
                </a:solidFill>
              </a:rPr>
              <a:t>Background Sections in the Report</a:t>
            </a:r>
            <a:endParaRPr lang="en-US" dirty="0"/>
          </a:p>
        </p:txBody>
      </p:sp>
      <p:sp>
        <p:nvSpPr>
          <p:cNvPr id="3" name="Content Placeholder 2">
            <a:extLst>
              <a:ext uri="{FF2B5EF4-FFF2-40B4-BE49-F238E27FC236}">
                <a16:creationId xmlns:a16="http://schemas.microsoft.com/office/drawing/2014/main" id="{A996EBF2-104A-9522-B521-166D16FA54C7}"/>
              </a:ext>
            </a:extLst>
          </p:cNvPr>
          <p:cNvSpPr>
            <a:spLocks noGrp="1"/>
          </p:cNvSpPr>
          <p:nvPr>
            <p:ph idx="1"/>
          </p:nvPr>
        </p:nvSpPr>
        <p:spPr>
          <a:xfrm>
            <a:off x="445142" y="1451877"/>
            <a:ext cx="6690305" cy="4724400"/>
          </a:xfrm>
        </p:spPr>
        <p:txBody>
          <a:bodyPr>
            <a:normAutofit/>
          </a:bodyPr>
          <a:lstStyle/>
          <a:p>
            <a:pPr marL="571500" marR="0" indent="-571500">
              <a:spcAft>
                <a:spcPts val="1200"/>
              </a:spcAft>
              <a:buNone/>
              <a:tabLst>
                <a:tab pos="571500" algn="l"/>
              </a:tabLst>
            </a:pPr>
            <a:r>
              <a:rPr lang="en-US" sz="2200" u="sng" dirty="0">
                <a:solidFill>
                  <a:srgbClr val="7030A0"/>
                </a:solidFill>
                <a:ea typeface="Calibri"/>
                <a:cs typeface="Calibri"/>
              </a:rPr>
              <a:t>Background Discussion Sections Include:</a:t>
            </a:r>
          </a:p>
          <a:p>
            <a:pPr marL="515938" marR="0" indent="-515938">
              <a:spcAft>
                <a:spcPts val="1200"/>
              </a:spcAft>
              <a:buFont typeface="+mj-lt"/>
              <a:buAutoNum type="arabicPeriod"/>
              <a:tabLst>
                <a:tab pos="1717675" algn="l"/>
              </a:tabLst>
            </a:pPr>
            <a:r>
              <a:rPr lang="en-US" sz="2200" b="0" dirty="0">
                <a:solidFill>
                  <a:srgbClr val="7030A0"/>
                </a:solidFill>
                <a:ea typeface="Calibri"/>
                <a:cs typeface="Calibri"/>
              </a:rPr>
              <a:t>Increasing demands and limitations on traditional water sources </a:t>
            </a:r>
          </a:p>
          <a:p>
            <a:pPr marL="228600" marR="0" indent="-457200">
              <a:spcAft>
                <a:spcPts val="1200"/>
              </a:spcAft>
              <a:buFont typeface="+mj-lt"/>
              <a:buAutoNum type="arabicPeriod"/>
              <a:tabLst>
                <a:tab pos="571500" algn="l"/>
              </a:tabLst>
            </a:pPr>
            <a:r>
              <a:rPr lang="en-US" sz="2200" b="0" dirty="0">
                <a:solidFill>
                  <a:srgbClr val="7030A0"/>
                </a:solidFill>
                <a:ea typeface="Calibri"/>
                <a:cs typeface="Calibri"/>
              </a:rPr>
              <a:t>Leah Schad Memorial Ocean Outfall Program </a:t>
            </a:r>
          </a:p>
          <a:p>
            <a:pPr marL="228600" indent="-457200">
              <a:spcAft>
                <a:spcPts val="1200"/>
              </a:spcAft>
              <a:buFont typeface="+mj-lt"/>
              <a:buAutoNum type="arabicPeriod"/>
              <a:tabLst>
                <a:tab pos="571500" algn="l"/>
              </a:tabLst>
            </a:pPr>
            <a:r>
              <a:rPr lang="en-US" sz="2200" b="0" dirty="0">
                <a:solidFill>
                  <a:srgbClr val="7030A0"/>
                </a:solidFill>
                <a:ea typeface="Calibri"/>
                <a:cs typeface="Calibri"/>
              </a:rPr>
              <a:t>Surface Water Discharges, Chapter 2021-168, Laws of Florida (</a:t>
            </a:r>
            <a:r>
              <a:rPr lang="en-US" sz="2200" b="0" dirty="0" err="1">
                <a:solidFill>
                  <a:srgbClr val="7030A0"/>
                </a:solidFill>
                <a:ea typeface="Calibri"/>
                <a:cs typeface="Calibri"/>
              </a:rPr>
              <a:t>a.k.a</a:t>
            </a:r>
            <a:r>
              <a:rPr lang="en-US" sz="2200" b="0" dirty="0">
                <a:solidFill>
                  <a:srgbClr val="7030A0"/>
                </a:solidFill>
                <a:ea typeface="Calibri"/>
                <a:cs typeface="Calibri"/>
              </a:rPr>
              <a:t> SB64).</a:t>
            </a:r>
          </a:p>
          <a:p>
            <a:pPr marL="0" marR="0" indent="0">
              <a:spcAft>
                <a:spcPts val="1200"/>
              </a:spcAft>
              <a:buNone/>
              <a:tabLst>
                <a:tab pos="571500" algn="l"/>
              </a:tabLst>
            </a:pP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8C6D248C-BC18-273D-AF72-2DDED6C4A52C}"/>
              </a:ext>
            </a:extLst>
          </p:cNvPr>
          <p:cNvPicPr>
            <a:picLocks noChangeAspect="1"/>
          </p:cNvPicPr>
          <p:nvPr/>
        </p:nvPicPr>
        <p:blipFill>
          <a:blip r:embed="rId2"/>
          <a:stretch>
            <a:fillRect/>
          </a:stretch>
        </p:blipFill>
        <p:spPr>
          <a:xfrm>
            <a:off x="7784123" y="1116255"/>
            <a:ext cx="4352202" cy="5623949"/>
          </a:xfrm>
          <a:prstGeom prst="rect">
            <a:avLst/>
          </a:prstGeom>
        </p:spPr>
      </p:pic>
    </p:spTree>
    <p:extLst>
      <p:ext uri="{BB962C8B-B14F-4D97-AF65-F5344CB8AC3E}">
        <p14:creationId xmlns:p14="http://schemas.microsoft.com/office/powerpoint/2010/main" val="2282469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HC">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6E2BB75319F64891FECF747722748A" ma:contentTypeVersion="16" ma:contentTypeDescription="Create a new document." ma:contentTypeScope="" ma:versionID="b66b19ae608e60f4696a0061746ba505">
  <xsd:schema xmlns:xsd="http://www.w3.org/2001/XMLSchema" xmlns:xs="http://www.w3.org/2001/XMLSchema" xmlns:p="http://schemas.microsoft.com/office/2006/metadata/properties" xmlns:ns2="8679a656-4967-4555-a17b-583fa323d462" xmlns:ns3="a59002c2-3ea9-422d-b03a-3bc9df7a71c9" targetNamespace="http://schemas.microsoft.com/office/2006/metadata/properties" ma:root="true" ma:fieldsID="8260357a27341a98dc372276b88bb920" ns2:_="" ns3:_="">
    <xsd:import namespace="8679a656-4967-4555-a17b-583fa323d462"/>
    <xsd:import namespace="a59002c2-3ea9-422d-b03a-3bc9df7a71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Statu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9a656-4967-4555-a17b-583fa323d4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2185140-ecae-4b08-a6d3-e60ccb92ce0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Status" ma:index="21" nillable="true" ma:displayName="Status" ma:description="Document Status" ma:format="Dropdown" ma:internalName="Status">
      <xsd:simpleType>
        <xsd:restriction base="dms:Choice">
          <xsd:enumeration value="Draft"/>
          <xsd:enumeration value="Final"/>
          <xsd:enumeration value="Choice 3"/>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9002c2-3ea9-422d-b03a-3bc9df7a71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f2f3f46-251f-4b29-9527-9807fa135bb0}" ma:internalName="TaxCatchAll" ma:showField="CatchAllData" ma:web="a59002c2-3ea9-422d-b03a-3bc9df7a71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79a656-4967-4555-a17b-583fa323d462">
      <Terms xmlns="http://schemas.microsoft.com/office/infopath/2007/PartnerControls"/>
    </lcf76f155ced4ddcb4097134ff3c332f>
    <TaxCatchAll xmlns="a59002c2-3ea9-422d-b03a-3bc9df7a71c9" xsi:nil="true"/>
    <Status xmlns="8679a656-4967-4555-a17b-583fa323d462" xsi:nil="true"/>
  </documentManagement>
</p:properties>
</file>

<file path=customXml/itemProps1.xml><?xml version="1.0" encoding="utf-8"?>
<ds:datastoreItem xmlns:ds="http://schemas.openxmlformats.org/officeDocument/2006/customXml" ds:itemID="{B7FCC05E-C6ED-4125-9480-4F57E2A2DA99}">
  <ds:schemaRefs>
    <ds:schemaRef ds:uri="8679a656-4967-4555-a17b-583fa323d462"/>
    <ds:schemaRef ds:uri="a59002c2-3ea9-422d-b03a-3bc9df7a71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76C3EB9-C7E0-4DE4-8717-1FFCB92CCC8F}">
  <ds:schemaRefs>
    <ds:schemaRef ds:uri="http://schemas.microsoft.com/sharepoint/v3/contenttype/forms"/>
  </ds:schemaRefs>
</ds:datastoreItem>
</file>

<file path=customXml/itemProps3.xml><?xml version="1.0" encoding="utf-8"?>
<ds:datastoreItem xmlns:ds="http://schemas.openxmlformats.org/officeDocument/2006/customXml" ds:itemID="{D682742C-04D3-44CD-A972-049708F99346}">
  <ds:schemaRefs>
    <ds:schemaRef ds:uri="http://purl.org/dc/terms/"/>
    <ds:schemaRef ds:uri="http://schemas.microsoft.com/office/2006/documentManagement/types"/>
    <ds:schemaRef ds:uri="http://purl.org/dc/elements/1.1/"/>
    <ds:schemaRef ds:uri="a59002c2-3ea9-422d-b03a-3bc9df7a71c9"/>
    <ds:schemaRef ds:uri="http://schemas.microsoft.com/office/infopath/2007/PartnerControls"/>
    <ds:schemaRef ds:uri="http://schemas.openxmlformats.org/package/2006/metadata/core-properties"/>
    <ds:schemaRef ds:uri="8679a656-4967-4555-a17b-583fa323d462"/>
    <ds:schemaRef ds:uri="http://schemas.microsoft.com/office/2006/metadata/properties"/>
    <ds:schemaRef ds:uri="http://www.w3.org/XML/1998/namespace"/>
    <ds:schemaRef ds:uri="http://purl.org/dc/dcmitype/"/>
  </ds:schemaRefs>
</ds:datastoreItem>
</file>

<file path=docMetadata/LabelInfo.xml><?xml version="1.0" encoding="utf-8"?>
<clbl:labelList xmlns:clbl="http://schemas.microsoft.com/office/2020/mipLabelMetadata">
  <clbl:label id="{d23f7173-b386-4e91-8ce7-052a18d65341}" enabled="0" method="" siteId="{d23f7173-b386-4e91-8ce7-052a18d65341}" removed="1"/>
</clbl:labelList>
</file>

<file path=docProps/app.xml><?xml version="1.0" encoding="utf-8"?>
<Properties xmlns="http://schemas.openxmlformats.org/officeDocument/2006/extended-properties" xmlns:vt="http://schemas.openxmlformats.org/officeDocument/2006/docPropsVTypes">
  <Template>Adjacency</Template>
  <TotalTime>9406</TotalTime>
  <Words>1380</Words>
  <Application>Microsoft Office PowerPoint</Application>
  <PresentationFormat>Widescreen</PresentationFormat>
  <Paragraphs>330</Paragraphs>
  <Slides>24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 New</vt:lpstr>
      <vt:lpstr>Open Sans</vt:lpstr>
      <vt:lpstr>open-sans</vt:lpstr>
      <vt:lpstr>Times New Roman</vt:lpstr>
      <vt:lpstr>Wingdings</vt:lpstr>
      <vt:lpstr>GHC</vt:lpstr>
      <vt:lpstr>SFWMD Annual Reclaimed Water Status Report</vt:lpstr>
      <vt:lpstr>What Is Reclaimed Water?</vt:lpstr>
      <vt:lpstr>Uses of Reclaimed Water</vt:lpstr>
      <vt:lpstr>Reclaimed Water Considerations of the SFWMD</vt:lpstr>
      <vt:lpstr>Data Collection and Preparation</vt:lpstr>
      <vt:lpstr>SFWMD Annual Reclaimed Water Status Report</vt:lpstr>
      <vt:lpstr>Data &amp; Metrics</vt:lpstr>
      <vt:lpstr>Data &amp; Metrics</vt:lpstr>
      <vt:lpstr>Background Sections in the Report</vt:lpstr>
      <vt:lpstr>Factors Relevant to Water Reuse Implementation </vt:lpstr>
      <vt:lpstr>Factors Relevant to Water Reuse Implementation </vt:lpstr>
      <vt:lpstr>Summarization of Flow and Project Data </vt:lpstr>
      <vt:lpstr>Reuse in Each Planning Area</vt:lpstr>
      <vt:lpstr>Reuse in Each Planning Area</vt:lpstr>
      <vt:lpstr>PowerPoint Presentation</vt:lpstr>
      <vt:lpstr>Let’s Look at Some Fun Figures</vt:lpstr>
      <vt:lpstr>Reuse In the SFWMD</vt:lpstr>
      <vt:lpstr>Reuse and Related Flows in the SFWMD</vt:lpstr>
      <vt:lpstr>Districtwide Reuse Flows for Categories for 2023</vt:lpstr>
      <vt:lpstr>Reuse and Related Flows SEFLUC Counties</vt:lpstr>
      <vt:lpstr>Reusea in the SEFLUC Counties 2023</vt:lpstr>
      <vt:lpstr>Effluent disposal in the SEFLUC Counties</vt:lpstr>
      <vt:lpstr>Where to find the report</vt:lpstr>
      <vt:lpstr>Thank You!!</vt:lpstr>
    </vt:vector>
  </TitlesOfParts>
  <Company>Brevard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Jones</dc:creator>
  <cp:lastModifiedBy>Anne Murray</cp:lastModifiedBy>
  <cp:revision>24</cp:revision>
  <cp:lastPrinted>2023-06-08T17:28:36Z</cp:lastPrinted>
  <dcterms:created xsi:type="dcterms:W3CDTF">2016-05-04T01:08:47Z</dcterms:created>
  <dcterms:modified xsi:type="dcterms:W3CDTF">2025-09-09T13:23:58Z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0x010100086E2BB75319F64891FECF747722748A</vt:lpwstr>
  </property>
</Properties>
</file>