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996" r:id="rId5"/>
    <p:sldMasterId id="2147494012" r:id="rId6"/>
    <p:sldMasterId id="2147493510" r:id="rId7"/>
    <p:sldMasterId id="2147494044" r:id="rId8"/>
  </p:sldMasterIdLst>
  <p:notesMasterIdLst>
    <p:notesMasterId r:id="rId22"/>
  </p:notesMasterIdLst>
  <p:handoutMasterIdLst>
    <p:handoutMasterId r:id="rId23"/>
  </p:handoutMasterIdLst>
  <p:sldIdLst>
    <p:sldId id="4997" r:id="rId9"/>
    <p:sldId id="286" r:id="rId10"/>
    <p:sldId id="5251" r:id="rId11"/>
    <p:sldId id="5573" r:id="rId12"/>
    <p:sldId id="5575" r:id="rId13"/>
    <p:sldId id="5604" r:id="rId14"/>
    <p:sldId id="5605" r:id="rId15"/>
    <p:sldId id="5606" r:id="rId16"/>
    <p:sldId id="5607" r:id="rId17"/>
    <p:sldId id="5608" r:id="rId18"/>
    <p:sldId id="5602" r:id="rId19"/>
    <p:sldId id="5599" r:id="rId20"/>
    <p:sldId id="5597" r:id="rId21"/>
  </p:sldIdLst>
  <p:sldSz cx="9144000" cy="5143500" type="screen16x9"/>
  <p:notesSz cx="7010400" cy="9296400"/>
  <p:custDataLst>
    <p:tags r:id="rId2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9A88029-E9B7-4AB6-8FD9-7D8FC91CB864}">
          <p14:sldIdLst>
            <p14:sldId id="4997"/>
            <p14:sldId id="286"/>
            <p14:sldId id="5251"/>
            <p14:sldId id="5573"/>
            <p14:sldId id="5575"/>
            <p14:sldId id="5604"/>
            <p14:sldId id="5605"/>
            <p14:sldId id="5606"/>
            <p14:sldId id="5607"/>
            <p14:sldId id="5608"/>
            <p14:sldId id="5602"/>
            <p14:sldId id="5599"/>
            <p14:sldId id="55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596" userDrawn="1">
          <p15:clr>
            <a:srgbClr val="A4A3A4"/>
          </p15:clr>
        </p15:guide>
        <p15:guide id="2" pos="1320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orient="horz" pos="708" userDrawn="1">
          <p15:clr>
            <a:srgbClr val="A4A3A4"/>
          </p15:clr>
        </p15:guide>
        <p15:guide id="5" orient="horz" pos="6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78" userDrawn="1">
          <p15:clr>
            <a:srgbClr val="A4A3A4"/>
          </p15:clr>
        </p15:guide>
        <p15:guide id="2" pos="2257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illwell, Brooke" initials="SB" lastIdx="1" clrIdx="0">
    <p:extLst>
      <p:ext uri="{19B8F6BF-5375-455C-9EA6-DF929625EA0E}">
        <p15:presenceInfo xmlns:p15="http://schemas.microsoft.com/office/powerpoint/2012/main" userId="S::StillwellBA@cdmsmith.com::88a816cb-86f8-4044-8fce-8184166fede2" providerId="AD"/>
      </p:ext>
    </p:extLst>
  </p:cmAuthor>
  <p:cmAuthor id="2" name="Feizoulof, Cuneyt" initials="FC" lastIdx="1" clrIdx="1">
    <p:extLst>
      <p:ext uri="{19B8F6BF-5375-455C-9EA6-DF929625EA0E}">
        <p15:presenceInfo xmlns:p15="http://schemas.microsoft.com/office/powerpoint/2012/main" userId="S::feizoulofc@cdmsmith.com::6ffcba3b-9c13-4244-9e33-5a17b775abb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6FBD"/>
    <a:srgbClr val="ECF4E9"/>
    <a:srgbClr val="0B3898"/>
    <a:srgbClr val="002060"/>
    <a:srgbClr val="DADADA"/>
    <a:srgbClr val="E1B47A"/>
    <a:srgbClr val="AE3D06"/>
    <a:srgbClr val="F8C327"/>
    <a:srgbClr val="063D89"/>
    <a:srgbClr val="4662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6E5634-C458-44BD-82FD-6C938BC66FBF}" v="10" dt="2022-05-06T17:28:32.314"/>
  </p1510:revLst>
</p1510:revInfo>
</file>

<file path=ppt/tableStyles.xml><?xml version="1.0" encoding="utf-8"?>
<a:tblStyleLst xmlns:a="http://schemas.openxmlformats.org/drawingml/2006/main" def="{5C22544A-7EE6-4342-B048-85BDC9FD1C3A}"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08"/>
      </p:cViewPr>
      <p:guideLst>
        <p:guide orient="horz" pos="1596"/>
        <p:guide pos="1320"/>
        <p:guide pos="2880"/>
        <p:guide orient="horz" pos="708"/>
        <p:guide orient="horz" pos="61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78"/>
        <p:guide pos="225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3.xml"/><Relationship Id="rId24" Type="http://schemas.openxmlformats.org/officeDocument/2006/relationships/tags" Target="tags/tag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7.xml"/><Relationship Id="rId23" Type="http://schemas.openxmlformats.org/officeDocument/2006/relationships/handoutMaster" Target="handoutMasters/handoutMaster1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BIL Funding Breakdown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IIJA Funding Breakdown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A4E-4D87-BDB6-0D73192FD348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A4E-4D87-BDB6-0D73192FD348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A4E-4D87-BDB6-0D73192FD348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A4E-4D87-BDB6-0D73192FD34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6A4E-4D87-BDB6-0D73192FD348}"/>
              </c:ext>
            </c:extLst>
          </c:dPt>
          <c:dPt>
            <c:idx val="5"/>
            <c:bubble3D val="0"/>
            <c:spPr>
              <a:solidFill>
                <a:srgbClr val="063D89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6A4E-4D87-BDB6-0D73192FD34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6A4E-4D87-BDB6-0D73192FD348}"/>
              </c:ext>
            </c:extLst>
          </c:dPt>
          <c:dPt>
            <c:idx val="7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6A4E-4D87-BDB6-0D73192FD348}"/>
              </c:ext>
            </c:extLst>
          </c:dPt>
          <c:dPt>
            <c:idx val="8"/>
            <c:bubble3D val="0"/>
            <c:spPr>
              <a:solidFill>
                <a:srgbClr val="7030A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6A4E-4D87-BDB6-0D73192FD348}"/>
              </c:ext>
            </c:extLst>
          </c:dPt>
          <c:dPt>
            <c:idx val="9"/>
            <c:bubble3D val="0"/>
            <c:explosion val="1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6A4E-4D87-BDB6-0D73192FD348}"/>
              </c:ext>
            </c:extLst>
          </c:dPt>
          <c:dLbls>
            <c:dLbl>
              <c:idx val="0"/>
              <c:layout>
                <c:manualLayout>
                  <c:x val="1.1907320011955673E-2"/>
                  <c:y val="-1.58183999408563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A4E-4D87-BDB6-0D73192FD348}"/>
                </c:ext>
              </c:extLst>
            </c:dLbl>
            <c:dLbl>
              <c:idx val="1"/>
              <c:layout>
                <c:manualLayout>
                  <c:x val="-5.551248186066414E-3"/>
                  <c:y val="-8.78473287915209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A4E-4D87-BDB6-0D73192FD348}"/>
                </c:ext>
              </c:extLst>
            </c:dLbl>
            <c:dLbl>
              <c:idx val="2"/>
              <c:layout>
                <c:manualLayout>
                  <c:x val="8.8918917052011846E-3"/>
                  <c:y val="-0.118620777335445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A4E-4D87-BDB6-0D73192FD348}"/>
                </c:ext>
              </c:extLst>
            </c:dLbl>
            <c:dLbl>
              <c:idx val="3"/>
              <c:layout>
                <c:manualLayout>
                  <c:x val="1.953120843214717E-2"/>
                  <c:y val="-1.95392397803620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A4E-4D87-BDB6-0D73192FD348}"/>
                </c:ext>
              </c:extLst>
            </c:dLbl>
            <c:dLbl>
              <c:idx val="7"/>
              <c:layout>
                <c:manualLayout>
                  <c:x val="2.1847666730203736E-2"/>
                  <c:y val="1.68979391582338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A4E-4D87-BDB6-0D73192FD348}"/>
                </c:ext>
              </c:extLst>
            </c:dLbl>
            <c:dLbl>
              <c:idx val="8"/>
              <c:layout>
                <c:manualLayout>
                  <c:x val="2.9145219793770244E-2"/>
                  <c:y val="6.57524794397485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6A4E-4D87-BDB6-0D73192FD348}"/>
                </c:ext>
              </c:extLst>
            </c:dLbl>
            <c:dLbl>
              <c:idx val="9"/>
              <c:layout>
                <c:manualLayout>
                  <c:x val="0.15990021755068135"/>
                  <c:y val="-0.13689845442468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6A4E-4D87-BDB6-0D73192FD348}"/>
                </c:ext>
              </c:extLst>
            </c:dLbl>
            <c:spPr>
              <a:solidFill>
                <a:srgbClr val="FFFFFF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borderCallout1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Sheet1!$A$2:$A$11</c:f>
              <c:strCache>
                <c:ptCount val="10"/>
                <c:pt idx="0">
                  <c:v>Energy/Enviro/Resilience</c:v>
                </c:pt>
                <c:pt idx="1">
                  <c:v>Waterworks (Clean Water)</c:v>
                </c:pt>
                <c:pt idx="2">
                  <c:v>Ports/Waterways</c:v>
                </c:pt>
                <c:pt idx="3">
                  <c:v>Broadband</c:v>
                </c:pt>
                <c:pt idx="4">
                  <c:v>Highway/Pipeline Safety</c:v>
                </c:pt>
                <c:pt idx="5">
                  <c:v>Multimodal grants</c:v>
                </c:pt>
                <c:pt idx="6">
                  <c:v>Airports</c:v>
                </c:pt>
                <c:pt idx="7">
                  <c:v>Rail</c:v>
                </c:pt>
                <c:pt idx="8">
                  <c:v>Transit</c:v>
                </c:pt>
                <c:pt idx="9">
                  <c:v>Hwy/Bridge</c:v>
                </c:pt>
              </c:strCache>
            </c:strRef>
          </c:cat>
          <c:val>
            <c:numRef>
              <c:f>Sheet1!$B$2:$B$11</c:f>
              <c:numCache>
                <c:formatCode>"$"#,##0.0_);[Red]\("$"#,##0.0\)</c:formatCode>
                <c:ptCount val="10"/>
                <c:pt idx="0">
                  <c:v>153</c:v>
                </c:pt>
                <c:pt idx="1">
                  <c:v>55</c:v>
                </c:pt>
                <c:pt idx="2">
                  <c:v>17</c:v>
                </c:pt>
                <c:pt idx="3">
                  <c:v>65</c:v>
                </c:pt>
                <c:pt idx="4">
                  <c:v>13</c:v>
                </c:pt>
                <c:pt idx="5">
                  <c:v>19</c:v>
                </c:pt>
                <c:pt idx="6">
                  <c:v>25</c:v>
                </c:pt>
                <c:pt idx="7">
                  <c:v>66</c:v>
                </c:pt>
                <c:pt idx="8">
                  <c:v>91</c:v>
                </c:pt>
                <c:pt idx="9">
                  <c:v>348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6A4E-4D87-BDB6-0D73192FD3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DMSmith_logo_print_PMS_BlueG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8412" y="8816838"/>
            <a:ext cx="942221" cy="41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291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708025"/>
            <a:ext cx="6302375" cy="3546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168" tIns="47085" rIns="94168" bIns="4708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6619" y="4489388"/>
            <a:ext cx="5732949" cy="4253103"/>
          </a:xfrm>
          <a:prstGeom prst="rect">
            <a:avLst/>
          </a:prstGeom>
        </p:spPr>
        <p:txBody>
          <a:bodyPr vert="horz" lIns="94168" tIns="47085" rIns="94168" bIns="4708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CDMSmith_logo_print_PMS_BlueG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412" y="8816838"/>
            <a:ext cx="942221" cy="41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749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0088" indent="-340088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IIJA Overview </a:t>
            </a:r>
          </a:p>
          <a:p>
            <a:pPr marL="736858" lvl="1" indent="-283407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What’s part of IIJA? (impacts to all markets)</a:t>
            </a:r>
          </a:p>
          <a:p>
            <a:pPr marL="736858" lvl="1" indent="-283407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is CDM Smith tracking/leveraging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374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timing is now to work with clients on starting process </a:t>
            </a:r>
          </a:p>
        </p:txBody>
      </p:sp>
    </p:spTree>
    <p:extLst>
      <p:ext uri="{BB962C8B-B14F-4D97-AF65-F5344CB8AC3E}">
        <p14:creationId xmlns:p14="http://schemas.microsoft.com/office/powerpoint/2010/main" val="1561309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Mention: Build Back Better Bill in development</a:t>
            </a:r>
          </a:p>
        </p:txBody>
      </p:sp>
    </p:spTree>
    <p:extLst>
      <p:ext uri="{BB962C8B-B14F-4D97-AF65-F5344CB8AC3E}">
        <p14:creationId xmlns:p14="http://schemas.microsoft.com/office/powerpoint/2010/main" val="1595707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emf"/><Relationship Id="rId4" Type="http://schemas.microsoft.com/office/2007/relationships/hdphoto" Target="../media/hdphoto2.wdp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57175" indent="-257175">
              <a:buClr>
                <a:schemeClr val="accent2"/>
              </a:buClr>
              <a:buFont typeface="Wingdings" charset="2"/>
              <a:buChar char="§"/>
              <a:defRPr/>
            </a:lvl1pPr>
            <a:lvl2pPr marL="557213" indent="-214313">
              <a:buClr>
                <a:schemeClr val="accent2"/>
              </a:buClr>
              <a:buFont typeface="Wingdings" charset="2"/>
              <a:buChar char="§"/>
              <a:defRPr/>
            </a:lvl2pPr>
            <a:lvl3pPr marL="857250" indent="-171450">
              <a:buClr>
                <a:schemeClr val="accent2"/>
              </a:buClr>
              <a:buFont typeface="Wingdings" charset="2"/>
              <a:buChar char="§"/>
              <a:defRPr/>
            </a:lvl3pPr>
            <a:lvl4pPr marL="1200150" indent="-171450">
              <a:buClr>
                <a:schemeClr val="accent2"/>
              </a:buClr>
              <a:buFont typeface="Wingdings" charset="2"/>
              <a:buChar char="§"/>
              <a:defRPr/>
            </a:lvl4pPr>
            <a:lvl5pPr marL="1543050" indent="-171450">
              <a:buClr>
                <a:schemeClr val="accent2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1E7F8E-11DF-4689-9844-DF240320B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1" y="4599483"/>
            <a:ext cx="336553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0986301-3B03-4C62-ADAA-86B072BED8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735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 defTabSz="342900" rtl="0" eaLnBrk="1" latinLnBrk="0" hangingPunct="1">
              <a:spcBef>
                <a:spcPct val="0"/>
              </a:spcBef>
              <a:buNone/>
              <a:defRPr lang="en-US" sz="2800" b="1" i="0" kern="1200" dirty="0">
                <a:solidFill>
                  <a:srgbClr val="002060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3AAE5850-A06A-47AF-9B6B-DF4106786C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1" y="4599483"/>
            <a:ext cx="336553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0986301-3B03-4C62-ADAA-86B072BED8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510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D317BFE-128F-4CA6-88FE-2941FF3DDB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1" y="4599483"/>
            <a:ext cx="336553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0986301-3B03-4C62-ADAA-86B072BED8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31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_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No image&#10;&#10;Description automatically generated">
            <a:extLst>
              <a:ext uri="{FF2B5EF4-FFF2-40B4-BE49-F238E27FC236}">
                <a16:creationId xmlns:a16="http://schemas.microsoft.com/office/drawing/2014/main" id="{EFB1B815-A2A7-486F-BE79-D927BC9583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53" b="42839"/>
          <a:stretch/>
        </p:blipFill>
        <p:spPr>
          <a:xfrm>
            <a:off x="-12298" y="-1649"/>
            <a:ext cx="8651722" cy="280984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C3814D5-D4B4-BF46-83C5-A8486F1929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812" t="57297" r="7812" b="337"/>
          <a:stretch/>
        </p:blipFill>
        <p:spPr>
          <a:xfrm>
            <a:off x="0" y="2439334"/>
            <a:ext cx="9150148" cy="2704156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C3C8F343-9B4F-49F4-9890-38E407B7B9E6}"/>
              </a:ext>
            </a:extLst>
          </p:cNvPr>
          <p:cNvSpPr/>
          <p:nvPr userDrawn="1"/>
        </p:nvSpPr>
        <p:spPr>
          <a:xfrm>
            <a:off x="7537451" y="8985"/>
            <a:ext cx="1600399" cy="50735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7522762" y="2428323"/>
            <a:ext cx="1621239" cy="1499562"/>
          </a:xfrm>
          <a:prstGeom prst="rect">
            <a:avLst/>
          </a:prstGeom>
          <a:solidFill>
            <a:srgbClr val="0D6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7537453" y="2085961"/>
            <a:ext cx="1606548" cy="342373"/>
          </a:xfrm>
          <a:prstGeom prst="rect">
            <a:avLst/>
          </a:prstGeom>
          <a:solidFill>
            <a:srgbClr val="003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7610475" y="2115675"/>
            <a:ext cx="1533525" cy="3423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indent="0">
              <a:buNone/>
              <a:defRPr lang="en-US" sz="1200" b="0" i="1" smtClean="0">
                <a:solidFill>
                  <a:srgbClr val="FFFFFF"/>
                </a:solidFill>
                <a:latin typeface="+mj-lt"/>
                <a:cs typeface="Myriad Pro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marL="0" lvl="0"/>
            <a:r>
              <a:rPr lang="en-US"/>
              <a:t>Click to edit Date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7610475" y="598999"/>
            <a:ext cx="1533525" cy="14478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1200" baseline="0">
                <a:solidFill>
                  <a:srgbClr val="0D6FBD"/>
                </a:solidFill>
              </a:defRPr>
            </a:lvl1pPr>
          </a:lstStyle>
          <a:p>
            <a:pPr lvl="0"/>
            <a:r>
              <a:rPr lang="en-US"/>
              <a:t>Click to edit Presenters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A71E950-9CEE-2D4A-9282-76D97894AED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5569" y="2925573"/>
            <a:ext cx="1099494" cy="478461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ADB5BFD-F19A-415E-9923-A696B687263E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3917574"/>
            <a:ext cx="9144000" cy="10311"/>
          </a:xfrm>
          <a:prstGeom prst="line">
            <a:avLst/>
          </a:prstGeom>
          <a:ln w="19050" cmpd="sng">
            <a:gradFill flip="none" rotWithShape="1">
              <a:gsLst>
                <a:gs pos="0">
                  <a:schemeClr val="tx2"/>
                </a:gs>
                <a:gs pos="100000">
                  <a:prstClr val="white"/>
                </a:gs>
              </a:gsLst>
              <a:lin ang="5400000" scaled="0"/>
              <a:tileRect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FDB32F68-4B59-484E-8871-782829DF38B6}"/>
              </a:ext>
            </a:extLst>
          </p:cNvPr>
          <p:cNvSpPr/>
          <p:nvPr userDrawn="1"/>
        </p:nvSpPr>
        <p:spPr>
          <a:xfrm>
            <a:off x="0" y="3922721"/>
            <a:ext cx="9144000" cy="1220779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prstClr val="white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8DA440C-699B-4231-9EE9-05446D9C20F4}"/>
              </a:ext>
            </a:extLst>
          </p:cNvPr>
          <p:cNvCxnSpPr>
            <a:cxnSpLocks/>
          </p:cNvCxnSpPr>
          <p:nvPr userDrawn="1"/>
        </p:nvCxnSpPr>
        <p:spPr>
          <a:xfrm flipV="1">
            <a:off x="7530451" y="-1648"/>
            <a:ext cx="0" cy="5145149"/>
          </a:xfrm>
          <a:prstGeom prst="line">
            <a:avLst/>
          </a:prstGeom>
          <a:ln w="19050" cmpd="sng">
            <a:gradFill flip="none" rotWithShape="1">
              <a:gsLst>
                <a:gs pos="0">
                  <a:schemeClr val="tx2"/>
                </a:gs>
                <a:gs pos="100000">
                  <a:prstClr val="white"/>
                </a:gs>
              </a:gsLst>
              <a:lin ang="5400000" scaled="0"/>
              <a:tileRect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752E3D9F-145B-4C44-942C-C13C3C840A35}"/>
              </a:ext>
            </a:extLst>
          </p:cNvPr>
          <p:cNvSpPr/>
          <p:nvPr userDrawn="1"/>
        </p:nvSpPr>
        <p:spPr>
          <a:xfrm>
            <a:off x="0" y="-1658"/>
            <a:ext cx="7522761" cy="2435156"/>
          </a:xfrm>
          <a:prstGeom prst="rect">
            <a:avLst/>
          </a:prstGeom>
          <a:gradFill>
            <a:gsLst>
              <a:gs pos="38000">
                <a:schemeClr val="bg1">
                  <a:alpha val="0"/>
                </a:schemeClr>
              </a:gs>
              <a:gs pos="100000">
                <a:prstClr val="white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7201" y="882640"/>
            <a:ext cx="6939280" cy="9293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lnSpc>
                <a:spcPct val="90000"/>
              </a:lnSpc>
              <a:defRPr lang="en-US" sz="4000" b="0" i="0" baseline="0" dirty="0">
                <a:solidFill>
                  <a:srgbClr val="0D6FBD"/>
                </a:solidFill>
                <a:cs typeface="Myriad Pro Cond"/>
              </a:defRPr>
            </a:lvl1pPr>
          </a:lstStyle>
          <a:p>
            <a:pPr marL="0" lvl="0" algn="r"/>
            <a:r>
              <a:rPr lang="en-US"/>
              <a:t>Click to edit Master title style</a:t>
            </a:r>
          </a:p>
        </p:txBody>
      </p:sp>
      <p:sp>
        <p:nvSpPr>
          <p:cNvPr id="10" name="Content Placeholder 16"/>
          <p:cNvSpPr>
            <a:spLocks noGrp="1"/>
          </p:cNvSpPr>
          <p:nvPr>
            <p:ph sz="quarter" idx="12" hasCustomPrompt="1"/>
          </p:nvPr>
        </p:nvSpPr>
        <p:spPr>
          <a:xfrm>
            <a:off x="450855" y="1859734"/>
            <a:ext cx="6939279" cy="5404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r">
              <a:lnSpc>
                <a:spcPct val="90000"/>
              </a:lnSpc>
              <a:buNone/>
              <a:defRPr lang="en-US" sz="1800" baseline="0" smtClean="0">
                <a:solidFill>
                  <a:schemeClr val="tx1"/>
                </a:solidFill>
                <a:latin typeface="+mj-lt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0" lvl="0" indent="0" algn="r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86986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chemeClr val="accent1"/>
              </a:buClr>
              <a:buFont typeface="Wingdings" charset="2"/>
              <a:buChar char="§"/>
              <a:defRPr/>
            </a:lvl1pPr>
            <a:lvl2pPr marL="742950" indent="-285750">
              <a:buClr>
                <a:schemeClr val="accent1"/>
              </a:buClr>
              <a:buFont typeface="Wingdings" charset="2"/>
              <a:buChar char="§"/>
              <a:defRPr/>
            </a:lvl2pPr>
            <a:lvl3pPr marL="1143000" indent="-228600">
              <a:buClr>
                <a:schemeClr val="accent1"/>
              </a:buClr>
              <a:buFont typeface="Wingdings" charset="2"/>
              <a:buChar char="§"/>
              <a:defRPr/>
            </a:lvl3pPr>
            <a:lvl4pPr marL="1600200" indent="-228600">
              <a:buClr>
                <a:schemeClr val="accent1"/>
              </a:buClr>
              <a:buFont typeface="Wingdings" charset="2"/>
              <a:buChar char="§"/>
              <a:defRPr/>
            </a:lvl4pPr>
            <a:lvl5pPr marL="2057400" indent="-228600">
              <a:buClr>
                <a:schemeClr val="accent1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4810" y="4853091"/>
            <a:ext cx="586740" cy="25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5472711-4FCB-2141-A321-C0607E7142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097280" y="4853091"/>
            <a:ext cx="4922520" cy="25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000"/>
            </a:lvl1pPr>
          </a:lstStyle>
          <a:p>
            <a:r>
              <a:rPr lang="en-US"/>
              <a:t>--- CONFIDENTIAL BUSINESS INFORMATION ---</a:t>
            </a:r>
          </a:p>
        </p:txBody>
      </p:sp>
    </p:spTree>
    <p:extLst>
      <p:ext uri="{BB962C8B-B14F-4D97-AF65-F5344CB8AC3E}">
        <p14:creationId xmlns:p14="http://schemas.microsoft.com/office/powerpoint/2010/main" val="281232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508000" y="964566"/>
            <a:ext cx="3924300" cy="369355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chemeClr val="accent1"/>
              </a:buClr>
              <a:buFont typeface="Wingdings" charset="2"/>
              <a:buChar char="§"/>
              <a:defRPr sz="2400"/>
            </a:lvl1pPr>
            <a:lvl2pPr marL="742950" indent="-285750">
              <a:buClr>
                <a:schemeClr val="accent1"/>
              </a:buClr>
              <a:buFont typeface="Wingdings" charset="2"/>
              <a:buChar char="§"/>
              <a:defRPr sz="2000"/>
            </a:lvl2pPr>
            <a:lvl3pPr marL="1143000" indent="-228600">
              <a:buClr>
                <a:schemeClr val="accent1"/>
              </a:buClr>
              <a:buFont typeface="Wingdings" charset="2"/>
              <a:buChar char="§"/>
              <a:defRPr sz="1800"/>
            </a:lvl3pPr>
            <a:lvl4pPr marL="1600200" indent="-228600">
              <a:buClr>
                <a:schemeClr val="accent1"/>
              </a:buClr>
              <a:buFont typeface="Wingdings" charset="2"/>
              <a:buChar char="§"/>
              <a:defRPr sz="1600"/>
            </a:lvl4pPr>
            <a:lvl5pPr marL="2057400" indent="-228600">
              <a:buClr>
                <a:schemeClr val="accent1"/>
              </a:buClr>
              <a:buFont typeface="Wingdings" charset="2"/>
              <a:buChar char="§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964566"/>
            <a:ext cx="3924300" cy="369355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chemeClr val="accent1"/>
              </a:buClr>
              <a:buFont typeface="Wingdings" charset="2"/>
              <a:buChar char="§"/>
              <a:defRPr sz="2400"/>
            </a:lvl1pPr>
            <a:lvl2pPr marL="742950" indent="-285750">
              <a:buClr>
                <a:schemeClr val="accent1"/>
              </a:buClr>
              <a:buFont typeface="Wingdings" charset="2"/>
              <a:buChar char="§"/>
              <a:defRPr sz="2000"/>
            </a:lvl2pPr>
            <a:lvl3pPr marL="1143000" indent="-228600">
              <a:buClr>
                <a:schemeClr val="accent1"/>
              </a:buClr>
              <a:buFont typeface="Wingdings" charset="2"/>
              <a:buChar char="§"/>
              <a:defRPr sz="1800"/>
            </a:lvl3pPr>
            <a:lvl4pPr marL="1600200" indent="-228600">
              <a:buClr>
                <a:schemeClr val="accent1"/>
              </a:buClr>
              <a:buFont typeface="Wingdings" charset="2"/>
              <a:buChar char="§"/>
              <a:defRPr sz="1600"/>
            </a:lvl4pPr>
            <a:lvl5pPr marL="2057400" indent="-228600">
              <a:buClr>
                <a:schemeClr val="accent1"/>
              </a:buClr>
              <a:buFont typeface="Wingdings" charset="2"/>
              <a:buChar char="§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4810" y="4853091"/>
            <a:ext cx="586740" cy="25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5472711-4FCB-2141-A321-C0607E7142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097280" y="4853091"/>
            <a:ext cx="4922520" cy="25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000"/>
            </a:lvl1pPr>
          </a:lstStyle>
          <a:p>
            <a:r>
              <a:rPr lang="en-US"/>
              <a:t>--- CONFIDENTIAL BUSINESS INFORMATION ---</a:t>
            </a:r>
          </a:p>
        </p:txBody>
      </p:sp>
    </p:spTree>
    <p:extLst>
      <p:ext uri="{BB962C8B-B14F-4D97-AF65-F5344CB8AC3E}">
        <p14:creationId xmlns:p14="http://schemas.microsoft.com/office/powerpoint/2010/main" val="884452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chemeClr val="accent1"/>
              </a:buClr>
              <a:buFont typeface="Wingdings" charset="2"/>
              <a:buChar char="§"/>
              <a:defRPr/>
            </a:lvl1pPr>
            <a:lvl2pPr marL="742950" indent="-285750">
              <a:buClr>
                <a:schemeClr val="accent1"/>
              </a:buClr>
              <a:buFont typeface="Wingdings" charset="2"/>
              <a:buChar char="§"/>
              <a:defRPr/>
            </a:lvl2pPr>
            <a:lvl3pPr marL="1143000" indent="-228600">
              <a:buClr>
                <a:schemeClr val="accent1"/>
              </a:buClr>
              <a:buFont typeface="Wingdings" charset="2"/>
              <a:buChar char="§"/>
              <a:defRPr/>
            </a:lvl3pPr>
            <a:lvl4pPr marL="1600200" indent="-228600">
              <a:buClr>
                <a:schemeClr val="accent1"/>
              </a:buClr>
              <a:buFont typeface="Wingdings" charset="2"/>
              <a:buChar char="§"/>
              <a:defRPr/>
            </a:lvl4pPr>
            <a:lvl5pPr marL="2057400" indent="-228600">
              <a:buClr>
                <a:schemeClr val="accent1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4810" y="4853091"/>
            <a:ext cx="586740" cy="25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5472711-4FCB-2141-A321-C0607E7142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097280" y="4853091"/>
            <a:ext cx="4922520" cy="25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079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508000" y="964566"/>
            <a:ext cx="3924300" cy="369355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chemeClr val="accent1"/>
              </a:buClr>
              <a:buFont typeface="Wingdings" charset="2"/>
              <a:buChar char="§"/>
              <a:defRPr sz="2400"/>
            </a:lvl1pPr>
            <a:lvl2pPr marL="742950" indent="-285750">
              <a:buClr>
                <a:schemeClr val="accent1"/>
              </a:buClr>
              <a:buFont typeface="Wingdings" charset="2"/>
              <a:buChar char="§"/>
              <a:defRPr sz="2000"/>
            </a:lvl2pPr>
            <a:lvl3pPr marL="1143000" indent="-228600">
              <a:buClr>
                <a:schemeClr val="accent1"/>
              </a:buClr>
              <a:buFont typeface="Wingdings" charset="2"/>
              <a:buChar char="§"/>
              <a:defRPr sz="1800"/>
            </a:lvl3pPr>
            <a:lvl4pPr marL="1600200" indent="-228600">
              <a:buClr>
                <a:schemeClr val="accent1"/>
              </a:buClr>
              <a:buFont typeface="Wingdings" charset="2"/>
              <a:buChar char="§"/>
              <a:defRPr sz="1600"/>
            </a:lvl4pPr>
            <a:lvl5pPr marL="2057400" indent="-228600">
              <a:buClr>
                <a:schemeClr val="accent1"/>
              </a:buClr>
              <a:buFont typeface="Wingdings" charset="2"/>
              <a:buChar char="§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964566"/>
            <a:ext cx="3924300" cy="369355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chemeClr val="accent1"/>
              </a:buClr>
              <a:buFont typeface="Wingdings" charset="2"/>
              <a:buChar char="§"/>
              <a:defRPr sz="2400"/>
            </a:lvl1pPr>
            <a:lvl2pPr marL="742950" indent="-285750">
              <a:buClr>
                <a:schemeClr val="accent1"/>
              </a:buClr>
              <a:buFont typeface="Wingdings" charset="2"/>
              <a:buChar char="§"/>
              <a:defRPr sz="2000"/>
            </a:lvl2pPr>
            <a:lvl3pPr marL="1143000" indent="-228600">
              <a:buClr>
                <a:schemeClr val="accent1"/>
              </a:buClr>
              <a:buFont typeface="Wingdings" charset="2"/>
              <a:buChar char="§"/>
              <a:defRPr sz="1800"/>
            </a:lvl3pPr>
            <a:lvl4pPr marL="1600200" indent="-228600">
              <a:buClr>
                <a:schemeClr val="accent1"/>
              </a:buClr>
              <a:buFont typeface="Wingdings" charset="2"/>
              <a:buChar char="§"/>
              <a:defRPr sz="1600"/>
            </a:lvl4pPr>
            <a:lvl5pPr marL="2057400" indent="-228600">
              <a:buClr>
                <a:schemeClr val="accent1"/>
              </a:buClr>
              <a:buFont typeface="Wingdings" charset="2"/>
              <a:buChar char="§"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4810" y="4853091"/>
            <a:ext cx="586740" cy="25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5472711-4FCB-2141-A321-C0607E7142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097280" y="4853091"/>
            <a:ext cx="4922520" cy="25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67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4810" y="4853091"/>
            <a:ext cx="586740" cy="25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5472711-4FCB-2141-A321-C0607E7142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097280" y="4853091"/>
            <a:ext cx="4922520" cy="25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0107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4810" y="4853091"/>
            <a:ext cx="586740" cy="25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5472711-4FCB-2141-A321-C0607E7142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097280" y="4853091"/>
            <a:ext cx="4922520" cy="25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600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043941"/>
            <a:ext cx="3924300" cy="3693557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buClr>
                <a:schemeClr val="accent2"/>
              </a:buClr>
              <a:buFont typeface="Wingdings" charset="2"/>
              <a:buChar char="§"/>
              <a:defRPr sz="1800"/>
            </a:lvl1pPr>
            <a:lvl2pPr marL="557213" indent="-214313">
              <a:buClr>
                <a:schemeClr val="accent2"/>
              </a:buClr>
              <a:buFont typeface="Wingdings" charset="2"/>
              <a:buChar char="§"/>
              <a:defRPr sz="1500"/>
            </a:lvl2pPr>
            <a:lvl3pPr marL="857250" indent="-171450">
              <a:buClr>
                <a:schemeClr val="accent2"/>
              </a:buClr>
              <a:buFont typeface="Wingdings" charset="2"/>
              <a:buChar char="§"/>
              <a:defRPr sz="1350"/>
            </a:lvl3pPr>
            <a:lvl4pPr marL="1200150" indent="-171450">
              <a:buClr>
                <a:schemeClr val="accent2"/>
              </a:buClr>
              <a:buFont typeface="Wingdings" charset="2"/>
              <a:buChar char="§"/>
              <a:defRPr sz="1200"/>
            </a:lvl4pPr>
            <a:lvl5pPr marL="1543050" indent="-171450">
              <a:buClr>
                <a:schemeClr val="accent2"/>
              </a:buClr>
              <a:buFont typeface="Wingdings" charset="2"/>
              <a:buChar char="§"/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043941"/>
            <a:ext cx="3924300" cy="3693557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buClr>
                <a:schemeClr val="accent2"/>
              </a:buClr>
              <a:buFont typeface="Wingdings" charset="2"/>
              <a:buChar char="§"/>
              <a:defRPr sz="1800"/>
            </a:lvl1pPr>
            <a:lvl2pPr marL="557213" indent="-214313">
              <a:buClr>
                <a:schemeClr val="accent2"/>
              </a:buClr>
              <a:buFont typeface="Wingdings" charset="2"/>
              <a:buChar char="§"/>
              <a:defRPr sz="1500"/>
            </a:lvl2pPr>
            <a:lvl3pPr marL="857250" indent="-171450">
              <a:buClr>
                <a:schemeClr val="accent2"/>
              </a:buClr>
              <a:buFont typeface="Wingdings" charset="2"/>
              <a:buChar char="§"/>
              <a:defRPr sz="1350"/>
            </a:lvl3pPr>
            <a:lvl4pPr marL="1200150" indent="-171450">
              <a:buClr>
                <a:schemeClr val="accent2"/>
              </a:buClr>
              <a:buFont typeface="Wingdings" charset="2"/>
              <a:buChar char="§"/>
              <a:defRPr sz="1200"/>
            </a:lvl4pPr>
            <a:lvl5pPr marL="1543050" indent="-171450">
              <a:buClr>
                <a:schemeClr val="accent2"/>
              </a:buClr>
              <a:buFont typeface="Wingdings" charset="2"/>
              <a:buChar char="§"/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942DD7D-8BDC-46A9-AAFB-8054B7D974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1" y="4599483"/>
            <a:ext cx="336553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0986301-3B03-4C62-ADAA-86B072BED8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46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 defTabSz="342900" rtl="0" eaLnBrk="1" latinLnBrk="0" hangingPunct="1">
              <a:spcBef>
                <a:spcPct val="0"/>
              </a:spcBef>
              <a:buNone/>
              <a:defRPr lang="en-US" sz="2800" b="1" i="0" kern="1200" dirty="0">
                <a:solidFill>
                  <a:srgbClr val="002060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3AAE5850-A06A-47AF-9B6B-DF4106786C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1" y="4599483"/>
            <a:ext cx="336553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0986301-3B03-4C62-ADAA-86B072BED8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590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D317BFE-128F-4CA6-88FE-2941FF3DDB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1" y="4599483"/>
            <a:ext cx="336553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0986301-3B03-4C62-ADAA-86B072BED8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426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7537452" y="2472816"/>
            <a:ext cx="1606550" cy="14877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 userDrawn="1"/>
        </p:nvSpPr>
        <p:spPr>
          <a:xfrm>
            <a:off x="7537453" y="2140265"/>
            <a:ext cx="1606548" cy="3423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7610475" y="2136925"/>
            <a:ext cx="1533525" cy="3423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indent="0">
              <a:buNone/>
              <a:defRPr lang="en-US" sz="1200" b="0" i="1" smtClean="0">
                <a:solidFill>
                  <a:srgbClr val="FFFFFF"/>
                </a:solidFill>
                <a:latin typeface="+mj-lt"/>
                <a:cs typeface="Myriad Pro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marL="0" lvl="0"/>
            <a:r>
              <a:rPr lang="en-US"/>
              <a:t>Click to edit Date</a:t>
            </a:r>
          </a:p>
        </p:txBody>
      </p:sp>
      <p:sp>
        <p:nvSpPr>
          <p:cNvPr id="30" name="Title Placeholder 1"/>
          <p:cNvSpPr>
            <a:spLocks noGrp="1"/>
          </p:cNvSpPr>
          <p:nvPr>
            <p:ph type="title"/>
          </p:nvPr>
        </p:nvSpPr>
        <p:spPr>
          <a:xfrm>
            <a:off x="338667" y="856439"/>
            <a:ext cx="7057814" cy="9293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lnSpc>
                <a:spcPct val="90000"/>
              </a:lnSpc>
              <a:defRPr lang="en-US" sz="4000" b="0" i="0" baseline="0" dirty="0">
                <a:solidFill>
                  <a:srgbClr val="002060"/>
                </a:solidFill>
                <a:cs typeface="Myriad Pro Cond"/>
              </a:defRPr>
            </a:lvl1pPr>
          </a:lstStyle>
          <a:p>
            <a:pPr marL="0" lvl="0" algn="r"/>
            <a:r>
              <a:rPr lang="en-US"/>
              <a:t>Click to edit Master title style</a:t>
            </a:r>
          </a:p>
        </p:txBody>
      </p:sp>
      <p:sp>
        <p:nvSpPr>
          <p:cNvPr id="31" name="Content Placeholder 16"/>
          <p:cNvSpPr>
            <a:spLocks noGrp="1"/>
          </p:cNvSpPr>
          <p:nvPr>
            <p:ph sz="quarter" idx="12" hasCustomPrompt="1"/>
          </p:nvPr>
        </p:nvSpPr>
        <p:spPr>
          <a:xfrm>
            <a:off x="338667" y="1825608"/>
            <a:ext cx="7057813" cy="5404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r">
              <a:lnSpc>
                <a:spcPct val="90000"/>
              </a:lnSpc>
              <a:buNone/>
              <a:defRPr lang="en-US" sz="1800" baseline="0" smtClean="0">
                <a:solidFill>
                  <a:schemeClr val="accent1"/>
                </a:solidFill>
                <a:latin typeface="+mj-lt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0" lvl="0" indent="0" algn="r"/>
            <a:r>
              <a:rPr lang="en-US"/>
              <a:t>Click to edit Subtitle</a:t>
            </a:r>
          </a:p>
        </p:txBody>
      </p:sp>
      <p:pic>
        <p:nvPicPr>
          <p:cNvPr id="33" name="Picture 32" descr="CDMSmith_logo_web_White_R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0475" y="2972315"/>
            <a:ext cx="1431926" cy="598483"/>
          </a:xfrm>
          <a:prstGeom prst="rect">
            <a:avLst/>
          </a:prstGeom>
        </p:spPr>
      </p:pic>
      <p:sp>
        <p:nvSpPr>
          <p:cNvPr id="34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7610475" y="560629"/>
            <a:ext cx="1533525" cy="156933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1200" baseline="0">
                <a:solidFill>
                  <a:srgbClr val="0D6FBD"/>
                </a:solidFill>
              </a:defRPr>
            </a:lvl1pPr>
          </a:lstStyle>
          <a:p>
            <a:pPr lvl="0"/>
            <a:r>
              <a:rPr lang="en-US"/>
              <a:t>Click to edit Presenters</a:t>
            </a:r>
          </a:p>
        </p:txBody>
      </p:sp>
      <p:sp>
        <p:nvSpPr>
          <p:cNvPr id="37" name="Rectangle 36"/>
          <p:cNvSpPr/>
          <p:nvPr userDrawn="1"/>
        </p:nvSpPr>
        <p:spPr>
          <a:xfrm>
            <a:off x="-1" y="2493226"/>
            <a:ext cx="332576" cy="1469765"/>
          </a:xfrm>
          <a:prstGeom prst="rect">
            <a:avLst/>
          </a:prstGeom>
          <a:solidFill>
            <a:srgbClr val="0D6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930D3F-5B1A-4840-A91D-9D04333C79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0285" y="2493228"/>
            <a:ext cx="1435608" cy="14616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3A6585-0A28-4DF6-A661-6D516DFFDC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649" y="2493228"/>
            <a:ext cx="1435608" cy="14616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3B4D3A-FB8E-44D8-B22D-2FDBE071AD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7013" y="2493228"/>
            <a:ext cx="1435609" cy="14622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F4806D-91BC-43CA-A276-9E25D72EF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0378" y="2483934"/>
            <a:ext cx="1397074" cy="14766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2D2D48-B1A7-437D-991C-8233A52771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112" y="2493228"/>
            <a:ext cx="1421417" cy="14697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4CB157-BA11-4C64-AB94-0253721824A3}"/>
              </a:ext>
            </a:extLst>
          </p:cNvPr>
          <p:cNvSpPr txBox="1"/>
          <p:nvPr userDrawn="1"/>
        </p:nvSpPr>
        <p:spPr>
          <a:xfrm>
            <a:off x="551743" y="3046438"/>
            <a:ext cx="1021049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400" b="1" spc="30" baseline="0">
                <a:solidFill>
                  <a:schemeClr val="bg1"/>
                </a:solidFill>
                <a:latin typeface="Acumin Pro Condensed Light" panose="020B0406020202020204" pitchFamily="34" charset="0"/>
                <a:ea typeface="KaiTi" panose="02010609060101010101" pitchFamily="49" charset="-122"/>
              </a:rPr>
              <a:t>EXCELLENCE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77CF4C-D78F-4D2B-9D90-940923786501}"/>
              </a:ext>
            </a:extLst>
          </p:cNvPr>
          <p:cNvSpPr txBox="1"/>
          <p:nvPr userDrawn="1"/>
        </p:nvSpPr>
        <p:spPr>
          <a:xfrm>
            <a:off x="1961154" y="2951540"/>
            <a:ext cx="1085041" cy="5191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algn="ctr" defTabSz="457200" rtl="0" eaLnBrk="1" latinLnBrk="0" hangingPunct="1">
              <a:lnSpc>
                <a:spcPts val="1700"/>
              </a:lnSpc>
            </a:pPr>
            <a:r>
              <a:rPr lang="en-US" sz="1400" b="1" kern="1200" spc="30" baseline="0">
                <a:solidFill>
                  <a:schemeClr val="bg1"/>
                </a:solidFill>
                <a:latin typeface="Acumin Pro Condensed Light" panose="020B0406020202020204" pitchFamily="34" charset="0"/>
                <a:ea typeface="KaiTi" panose="02010609060101010101" pitchFamily="49" charset="-122"/>
                <a:cs typeface="+mn-cs"/>
              </a:rPr>
              <a:t>SHARED</a:t>
            </a:r>
          </a:p>
          <a:p>
            <a:pPr marL="0" algn="ctr" defTabSz="457200" rtl="0" eaLnBrk="1" latinLnBrk="0" hangingPunct="1">
              <a:lnSpc>
                <a:spcPts val="1700"/>
              </a:lnSpc>
            </a:pPr>
            <a:r>
              <a:rPr lang="en-US" sz="1400" b="1" kern="1200" spc="30" baseline="0">
                <a:solidFill>
                  <a:schemeClr val="bg1"/>
                </a:solidFill>
                <a:latin typeface="Acumin Pro Condensed Light" panose="020B0406020202020204" pitchFamily="34" charset="0"/>
                <a:ea typeface="KaiTi" panose="02010609060101010101" pitchFamily="49" charset="-122"/>
                <a:cs typeface="+mn-cs"/>
              </a:rPr>
              <a:t>COMMITMENT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2510E5-ACBA-4B84-97B9-5BBDD6358378}"/>
              </a:ext>
            </a:extLst>
          </p:cNvPr>
          <p:cNvSpPr txBox="1"/>
          <p:nvPr userDrawn="1"/>
        </p:nvSpPr>
        <p:spPr>
          <a:xfrm>
            <a:off x="3527046" y="3046438"/>
            <a:ext cx="856260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algn="ctr" defTabSz="457200" rtl="0" eaLnBrk="1" latinLnBrk="0" hangingPunct="1"/>
            <a:r>
              <a:rPr lang="en-US" sz="1400" b="1" kern="1200" spc="30" baseline="0">
                <a:solidFill>
                  <a:schemeClr val="bg1"/>
                </a:solidFill>
                <a:latin typeface="Acumin Pro Condensed Light" panose="020B0406020202020204" pitchFamily="34" charset="0"/>
                <a:ea typeface="KaiTi" panose="02010609060101010101" pitchFamily="49" charset="-122"/>
                <a:cs typeface="+mn-cs"/>
              </a:rPr>
              <a:t>INITIATIVE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B896CE-5B13-442F-BA71-C2AB274E1064}"/>
              </a:ext>
            </a:extLst>
          </p:cNvPr>
          <p:cNvSpPr txBox="1"/>
          <p:nvPr userDrawn="1"/>
        </p:nvSpPr>
        <p:spPr>
          <a:xfrm>
            <a:off x="4905779" y="3046438"/>
            <a:ext cx="947375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algn="ctr" defTabSz="457200" rtl="0" eaLnBrk="1" latinLnBrk="0" hangingPunct="1"/>
            <a:r>
              <a:rPr lang="en-US" sz="1400" b="1" kern="1200" spc="30" baseline="0">
                <a:solidFill>
                  <a:schemeClr val="bg1"/>
                </a:solidFill>
                <a:latin typeface="Acumin Pro Condensed Light" panose="020B0406020202020204" pitchFamily="34" charset="0"/>
                <a:ea typeface="KaiTi" panose="02010609060101010101" pitchFamily="49" charset="-122"/>
                <a:cs typeface="+mn-cs"/>
              </a:rPr>
              <a:t>TEAMWORK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82E881E-2B22-48EA-917B-84491ABF034A}"/>
              </a:ext>
            </a:extLst>
          </p:cNvPr>
          <p:cNvSpPr txBox="1"/>
          <p:nvPr userDrawn="1"/>
        </p:nvSpPr>
        <p:spPr>
          <a:xfrm>
            <a:off x="6392713" y="3046438"/>
            <a:ext cx="871392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algn="ctr" defTabSz="457200" rtl="0" eaLnBrk="1" latinLnBrk="0" hangingPunct="1"/>
            <a:r>
              <a:rPr lang="en-US" sz="1400" b="1" kern="1200" spc="30" baseline="0">
                <a:solidFill>
                  <a:schemeClr val="bg1"/>
                </a:solidFill>
                <a:latin typeface="Acumin Pro Condensed Light" panose="020B0406020202020204" pitchFamily="34" charset="0"/>
                <a:ea typeface="KaiTi" panose="02010609060101010101" pitchFamily="49" charset="-122"/>
                <a:cs typeface="+mn-cs"/>
              </a:rPr>
              <a:t>INTEGRITY</a:t>
            </a:r>
          </a:p>
        </p:txBody>
      </p:sp>
      <p:cxnSp>
        <p:nvCxnSpPr>
          <p:cNvPr id="36" name="Straight Connector 35"/>
          <p:cNvCxnSpPr/>
          <p:nvPr userDrawn="1"/>
        </p:nvCxnSpPr>
        <p:spPr>
          <a:xfrm flipH="1">
            <a:off x="0" y="3960611"/>
            <a:ext cx="9144001" cy="0"/>
          </a:xfrm>
          <a:prstGeom prst="line">
            <a:avLst/>
          </a:prstGeom>
          <a:ln w="12700">
            <a:solidFill>
              <a:srgbClr val="69B83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0BD599E-F914-4C07-9DB9-AF659A1C00D9}"/>
              </a:ext>
            </a:extLst>
          </p:cNvPr>
          <p:cNvCxnSpPr/>
          <p:nvPr userDrawn="1"/>
        </p:nvCxnSpPr>
        <p:spPr>
          <a:xfrm flipH="1">
            <a:off x="1" y="2486263"/>
            <a:ext cx="9144001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3796EA6-0BE3-4F40-A432-CA45E62A0BFF}"/>
              </a:ext>
            </a:extLst>
          </p:cNvPr>
          <p:cNvCxnSpPr>
            <a:cxnSpLocks/>
          </p:cNvCxnSpPr>
          <p:nvPr userDrawn="1"/>
        </p:nvCxnSpPr>
        <p:spPr>
          <a:xfrm>
            <a:off x="7538882" y="2483934"/>
            <a:ext cx="0" cy="1476678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E8E012C-264D-4CF8-8734-BEEFCA9F23CE}"/>
              </a:ext>
            </a:extLst>
          </p:cNvPr>
          <p:cNvCxnSpPr>
            <a:cxnSpLocks/>
          </p:cNvCxnSpPr>
          <p:nvPr userDrawn="1"/>
        </p:nvCxnSpPr>
        <p:spPr>
          <a:xfrm flipV="1">
            <a:off x="338209" y="2493226"/>
            <a:ext cx="0" cy="146164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7932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louds in the sky&#10;&#10;Description automatically generated">
            <a:extLst>
              <a:ext uri="{FF2B5EF4-FFF2-40B4-BE49-F238E27FC236}">
                <a16:creationId xmlns:a16="http://schemas.microsoft.com/office/drawing/2014/main" id="{BB3840DA-A865-4C92-8CD2-6932FCE4CC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3993" cy="5143501"/>
          </a:xfrm>
          <a:prstGeom prst="rect">
            <a:avLst/>
          </a:prstGeom>
        </p:spPr>
      </p:pic>
      <p:sp>
        <p:nvSpPr>
          <p:cNvPr id="24" name="Rectangle 23"/>
          <p:cNvSpPr/>
          <p:nvPr userDrawn="1"/>
        </p:nvSpPr>
        <p:spPr>
          <a:xfrm>
            <a:off x="7537452" y="3390266"/>
            <a:ext cx="1606550" cy="14877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 userDrawn="1"/>
        </p:nvSpPr>
        <p:spPr>
          <a:xfrm>
            <a:off x="7537453" y="3057715"/>
            <a:ext cx="1606548" cy="3423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7610475" y="3054375"/>
            <a:ext cx="1533525" cy="3423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indent="0">
              <a:buNone/>
              <a:defRPr lang="en-US" sz="1200" b="0" i="1" smtClean="0">
                <a:solidFill>
                  <a:srgbClr val="FFFFFF"/>
                </a:solidFill>
                <a:latin typeface="+mj-lt"/>
                <a:cs typeface="Myriad Pro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marL="0" lvl="0"/>
            <a:r>
              <a:rPr lang="en-US"/>
              <a:t>Click to edit Date</a:t>
            </a:r>
          </a:p>
        </p:txBody>
      </p:sp>
      <p:sp>
        <p:nvSpPr>
          <p:cNvPr id="30" name="Title Placeholder 1"/>
          <p:cNvSpPr>
            <a:spLocks noGrp="1"/>
          </p:cNvSpPr>
          <p:nvPr>
            <p:ph type="title"/>
          </p:nvPr>
        </p:nvSpPr>
        <p:spPr>
          <a:xfrm>
            <a:off x="338667" y="3417161"/>
            <a:ext cx="7057814" cy="7756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lnSpc>
                <a:spcPct val="90000"/>
              </a:lnSpc>
              <a:defRPr lang="en-US" sz="4000" b="0" i="0" baseline="0" dirty="0">
                <a:solidFill>
                  <a:srgbClr val="002060"/>
                </a:solidFill>
                <a:cs typeface="Myriad Pro Cond"/>
              </a:defRPr>
            </a:lvl1pPr>
          </a:lstStyle>
          <a:p>
            <a:pPr marL="0" lvl="0" algn="r"/>
            <a:r>
              <a:rPr lang="en-US"/>
              <a:t>Click to edit Master title style</a:t>
            </a:r>
          </a:p>
        </p:txBody>
      </p:sp>
      <p:sp>
        <p:nvSpPr>
          <p:cNvPr id="31" name="Content Placeholder 16"/>
          <p:cNvSpPr>
            <a:spLocks noGrp="1"/>
          </p:cNvSpPr>
          <p:nvPr>
            <p:ph sz="quarter" idx="12" hasCustomPrompt="1"/>
          </p:nvPr>
        </p:nvSpPr>
        <p:spPr>
          <a:xfrm>
            <a:off x="338667" y="4232632"/>
            <a:ext cx="7057813" cy="5404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r">
              <a:lnSpc>
                <a:spcPct val="90000"/>
              </a:lnSpc>
              <a:buNone/>
              <a:defRPr lang="en-US" sz="1800" baseline="0" smtClean="0">
                <a:solidFill>
                  <a:schemeClr val="accent1"/>
                </a:solidFill>
                <a:latin typeface="+mj-lt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0" lvl="0" indent="0" algn="r"/>
            <a:r>
              <a:rPr lang="en-US"/>
              <a:t>Click to edit Subtitle</a:t>
            </a:r>
          </a:p>
        </p:txBody>
      </p:sp>
      <p:pic>
        <p:nvPicPr>
          <p:cNvPr id="33" name="Picture 32" descr="CDMSmith_logo_web_White_RT.png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0475" y="3889765"/>
            <a:ext cx="1431926" cy="598483"/>
          </a:xfrm>
          <a:prstGeom prst="rect">
            <a:avLst/>
          </a:prstGeom>
        </p:spPr>
      </p:pic>
      <p:sp>
        <p:nvSpPr>
          <p:cNvPr id="34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7610475" y="1478079"/>
            <a:ext cx="1533525" cy="156933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1200" baseline="0">
                <a:solidFill>
                  <a:srgbClr val="0D6FBD"/>
                </a:solidFill>
              </a:defRPr>
            </a:lvl1pPr>
          </a:lstStyle>
          <a:p>
            <a:pPr lvl="0"/>
            <a:r>
              <a:rPr lang="en-US"/>
              <a:t>Click to edit Presenters</a:t>
            </a:r>
          </a:p>
        </p:txBody>
      </p:sp>
      <p:sp>
        <p:nvSpPr>
          <p:cNvPr id="37" name="Rectangle 36"/>
          <p:cNvSpPr/>
          <p:nvPr userDrawn="1"/>
        </p:nvSpPr>
        <p:spPr>
          <a:xfrm>
            <a:off x="-1" y="3412947"/>
            <a:ext cx="332576" cy="1469765"/>
          </a:xfrm>
          <a:prstGeom prst="rect">
            <a:avLst/>
          </a:prstGeom>
          <a:solidFill>
            <a:srgbClr val="0D6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/>
          <p:nvPr userDrawn="1"/>
        </p:nvCxnSpPr>
        <p:spPr>
          <a:xfrm flipH="1">
            <a:off x="0" y="4888458"/>
            <a:ext cx="9144001" cy="0"/>
          </a:xfrm>
          <a:prstGeom prst="line">
            <a:avLst/>
          </a:prstGeom>
          <a:ln w="12700">
            <a:solidFill>
              <a:srgbClr val="69B83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0BD599E-F914-4C07-9DB9-AF659A1C00D9}"/>
              </a:ext>
            </a:extLst>
          </p:cNvPr>
          <p:cNvCxnSpPr/>
          <p:nvPr userDrawn="1"/>
        </p:nvCxnSpPr>
        <p:spPr>
          <a:xfrm flipH="1">
            <a:off x="1" y="3403713"/>
            <a:ext cx="9144001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3796EA6-0BE3-4F40-A432-CA45E62A0BFF}"/>
              </a:ext>
            </a:extLst>
          </p:cNvPr>
          <p:cNvCxnSpPr>
            <a:cxnSpLocks/>
          </p:cNvCxnSpPr>
          <p:nvPr userDrawn="1"/>
        </p:nvCxnSpPr>
        <p:spPr>
          <a:xfrm>
            <a:off x="7538882" y="0"/>
            <a:ext cx="0" cy="514350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E8E012C-264D-4CF8-8734-BEEFCA9F23CE}"/>
              </a:ext>
            </a:extLst>
          </p:cNvPr>
          <p:cNvCxnSpPr>
            <a:cxnSpLocks/>
          </p:cNvCxnSpPr>
          <p:nvPr userDrawn="1"/>
        </p:nvCxnSpPr>
        <p:spPr>
          <a:xfrm flipV="1">
            <a:off x="338209" y="0"/>
            <a:ext cx="0" cy="514350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8132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louds in the sky over a snow covered field&#10;&#10;Description automatically generated">
            <a:extLst>
              <a:ext uri="{FF2B5EF4-FFF2-40B4-BE49-F238E27FC236}">
                <a16:creationId xmlns:a16="http://schemas.microsoft.com/office/drawing/2014/main" id="{BDF3C982-AEC2-451F-8EBE-AC7ED573FB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38"/>
            <a:ext cx="9144000" cy="51380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697C0B1-4878-416B-9D86-D06F7B471424}"/>
              </a:ext>
            </a:extLst>
          </p:cNvPr>
          <p:cNvSpPr/>
          <p:nvPr userDrawn="1"/>
        </p:nvSpPr>
        <p:spPr>
          <a:xfrm>
            <a:off x="332575" y="3396903"/>
            <a:ext cx="7206300" cy="14877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7537452" y="3390266"/>
            <a:ext cx="1606550" cy="14877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 userDrawn="1"/>
        </p:nvSpPr>
        <p:spPr>
          <a:xfrm>
            <a:off x="7537453" y="3057715"/>
            <a:ext cx="1606548" cy="3423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7610475" y="3054375"/>
            <a:ext cx="1533525" cy="3423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indent="0">
              <a:buNone/>
              <a:defRPr lang="en-US" sz="1200" b="0" i="1" smtClean="0">
                <a:solidFill>
                  <a:sysClr val="windowText" lastClr="000000"/>
                </a:solidFill>
                <a:latin typeface="+mj-lt"/>
                <a:cs typeface="Myriad Pro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marL="0" lvl="0"/>
            <a:r>
              <a:rPr lang="en-US"/>
              <a:t>Click to edit Date</a:t>
            </a:r>
          </a:p>
        </p:txBody>
      </p:sp>
      <p:sp>
        <p:nvSpPr>
          <p:cNvPr id="30" name="Title Placeholder 1"/>
          <p:cNvSpPr>
            <a:spLocks noGrp="1"/>
          </p:cNvSpPr>
          <p:nvPr>
            <p:ph type="title"/>
          </p:nvPr>
        </p:nvSpPr>
        <p:spPr>
          <a:xfrm>
            <a:off x="338667" y="3417161"/>
            <a:ext cx="7057814" cy="7756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lnSpc>
                <a:spcPct val="90000"/>
              </a:lnSpc>
              <a:defRPr lang="en-US" sz="4000" b="0" i="0" baseline="0" dirty="0">
                <a:solidFill>
                  <a:srgbClr val="002060"/>
                </a:solidFill>
                <a:cs typeface="Myriad Pro Cond"/>
              </a:defRPr>
            </a:lvl1pPr>
          </a:lstStyle>
          <a:p>
            <a:pPr marL="0" lvl="0" algn="r"/>
            <a:r>
              <a:rPr lang="en-US"/>
              <a:t>Click to edit Master title style</a:t>
            </a:r>
          </a:p>
        </p:txBody>
      </p:sp>
      <p:sp>
        <p:nvSpPr>
          <p:cNvPr id="31" name="Content Placeholder 16"/>
          <p:cNvSpPr>
            <a:spLocks noGrp="1"/>
          </p:cNvSpPr>
          <p:nvPr>
            <p:ph sz="quarter" idx="12" hasCustomPrompt="1"/>
          </p:nvPr>
        </p:nvSpPr>
        <p:spPr>
          <a:xfrm>
            <a:off x="338667" y="4232632"/>
            <a:ext cx="7057813" cy="5404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r">
              <a:lnSpc>
                <a:spcPct val="90000"/>
              </a:lnSpc>
              <a:buNone/>
              <a:defRPr lang="en-US" sz="1800" baseline="0" smtClean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0" lvl="0" indent="0" algn="r"/>
            <a:r>
              <a:rPr lang="en-US"/>
              <a:t>Click to edit Subtitle</a:t>
            </a:r>
          </a:p>
        </p:txBody>
      </p:sp>
      <p:pic>
        <p:nvPicPr>
          <p:cNvPr id="33" name="Picture 32" descr="CDMSmith_logo_web_White_RT.png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0475" y="3889765"/>
            <a:ext cx="1431926" cy="598483"/>
          </a:xfrm>
          <a:prstGeom prst="rect">
            <a:avLst/>
          </a:prstGeom>
        </p:spPr>
      </p:pic>
      <p:sp>
        <p:nvSpPr>
          <p:cNvPr id="34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7610475" y="1478079"/>
            <a:ext cx="1533525" cy="156933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Presenters</a:t>
            </a:r>
          </a:p>
        </p:txBody>
      </p:sp>
      <p:sp>
        <p:nvSpPr>
          <p:cNvPr id="37" name="Rectangle 36"/>
          <p:cNvSpPr/>
          <p:nvPr userDrawn="1"/>
        </p:nvSpPr>
        <p:spPr>
          <a:xfrm>
            <a:off x="-1" y="3412947"/>
            <a:ext cx="332576" cy="1469765"/>
          </a:xfrm>
          <a:prstGeom prst="rect">
            <a:avLst/>
          </a:prstGeom>
          <a:solidFill>
            <a:srgbClr val="0D6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/>
          <p:nvPr userDrawn="1"/>
        </p:nvCxnSpPr>
        <p:spPr>
          <a:xfrm flipH="1">
            <a:off x="0" y="4888458"/>
            <a:ext cx="9144001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0BD599E-F914-4C07-9DB9-AF659A1C00D9}"/>
              </a:ext>
            </a:extLst>
          </p:cNvPr>
          <p:cNvCxnSpPr/>
          <p:nvPr userDrawn="1"/>
        </p:nvCxnSpPr>
        <p:spPr>
          <a:xfrm flipH="1">
            <a:off x="1" y="3403713"/>
            <a:ext cx="9144001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3796EA6-0BE3-4F40-A432-CA45E62A0BFF}"/>
              </a:ext>
            </a:extLst>
          </p:cNvPr>
          <p:cNvCxnSpPr>
            <a:cxnSpLocks/>
          </p:cNvCxnSpPr>
          <p:nvPr userDrawn="1"/>
        </p:nvCxnSpPr>
        <p:spPr>
          <a:xfrm>
            <a:off x="7538882" y="0"/>
            <a:ext cx="0" cy="514350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E8E012C-264D-4CF8-8734-BEEFCA9F23CE}"/>
              </a:ext>
            </a:extLst>
          </p:cNvPr>
          <p:cNvCxnSpPr>
            <a:cxnSpLocks/>
          </p:cNvCxnSpPr>
          <p:nvPr userDrawn="1"/>
        </p:nvCxnSpPr>
        <p:spPr>
          <a:xfrm flipV="1">
            <a:off x="338209" y="0"/>
            <a:ext cx="0" cy="514350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close up of a giraffe&#10;&#10;Description automatically generated">
            <a:extLst>
              <a:ext uri="{FF2B5EF4-FFF2-40B4-BE49-F238E27FC236}">
                <a16:creationId xmlns:a16="http://schemas.microsoft.com/office/drawing/2014/main" id="{E1D140C7-748C-49CB-B97E-ECB31DEB968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63516" y="-250210"/>
            <a:ext cx="3646957" cy="3646957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550FA1F1-6885-4DFA-8A1F-60411DFEE97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9920" y="900035"/>
            <a:ext cx="4260651" cy="284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969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57175" indent="-257175">
              <a:buClr>
                <a:schemeClr val="accent2"/>
              </a:buClr>
              <a:buFont typeface="Wingdings" charset="2"/>
              <a:buChar char="§"/>
              <a:defRPr/>
            </a:lvl1pPr>
            <a:lvl2pPr marL="557213" indent="-214313">
              <a:buClr>
                <a:schemeClr val="accent2"/>
              </a:buClr>
              <a:buFont typeface="Wingdings" charset="2"/>
              <a:buChar char="§"/>
              <a:defRPr/>
            </a:lvl2pPr>
            <a:lvl3pPr marL="857250" indent="-171450">
              <a:buClr>
                <a:schemeClr val="accent2"/>
              </a:buClr>
              <a:buFont typeface="Wingdings" charset="2"/>
              <a:buChar char="§"/>
              <a:defRPr/>
            </a:lvl3pPr>
            <a:lvl4pPr marL="1200150" indent="-171450">
              <a:buClr>
                <a:schemeClr val="accent2"/>
              </a:buClr>
              <a:buFont typeface="Wingdings" charset="2"/>
              <a:buChar char="§"/>
              <a:defRPr/>
            </a:lvl4pPr>
            <a:lvl5pPr marL="1543050" indent="-171450">
              <a:buClr>
                <a:schemeClr val="accent2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1E7F8E-11DF-4689-9844-DF240320B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1" y="4599483"/>
            <a:ext cx="336553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0986301-3B03-4C62-ADAA-86B072BED8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095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043941"/>
            <a:ext cx="3924300" cy="3693557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buClr>
                <a:schemeClr val="accent2"/>
              </a:buClr>
              <a:buFont typeface="Wingdings" charset="2"/>
              <a:buChar char="§"/>
              <a:defRPr sz="1800"/>
            </a:lvl1pPr>
            <a:lvl2pPr marL="557213" indent="-214313">
              <a:buClr>
                <a:schemeClr val="accent2"/>
              </a:buClr>
              <a:buFont typeface="Wingdings" charset="2"/>
              <a:buChar char="§"/>
              <a:defRPr sz="1500"/>
            </a:lvl2pPr>
            <a:lvl3pPr marL="857250" indent="-171450">
              <a:buClr>
                <a:schemeClr val="accent2"/>
              </a:buClr>
              <a:buFont typeface="Wingdings" charset="2"/>
              <a:buChar char="§"/>
              <a:defRPr sz="1350"/>
            </a:lvl3pPr>
            <a:lvl4pPr marL="1200150" indent="-171450">
              <a:buClr>
                <a:schemeClr val="accent2"/>
              </a:buClr>
              <a:buFont typeface="Wingdings" charset="2"/>
              <a:buChar char="§"/>
              <a:defRPr sz="1200"/>
            </a:lvl4pPr>
            <a:lvl5pPr marL="1543050" indent="-171450">
              <a:buClr>
                <a:schemeClr val="accent2"/>
              </a:buClr>
              <a:buFont typeface="Wingdings" charset="2"/>
              <a:buChar char="§"/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043941"/>
            <a:ext cx="3924300" cy="3693557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buClr>
                <a:schemeClr val="accent2"/>
              </a:buClr>
              <a:buFont typeface="Wingdings" charset="2"/>
              <a:buChar char="§"/>
              <a:defRPr sz="1800"/>
            </a:lvl1pPr>
            <a:lvl2pPr marL="557213" indent="-214313">
              <a:buClr>
                <a:schemeClr val="accent2"/>
              </a:buClr>
              <a:buFont typeface="Wingdings" charset="2"/>
              <a:buChar char="§"/>
              <a:defRPr sz="1500"/>
            </a:lvl2pPr>
            <a:lvl3pPr marL="857250" indent="-171450">
              <a:buClr>
                <a:schemeClr val="accent2"/>
              </a:buClr>
              <a:buFont typeface="Wingdings" charset="2"/>
              <a:buChar char="§"/>
              <a:defRPr sz="1350"/>
            </a:lvl3pPr>
            <a:lvl4pPr marL="1200150" indent="-171450">
              <a:buClr>
                <a:schemeClr val="accent2"/>
              </a:buClr>
              <a:buFont typeface="Wingdings" charset="2"/>
              <a:buChar char="§"/>
              <a:defRPr sz="1200"/>
            </a:lvl4pPr>
            <a:lvl5pPr marL="1543050" indent="-171450">
              <a:buClr>
                <a:schemeClr val="accent2"/>
              </a:buClr>
              <a:buFont typeface="Wingdings" charset="2"/>
              <a:buChar char="§"/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942DD7D-8BDC-46A9-AAFB-8054B7D974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1" y="4599483"/>
            <a:ext cx="336553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0986301-3B03-4C62-ADAA-86B072BED8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72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336554" y="4915057"/>
            <a:ext cx="4008846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" i="0" kern="120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Leading through Action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" y="4891086"/>
            <a:ext cx="336553" cy="25241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0" y="241377"/>
            <a:ext cx="8178800" cy="4798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l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000123"/>
            <a:ext cx="8178800" cy="3638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57175" lvl="0" indent="-257175" algn="l" defTabSz="3429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</a:pPr>
            <a:r>
              <a:rPr lang="en-US"/>
              <a:t>Click to edit Master text styles</a:t>
            </a:r>
          </a:p>
          <a:p>
            <a:pPr marL="557213" lvl="1" indent="-214313" algn="l" defTabSz="3429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</a:pPr>
            <a:r>
              <a:rPr lang="en-US"/>
              <a:t>Second level</a:t>
            </a:r>
          </a:p>
          <a:p>
            <a:pPr marL="857250" lvl="2" indent="-171450" algn="l" defTabSz="3429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</a:pPr>
            <a:r>
              <a:rPr lang="en-US"/>
              <a:t>Third level</a:t>
            </a:r>
          </a:p>
          <a:p>
            <a:pPr marL="1200150" lvl="3" indent="-171450" algn="l" defTabSz="3429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</a:pPr>
            <a:r>
              <a:rPr lang="en-US"/>
              <a:t>Fourth level</a:t>
            </a:r>
          </a:p>
          <a:p>
            <a:pPr marL="1543050" lvl="4" indent="-171450" algn="l" defTabSz="3429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</a:pPr>
            <a:r>
              <a:rPr lang="en-US"/>
              <a:t>Fifth level</a:t>
            </a: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0" y="4891086"/>
            <a:ext cx="9144000" cy="0"/>
          </a:xfrm>
          <a:prstGeom prst="line">
            <a:avLst/>
          </a:prstGeom>
          <a:ln w="127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 flipV="1">
            <a:off x="336553" y="0"/>
            <a:ext cx="0" cy="5143500"/>
          </a:xfrm>
          <a:prstGeom prst="line">
            <a:avLst/>
          </a:prstGeom>
          <a:ln w="127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2">
            <a:extLst>
              <a:ext uri="{FF2B5EF4-FFF2-40B4-BE49-F238E27FC236}">
                <a16:creationId xmlns:a16="http://schemas.microsoft.com/office/drawing/2014/main" id="{18F7FD0B-8C98-42E4-954A-780F138DAF31}"/>
              </a:ext>
            </a:extLst>
          </p:cNvPr>
          <p:cNvSpPr txBox="1">
            <a:spLocks/>
          </p:cNvSpPr>
          <p:nvPr userDrawn="1"/>
        </p:nvSpPr>
        <p:spPr>
          <a:xfrm>
            <a:off x="6971944" y="4877670"/>
            <a:ext cx="2298796" cy="265830"/>
          </a:xfrm>
          <a:prstGeom prst="rect">
            <a:avLst/>
          </a:prstGeom>
        </p:spPr>
        <p:txBody>
          <a:bodyPr/>
          <a:lstStyle>
            <a:lvl1pPr algn="ctr" defTabSz="342900" rtl="0" eaLnBrk="1" latinLnBrk="0" hangingPunct="1">
              <a:spcBef>
                <a:spcPct val="0"/>
              </a:spcBef>
              <a:buNone/>
              <a:defRPr lang="en-US" sz="2800" b="0" i="0" kern="1200">
                <a:solidFill>
                  <a:srgbClr val="063D89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US" sz="1200"/>
              <a:t>CONNECT. </a:t>
            </a:r>
            <a:r>
              <a:rPr lang="en-US" sz="1200">
                <a:solidFill>
                  <a:srgbClr val="0D6FBD"/>
                </a:solidFill>
              </a:rPr>
              <a:t>PERFORM.</a:t>
            </a:r>
            <a:r>
              <a:rPr lang="en-US" sz="1200"/>
              <a:t> </a:t>
            </a:r>
            <a:r>
              <a:rPr lang="en-US" sz="1200">
                <a:solidFill>
                  <a:schemeClr val="accent6"/>
                </a:solidFill>
              </a:rPr>
              <a:t>GROW.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A46AE3-387F-495C-918F-EA60FA9848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1" y="4599483"/>
            <a:ext cx="336553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0986301-3B03-4C62-ADAA-86B072BED8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469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997" r:id="rId1"/>
    <p:sldLayoutId id="2147493998" r:id="rId2"/>
    <p:sldLayoutId id="2147493999" r:id="rId3"/>
    <p:sldLayoutId id="2147494000" r:id="rId4"/>
    <p:sldLayoutId id="2147494001" r:id="rId5"/>
    <p:sldLayoutId id="2147494002" r:id="rId6"/>
    <p:sldLayoutId id="2147494003" r:id="rId7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lang="en-US" sz="2800" b="1" i="0" kern="1200">
          <a:solidFill>
            <a:srgbClr val="002060"/>
          </a:solidFill>
          <a:latin typeface="+mj-lt"/>
          <a:ea typeface="+mj-ea"/>
          <a:cs typeface="Calibri Light" panose="020F0302020204030204" pitchFamily="34" charset="0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92D050"/>
        </a:buClr>
        <a:buFont typeface="Arial"/>
        <a:buChar char="•"/>
        <a:defRPr lang="en-US" sz="1800" kern="1200" dirty="0" smtClean="0">
          <a:solidFill>
            <a:schemeClr val="tx1"/>
          </a:solidFill>
          <a:latin typeface="+mj-lt"/>
          <a:ea typeface="+mn-ea"/>
          <a:cs typeface="Myriad Pro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92D050"/>
        </a:buClr>
        <a:buFont typeface="Arial"/>
        <a:buChar char="–"/>
        <a:defRPr lang="en-US" sz="1500" i="0" kern="1200" dirty="0" smtClean="0">
          <a:solidFill>
            <a:schemeClr val="tx1"/>
          </a:solidFill>
          <a:latin typeface="+mj-lt"/>
          <a:ea typeface="+mn-ea"/>
          <a:cs typeface="Myriad Pro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92D050"/>
        </a:buClr>
        <a:buFont typeface="Arial"/>
        <a:buChar char="•"/>
        <a:defRPr lang="en-US" sz="1350" kern="1200" dirty="0" smtClean="0">
          <a:solidFill>
            <a:schemeClr val="tx1"/>
          </a:solidFill>
          <a:latin typeface="+mj-lt"/>
          <a:ea typeface="+mn-ea"/>
          <a:cs typeface="Myriad Pro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92D050"/>
        </a:buClr>
        <a:buFont typeface="Arial"/>
        <a:buChar char="–"/>
        <a:defRPr lang="en-US" sz="1200" kern="1200" dirty="0" smtClean="0">
          <a:solidFill>
            <a:schemeClr val="tx1"/>
          </a:solidFill>
          <a:latin typeface="+mj-lt"/>
          <a:ea typeface="+mn-ea"/>
          <a:cs typeface="Myriad Pro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92D050"/>
        </a:buClr>
        <a:buFont typeface="Arial"/>
        <a:buChar char="»"/>
        <a:defRPr lang="en-US" sz="1200" i="1" kern="1200" dirty="0">
          <a:solidFill>
            <a:schemeClr val="tx1"/>
          </a:solidFill>
          <a:latin typeface="+mj-lt"/>
          <a:ea typeface="+mn-ea"/>
          <a:cs typeface="Myriad Pro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336554" y="4915057"/>
            <a:ext cx="4008846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" i="0" kern="120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Leading through Action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" y="4891086"/>
            <a:ext cx="336553" cy="25241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0" y="241377"/>
            <a:ext cx="8178800" cy="4798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l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000123"/>
            <a:ext cx="8178800" cy="3638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57175" lvl="0" indent="-257175" algn="l" defTabSz="3429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</a:pPr>
            <a:r>
              <a:rPr lang="en-US"/>
              <a:t>Click to edit Master text styles</a:t>
            </a:r>
          </a:p>
          <a:p>
            <a:pPr marL="557213" lvl="1" indent="-214313" algn="l" defTabSz="3429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</a:pPr>
            <a:r>
              <a:rPr lang="en-US"/>
              <a:t>Second level</a:t>
            </a:r>
          </a:p>
          <a:p>
            <a:pPr marL="857250" lvl="2" indent="-171450" algn="l" defTabSz="3429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</a:pPr>
            <a:r>
              <a:rPr lang="en-US"/>
              <a:t>Third level</a:t>
            </a:r>
          </a:p>
          <a:p>
            <a:pPr marL="1200150" lvl="3" indent="-171450" algn="l" defTabSz="3429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</a:pPr>
            <a:r>
              <a:rPr lang="en-US"/>
              <a:t>Fourth level</a:t>
            </a:r>
          </a:p>
          <a:p>
            <a:pPr marL="1543050" lvl="4" indent="-171450" algn="l" defTabSz="3429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</a:pPr>
            <a:r>
              <a:rPr lang="en-US"/>
              <a:t>Fifth level</a:t>
            </a: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0" y="4891086"/>
            <a:ext cx="9144000" cy="0"/>
          </a:xfrm>
          <a:prstGeom prst="line">
            <a:avLst/>
          </a:prstGeom>
          <a:ln w="127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 flipV="1">
            <a:off x="336553" y="0"/>
            <a:ext cx="0" cy="5143500"/>
          </a:xfrm>
          <a:prstGeom prst="line">
            <a:avLst/>
          </a:prstGeom>
          <a:ln w="127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2">
            <a:extLst>
              <a:ext uri="{FF2B5EF4-FFF2-40B4-BE49-F238E27FC236}">
                <a16:creationId xmlns:a16="http://schemas.microsoft.com/office/drawing/2014/main" id="{18F7FD0B-8C98-42E4-954A-780F138DAF31}"/>
              </a:ext>
            </a:extLst>
          </p:cNvPr>
          <p:cNvSpPr txBox="1">
            <a:spLocks/>
          </p:cNvSpPr>
          <p:nvPr userDrawn="1"/>
        </p:nvSpPr>
        <p:spPr>
          <a:xfrm>
            <a:off x="6971944" y="4877670"/>
            <a:ext cx="2298796" cy="265830"/>
          </a:xfrm>
          <a:prstGeom prst="rect">
            <a:avLst/>
          </a:prstGeom>
        </p:spPr>
        <p:txBody>
          <a:bodyPr/>
          <a:lstStyle>
            <a:lvl1pPr algn="ctr" defTabSz="342900" rtl="0" eaLnBrk="1" latinLnBrk="0" hangingPunct="1">
              <a:spcBef>
                <a:spcPct val="0"/>
              </a:spcBef>
              <a:buNone/>
              <a:defRPr lang="en-US" sz="2800" b="0" i="0" kern="1200">
                <a:solidFill>
                  <a:srgbClr val="063D89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US" sz="1200"/>
              <a:t>CONNECT. </a:t>
            </a:r>
            <a:r>
              <a:rPr lang="en-US" sz="1200">
                <a:solidFill>
                  <a:srgbClr val="0D6FBD"/>
                </a:solidFill>
              </a:rPr>
              <a:t>PERFORM.</a:t>
            </a:r>
            <a:r>
              <a:rPr lang="en-US" sz="1200"/>
              <a:t> </a:t>
            </a:r>
            <a:r>
              <a:rPr lang="en-US" sz="1200">
                <a:solidFill>
                  <a:schemeClr val="accent6"/>
                </a:solidFill>
              </a:rPr>
              <a:t>GROW.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A46AE3-387F-495C-918F-EA60FA9848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1" y="4599483"/>
            <a:ext cx="336553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0986301-3B03-4C62-ADAA-86B072BED8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848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013" r:id="rId1"/>
    <p:sldLayoutId id="2147494014" r:id="rId2"/>
    <p:sldLayoutId id="2147494015" r:id="rId3"/>
    <p:sldLayoutId id="2147494016" r:id="rId4"/>
    <p:sldLayoutId id="2147494042" r:id="rId5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lang="en-US" sz="2800" b="1" i="0" kern="1200">
          <a:solidFill>
            <a:srgbClr val="002060"/>
          </a:solidFill>
          <a:latin typeface="+mj-lt"/>
          <a:ea typeface="+mj-ea"/>
          <a:cs typeface="Calibri Light" panose="020F0302020204030204" pitchFamily="34" charset="0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92D050"/>
        </a:buClr>
        <a:buFont typeface="Arial"/>
        <a:buChar char="•"/>
        <a:defRPr lang="en-US" sz="1800" kern="1200" dirty="0" smtClean="0">
          <a:solidFill>
            <a:schemeClr val="tx1"/>
          </a:solidFill>
          <a:latin typeface="+mj-lt"/>
          <a:ea typeface="+mn-ea"/>
          <a:cs typeface="Myriad Pro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92D050"/>
        </a:buClr>
        <a:buFont typeface="Arial"/>
        <a:buChar char="–"/>
        <a:defRPr lang="en-US" sz="1500" i="0" kern="1200" dirty="0" smtClean="0">
          <a:solidFill>
            <a:schemeClr val="tx1"/>
          </a:solidFill>
          <a:latin typeface="+mj-lt"/>
          <a:ea typeface="+mn-ea"/>
          <a:cs typeface="Myriad Pro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92D050"/>
        </a:buClr>
        <a:buFont typeface="Arial"/>
        <a:buChar char="•"/>
        <a:defRPr lang="en-US" sz="1350" kern="1200" dirty="0" smtClean="0">
          <a:solidFill>
            <a:schemeClr val="tx1"/>
          </a:solidFill>
          <a:latin typeface="+mj-lt"/>
          <a:ea typeface="+mn-ea"/>
          <a:cs typeface="Myriad Pro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92D050"/>
        </a:buClr>
        <a:buFont typeface="Arial"/>
        <a:buChar char="–"/>
        <a:defRPr lang="en-US" sz="1200" kern="1200" dirty="0" smtClean="0">
          <a:solidFill>
            <a:schemeClr val="tx1"/>
          </a:solidFill>
          <a:latin typeface="+mj-lt"/>
          <a:ea typeface="+mn-ea"/>
          <a:cs typeface="Myriad Pro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92D050"/>
        </a:buClr>
        <a:buFont typeface="Arial"/>
        <a:buChar char="»"/>
        <a:defRPr lang="en-US" sz="1200" i="1" kern="1200" dirty="0">
          <a:solidFill>
            <a:schemeClr val="tx1"/>
          </a:solidFill>
          <a:latin typeface="+mj-lt"/>
          <a:ea typeface="+mn-ea"/>
          <a:cs typeface="Myriad Pro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0" y="269478"/>
            <a:ext cx="8178800" cy="4798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l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964565"/>
            <a:ext cx="8178800" cy="3638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</a:pPr>
            <a:r>
              <a:rPr lang="en-US"/>
              <a:t>Click to edit Master text styles</a:t>
            </a:r>
          </a:p>
          <a:p>
            <a:pPr marL="742950" lvl="1" indent="-28575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</a:pPr>
            <a:r>
              <a:rPr lang="en-US"/>
              <a:t>Second level</a:t>
            </a:r>
          </a:p>
          <a:p>
            <a:pPr marL="1143000" lvl="2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</a:pPr>
            <a:r>
              <a:rPr lang="en-US"/>
              <a:t>Third level</a:t>
            </a:r>
          </a:p>
          <a:p>
            <a:pPr marL="1600200" lvl="3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</a:pPr>
            <a:r>
              <a:rPr lang="en-US"/>
              <a:t>Fourth level</a:t>
            </a:r>
          </a:p>
          <a:p>
            <a:pPr marL="2057400" lvl="4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</a:pPr>
            <a:r>
              <a:rPr lang="en-US"/>
              <a:t>Fifth level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" y="4806948"/>
            <a:ext cx="336552" cy="336552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rgbClr val="0D6F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0" y="4806948"/>
            <a:ext cx="8229600" cy="0"/>
          </a:xfrm>
          <a:prstGeom prst="line">
            <a:avLst/>
          </a:prstGeom>
          <a:ln w="19050" cmpd="sng">
            <a:gradFill flip="none" rotWithShape="1">
              <a:gsLst>
                <a:gs pos="0">
                  <a:schemeClr val="accent1"/>
                </a:gs>
                <a:gs pos="100000">
                  <a:prstClr val="white"/>
                </a:gs>
              </a:gsLst>
              <a:lin ang="0" scaled="0"/>
              <a:tileRect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V="1">
            <a:off x="336553" y="901065"/>
            <a:ext cx="0" cy="4242435"/>
          </a:xfrm>
          <a:prstGeom prst="line">
            <a:avLst/>
          </a:prstGeom>
          <a:ln w="19050" cmpd="sng">
            <a:gradFill flip="none" rotWithShape="1">
              <a:gsLst>
                <a:gs pos="0">
                  <a:schemeClr val="accent1"/>
                </a:gs>
                <a:gs pos="100000">
                  <a:prstClr val="white"/>
                </a:gs>
              </a:gsLst>
              <a:lin ang="5400000" scaled="0"/>
              <a:tileRect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4810" y="4853091"/>
            <a:ext cx="586740" cy="25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5472711-4FCB-2141-A321-C0607E7142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097280" y="4853091"/>
            <a:ext cx="4922520" cy="25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000"/>
            </a:lvl1pPr>
          </a:lstStyle>
          <a:p>
            <a:r>
              <a:rPr lang="en-US"/>
              <a:t>--- CONFIDENTIAL BUSINESS INFORMATION ---</a:t>
            </a:r>
          </a:p>
        </p:txBody>
      </p:sp>
    </p:spTree>
    <p:extLst>
      <p:ext uri="{BB962C8B-B14F-4D97-AF65-F5344CB8AC3E}">
        <p14:creationId xmlns:p14="http://schemas.microsoft.com/office/powerpoint/2010/main" val="3413633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12" r:id="rId1"/>
    <p:sldLayoutId id="2147493514" r:id="rId2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lang="en-US" sz="3200" b="0" i="0" kern="1200">
          <a:solidFill>
            <a:srgbClr val="0D6FBD"/>
          </a:solidFill>
          <a:latin typeface="+mj-lt"/>
          <a:ea typeface="+mj-ea"/>
          <a:cs typeface="Myriad Pro Con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lang="en-US" sz="2400" kern="1200" dirty="0" smtClean="0">
          <a:solidFill>
            <a:schemeClr val="tx1"/>
          </a:solidFill>
          <a:latin typeface="+mj-lt"/>
          <a:ea typeface="+mn-ea"/>
          <a:cs typeface="Myriad Pro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–"/>
        <a:defRPr lang="en-US" sz="2000" i="0" kern="1200" dirty="0" smtClean="0">
          <a:solidFill>
            <a:schemeClr val="tx1"/>
          </a:solidFill>
          <a:latin typeface="+mj-lt"/>
          <a:ea typeface="+mn-ea"/>
          <a:cs typeface="Myriad Pro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lang="en-US" sz="1800" kern="1200" dirty="0" smtClean="0">
          <a:solidFill>
            <a:schemeClr val="tx1"/>
          </a:solidFill>
          <a:latin typeface="+mj-lt"/>
          <a:ea typeface="+mn-ea"/>
          <a:cs typeface="Myriad Pro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–"/>
        <a:defRPr lang="en-US" sz="1600" kern="1200" dirty="0" smtClean="0">
          <a:solidFill>
            <a:schemeClr val="tx1"/>
          </a:solidFill>
          <a:latin typeface="+mj-lt"/>
          <a:ea typeface="+mn-ea"/>
          <a:cs typeface="Myriad Pro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»"/>
        <a:defRPr lang="en-US" sz="1600" i="1" kern="1200" dirty="0">
          <a:solidFill>
            <a:schemeClr val="tx1"/>
          </a:solidFill>
          <a:latin typeface="+mj-lt"/>
          <a:ea typeface="+mn-ea"/>
          <a:cs typeface="Myriad Pro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0" y="269478"/>
            <a:ext cx="8178800" cy="4798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l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964565"/>
            <a:ext cx="8178800" cy="3638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</a:pPr>
            <a:r>
              <a:rPr lang="en-US"/>
              <a:t>Click to edit Master text styles</a:t>
            </a:r>
          </a:p>
          <a:p>
            <a:pPr marL="742950" lvl="1" indent="-28575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</a:pPr>
            <a:r>
              <a:rPr lang="en-US"/>
              <a:t>Second level</a:t>
            </a:r>
          </a:p>
          <a:p>
            <a:pPr marL="1143000" lvl="2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</a:pPr>
            <a:r>
              <a:rPr lang="en-US"/>
              <a:t>Third level</a:t>
            </a:r>
          </a:p>
          <a:p>
            <a:pPr marL="1600200" lvl="3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</a:pPr>
            <a:r>
              <a:rPr lang="en-US"/>
              <a:t>Fourth level</a:t>
            </a:r>
          </a:p>
          <a:p>
            <a:pPr marL="2057400" lvl="4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</a:pPr>
            <a:r>
              <a:rPr lang="en-US"/>
              <a:t>Fifth level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" y="4806948"/>
            <a:ext cx="336552" cy="336552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rgbClr val="0D6F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0" y="4806948"/>
            <a:ext cx="8229600" cy="0"/>
          </a:xfrm>
          <a:prstGeom prst="line">
            <a:avLst/>
          </a:prstGeom>
          <a:ln w="19050" cmpd="sng">
            <a:gradFill flip="none" rotWithShape="1">
              <a:gsLst>
                <a:gs pos="0">
                  <a:schemeClr val="accent1"/>
                </a:gs>
                <a:gs pos="100000">
                  <a:prstClr val="white"/>
                </a:gs>
              </a:gsLst>
              <a:lin ang="0" scaled="0"/>
              <a:tileRect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V="1">
            <a:off x="336553" y="901065"/>
            <a:ext cx="0" cy="4242435"/>
          </a:xfrm>
          <a:prstGeom prst="line">
            <a:avLst/>
          </a:prstGeom>
          <a:ln w="19050" cmpd="sng">
            <a:gradFill flip="none" rotWithShape="1">
              <a:gsLst>
                <a:gs pos="0">
                  <a:schemeClr val="accent1"/>
                </a:gs>
                <a:gs pos="100000">
                  <a:prstClr val="white"/>
                </a:gs>
              </a:gsLst>
              <a:lin ang="5400000" scaled="0"/>
              <a:tileRect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4810" y="4853091"/>
            <a:ext cx="586740" cy="25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5472711-4FCB-2141-A321-C0607E7142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097280" y="4853091"/>
            <a:ext cx="4922520" cy="25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46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045" r:id="rId1"/>
    <p:sldLayoutId id="2147494046" r:id="rId2"/>
    <p:sldLayoutId id="2147494047" r:id="rId3"/>
    <p:sldLayoutId id="2147494048" r:id="rId4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lang="en-US" sz="3200" b="0" i="0" kern="1200">
          <a:solidFill>
            <a:srgbClr val="0D6FBD"/>
          </a:solidFill>
          <a:latin typeface="+mj-lt"/>
          <a:ea typeface="+mj-ea"/>
          <a:cs typeface="Myriad Pro Con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lang="en-US" sz="2400" kern="1200" dirty="0" smtClean="0">
          <a:solidFill>
            <a:schemeClr val="tx1"/>
          </a:solidFill>
          <a:latin typeface="+mj-lt"/>
          <a:ea typeface="+mn-ea"/>
          <a:cs typeface="Myriad Pro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–"/>
        <a:defRPr lang="en-US" sz="2000" i="0" kern="1200" dirty="0" smtClean="0">
          <a:solidFill>
            <a:schemeClr val="tx1"/>
          </a:solidFill>
          <a:latin typeface="+mj-lt"/>
          <a:ea typeface="+mn-ea"/>
          <a:cs typeface="Myriad Pro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lang="en-US" sz="1800" kern="1200" dirty="0" smtClean="0">
          <a:solidFill>
            <a:schemeClr val="tx1"/>
          </a:solidFill>
          <a:latin typeface="+mj-lt"/>
          <a:ea typeface="+mn-ea"/>
          <a:cs typeface="Myriad Pro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–"/>
        <a:defRPr lang="en-US" sz="1600" kern="1200" dirty="0" smtClean="0">
          <a:solidFill>
            <a:schemeClr val="tx1"/>
          </a:solidFill>
          <a:latin typeface="+mj-lt"/>
          <a:ea typeface="+mn-ea"/>
          <a:cs typeface="Myriad Pro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»"/>
        <a:defRPr lang="en-US" sz="1600" i="1" kern="1200" dirty="0">
          <a:solidFill>
            <a:schemeClr val="tx1"/>
          </a:solidFill>
          <a:latin typeface="+mj-lt"/>
          <a:ea typeface="+mn-ea"/>
          <a:cs typeface="Myriad Pro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mailto:barnasl@cdmsmith.com" TargetMode="Externa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8134BC-2914-40B8-910E-B28CB02D88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10475" y="2115675"/>
            <a:ext cx="1533525" cy="342373"/>
          </a:xfrm>
        </p:spPr>
        <p:txBody>
          <a:bodyPr/>
          <a:lstStyle/>
          <a:p>
            <a:r>
              <a:rPr lang="en-US" dirty="0"/>
              <a:t>May 9, 2022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70DC31-F24C-453E-BDE2-DEAE2B700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01424"/>
            <a:ext cx="7490954" cy="928688"/>
          </a:xfrm>
        </p:spPr>
        <p:txBody>
          <a:bodyPr/>
          <a:lstStyle/>
          <a:p>
            <a:r>
              <a:rPr lang="en-US" sz="3200" dirty="0">
                <a:solidFill>
                  <a:schemeClr val="tx2"/>
                </a:solidFill>
              </a:rPr>
              <a:t>This is Water’s Moment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ECAC0F-0B54-49AA-B86A-12449DFD75A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" y="2046799"/>
            <a:ext cx="7490954" cy="637540"/>
          </a:xfrm>
        </p:spPr>
        <p:txBody>
          <a:bodyPr/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Candid Discussion on Funding your Water Infrastructure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587D64-9363-4112-AC31-6D1315FED1C5}"/>
              </a:ext>
            </a:extLst>
          </p:cNvPr>
          <p:cNvSpPr txBox="1"/>
          <p:nvPr/>
        </p:nvSpPr>
        <p:spPr>
          <a:xfrm>
            <a:off x="1098653" y="2551724"/>
            <a:ext cx="6197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+mj-lt"/>
              </a:rPr>
              <a:t>By Stacy Barna, Funding Discipline Leader</a:t>
            </a:r>
          </a:p>
        </p:txBody>
      </p:sp>
      <p:sp>
        <p:nvSpPr>
          <p:cNvPr id="8" name="Lightning Bolt 7" descr="-">
            <a:extLst>
              <a:ext uri="{FF2B5EF4-FFF2-40B4-BE49-F238E27FC236}">
                <a16:creationId xmlns:a16="http://schemas.microsoft.com/office/drawing/2014/main" id="{99E5C8E9-8679-4EDA-A794-A6ED5F19BC2B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ightning Bolt 8" descr="-">
            <a:extLst>
              <a:ext uri="{FF2B5EF4-FFF2-40B4-BE49-F238E27FC236}">
                <a16:creationId xmlns:a16="http://schemas.microsoft.com/office/drawing/2014/main" id="{6C708EAF-0AD2-483A-91BE-9FC895691C51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ightning Bolt 9" descr="-">
            <a:extLst>
              <a:ext uri="{FF2B5EF4-FFF2-40B4-BE49-F238E27FC236}">
                <a16:creationId xmlns:a16="http://schemas.microsoft.com/office/drawing/2014/main" id="{2C801E5C-AAF7-4029-9ED6-232E5BE3FEB3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ightning Bolt 11" descr="-">
            <a:extLst>
              <a:ext uri="{FF2B5EF4-FFF2-40B4-BE49-F238E27FC236}">
                <a16:creationId xmlns:a16="http://schemas.microsoft.com/office/drawing/2014/main" id="{4E695457-D81C-4565-B06C-7172511C1A03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ightning Bolt 12" descr="-">
            <a:extLst>
              <a:ext uri="{FF2B5EF4-FFF2-40B4-BE49-F238E27FC236}">
                <a16:creationId xmlns:a16="http://schemas.microsoft.com/office/drawing/2014/main" id="{CC13F84D-2DCD-483D-9534-BD32C5AB43A7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ightning Bolt 13" descr="-">
            <a:extLst>
              <a:ext uri="{FF2B5EF4-FFF2-40B4-BE49-F238E27FC236}">
                <a16:creationId xmlns:a16="http://schemas.microsoft.com/office/drawing/2014/main" id="{CA593B5C-658A-476F-A3BB-5F3E7A4131D0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ightning Bolt 14" descr="-">
            <a:extLst>
              <a:ext uri="{FF2B5EF4-FFF2-40B4-BE49-F238E27FC236}">
                <a16:creationId xmlns:a16="http://schemas.microsoft.com/office/drawing/2014/main" id="{4CC8EAE5-7223-458E-8E95-D3B322076599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ightning Bolt 15" descr="-">
            <a:extLst>
              <a:ext uri="{FF2B5EF4-FFF2-40B4-BE49-F238E27FC236}">
                <a16:creationId xmlns:a16="http://schemas.microsoft.com/office/drawing/2014/main" id="{34C5B5F8-9B4F-403B-AF6F-340F6A01B4DA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514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B7DDC-1238-4AB9-9799-8ED26D7A3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0D6FBD"/>
                </a:solidFill>
              </a:rPr>
              <a:t>Florida BIL Emerging Contaminants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F011E-EF6C-4FBC-98C2-0BF96E4F1D4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DWSRF Emerging Contaminants</a:t>
            </a:r>
          </a:p>
          <a:p>
            <a:pPr lvl="1"/>
            <a:r>
              <a:rPr lang="en-US" dirty="0"/>
              <a:t>Must be DWSRF eligible and primary purpose to address emerging contaminants in DW </a:t>
            </a:r>
          </a:p>
          <a:p>
            <a:pPr lvl="1"/>
            <a:r>
              <a:rPr lang="en-US" dirty="0"/>
              <a:t>100% Principal Forgiveness </a:t>
            </a:r>
          </a:p>
          <a:p>
            <a:pPr lvl="1"/>
            <a:r>
              <a:rPr lang="en-US" dirty="0"/>
              <a:t>25% must go to disadvantaged communities or those serving less than 25K</a:t>
            </a:r>
          </a:p>
          <a:p>
            <a:pPr lvl="1"/>
            <a:endParaRPr lang="en-US" dirty="0"/>
          </a:p>
          <a:p>
            <a:r>
              <a:rPr lang="en-US" dirty="0"/>
              <a:t>CWSRF Emerging Contaminants </a:t>
            </a:r>
          </a:p>
          <a:p>
            <a:pPr lvl="1"/>
            <a:r>
              <a:rPr lang="en-US" dirty="0"/>
              <a:t>Abatement of Emerging Contaminants in Wastewater or Stormwater</a:t>
            </a:r>
          </a:p>
          <a:p>
            <a:pPr lvl="1"/>
            <a:r>
              <a:rPr lang="en-US" dirty="0"/>
              <a:t>100% Principal Forgiveness </a:t>
            </a:r>
          </a:p>
          <a:p>
            <a:pPr lvl="1"/>
            <a:r>
              <a:rPr lang="en-US" dirty="0"/>
              <a:t>By rule, only small disadvantaged communities to receive PF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178FFED-4A1F-4817-96FE-8AD2685B45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71463" y="1229445"/>
            <a:ext cx="3334598" cy="32949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D3CDAB-105C-4DCA-B4AE-26FE8BBF3D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0986301-3B03-4C62-ADAA-86B072BED8F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085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15FA6-DCE8-490E-B4BF-D514D7CA6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0D6FBD"/>
                </a:solidFill>
              </a:rPr>
              <a:t>But there’s More: </a:t>
            </a:r>
            <a:r>
              <a:rPr lang="en-US" sz="3200" b="0" dirty="0">
                <a:solidFill>
                  <a:srgbClr val="0D6FBD"/>
                </a:solidFill>
              </a:rPr>
              <a:t>American Rescue Plan Act (ARPA) and 2022 Appropriations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89EB0-AF16-40E1-812C-242504361A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8000" y="1214077"/>
            <a:ext cx="3924300" cy="352342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74320" indent="-274320"/>
            <a:r>
              <a:rPr lang="en-US" dirty="0"/>
              <a:t>$1.9T bill finalized in March 2021</a:t>
            </a:r>
          </a:p>
          <a:p>
            <a:pPr marL="274320" indent="-274320">
              <a:buSzPct val="70000"/>
            </a:pPr>
            <a:r>
              <a:rPr lang="en-US" sz="2800" b="1" dirty="0">
                <a:ea typeface="+mj-lt"/>
                <a:cs typeface="+mj-lt"/>
              </a:rPr>
              <a:t>$350 billion  </a:t>
            </a:r>
            <a:br>
              <a:rPr lang="en-US" b="1" dirty="0">
                <a:ea typeface="+mj-lt"/>
                <a:cs typeface="+mj-lt"/>
              </a:rPr>
            </a:br>
            <a:r>
              <a:rPr lang="en-US" sz="2000" dirty="0">
                <a:ea typeface="+mj-lt"/>
                <a:cs typeface="+mj-lt"/>
              </a:rPr>
              <a:t>in emergency funding:</a:t>
            </a:r>
          </a:p>
          <a:p>
            <a:pPr marL="548640" lvl="1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ea typeface="+mj-lt"/>
                <a:cs typeface="+mj-lt"/>
              </a:rPr>
              <a:t>$195B for states</a:t>
            </a:r>
          </a:p>
          <a:p>
            <a:pPr marL="548640" lvl="1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ea typeface="+mj-lt"/>
                <a:cs typeface="+mj-lt"/>
              </a:rPr>
              <a:t>$130B for local governments</a:t>
            </a:r>
          </a:p>
          <a:p>
            <a:pPr marL="548640" lvl="1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ea typeface="+mj-lt"/>
                <a:cs typeface="+mj-lt"/>
              </a:rPr>
              <a:t>$20B for tribal governments</a:t>
            </a:r>
          </a:p>
          <a:p>
            <a:pPr marL="548640" lvl="1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ea typeface="+mj-lt"/>
                <a:cs typeface="+mj-lt"/>
              </a:rPr>
              <a:t>$4.5B for territories</a:t>
            </a:r>
            <a:endParaRPr lang="en-US" sz="1800" dirty="0">
              <a:ea typeface="+mj-lt"/>
              <a:cs typeface="Calibri"/>
            </a:endParaRPr>
          </a:p>
          <a:p>
            <a:pPr marL="274320" indent="-274320"/>
            <a:r>
              <a:rPr lang="en-US" dirty="0"/>
              <a:t>Annual Appropriations for 2022 similar to 2021 but include earmarks</a:t>
            </a:r>
          </a:p>
          <a:p>
            <a:pPr marL="274320" indent="-274320"/>
            <a:endParaRPr lang="en-US" dirty="0"/>
          </a:p>
          <a:p>
            <a:pPr lvl="1"/>
            <a:endParaRPr lang="en-US" dirty="0">
              <a:cs typeface="Calibri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61CE7A8-FA48-45D6-8E07-346178632143}"/>
              </a:ext>
            </a:extLst>
          </p:cNvPr>
          <p:cNvSpPr/>
          <p:nvPr/>
        </p:nvSpPr>
        <p:spPr>
          <a:xfrm>
            <a:off x="5487411" y="790108"/>
            <a:ext cx="1407559" cy="1407559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2000"/>
                </a:schemeClr>
              </a:gs>
              <a:gs pos="73000">
                <a:schemeClr val="accent1">
                  <a:lumMod val="97000"/>
                  <a:lumOff val="3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Franklin Gothic Demi" panose="020B0703020102020204" pitchFamily="34" charset="0"/>
                <a:ea typeface="Segoe UI Black" panose="020B0A02040204020203" pitchFamily="34" charset="0"/>
              </a:rPr>
              <a:t>USES: </a:t>
            </a:r>
            <a:r>
              <a:rPr lang="en-US" sz="140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Recovery &amp; investment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2E4B058-EFD2-49B2-9B6D-8E45C4E9438A}"/>
              </a:ext>
            </a:extLst>
          </p:cNvPr>
          <p:cNvSpPr/>
          <p:nvPr/>
        </p:nvSpPr>
        <p:spPr>
          <a:xfrm>
            <a:off x="6651792" y="1006174"/>
            <a:ext cx="2218207" cy="221820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46000"/>
                </a:schemeClr>
              </a:gs>
              <a:gs pos="89000">
                <a:schemeClr val="accent6">
                  <a:lumMod val="97000"/>
                  <a:lumOff val="3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Franklin Gothic Demi" panose="020B0703020102020204" pitchFamily="34" charset="0"/>
                <a:ea typeface="Segoe UI Black" panose="020B0A02040204020203" pitchFamily="34" charset="0"/>
              </a:rPr>
              <a:t>TWO Disbursements:</a:t>
            </a:r>
          </a:p>
          <a:p>
            <a:pPr algn="ctr">
              <a:spcBef>
                <a:spcPts val="600"/>
              </a:spcBef>
            </a:pPr>
            <a:r>
              <a:rPr lang="en-US" sz="140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First in 2021,  second in 2022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2239DB1-7133-45C8-914B-7F18E6FFBD49}"/>
              </a:ext>
            </a:extLst>
          </p:cNvPr>
          <p:cNvSpPr/>
          <p:nvPr/>
        </p:nvSpPr>
        <p:spPr>
          <a:xfrm>
            <a:off x="5331092" y="2042842"/>
            <a:ext cx="1720196" cy="1720196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1000"/>
                </a:schemeClr>
              </a:gs>
              <a:gs pos="82000">
                <a:schemeClr val="accent3">
                  <a:lumMod val="97000"/>
                  <a:lumOff val="3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Franklin Gothic Demi" panose="020B0703020102020204" pitchFamily="34" charset="0"/>
                <a:ea typeface="Segoe UI Black" panose="020B0A02040204020203" pitchFamily="34" charset="0"/>
              </a:rPr>
              <a:t>TIME SENSITIVE!</a:t>
            </a:r>
          </a:p>
          <a:p>
            <a:pPr algn="ctr">
              <a:spcBef>
                <a:spcPts val="600"/>
              </a:spcBef>
            </a:pPr>
            <a:r>
              <a:rPr lang="en-US" sz="140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Spend by </a:t>
            </a:r>
            <a:br>
              <a:rPr lang="en-US" sz="140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</a:br>
            <a:r>
              <a:rPr lang="en-US" sz="140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end of 2026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592B0A8-198F-4494-AC11-C8A579C31659}"/>
              </a:ext>
            </a:extLst>
          </p:cNvPr>
          <p:cNvSpPr/>
          <p:nvPr/>
        </p:nvSpPr>
        <p:spPr>
          <a:xfrm>
            <a:off x="6701048" y="2852141"/>
            <a:ext cx="1934951" cy="1934951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39000"/>
                </a:schemeClr>
              </a:gs>
              <a:gs pos="100000">
                <a:schemeClr val="accent5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Franklin Gothic Demi" panose="020B0703020102020204" pitchFamily="34" charset="0"/>
                <a:ea typeface="Segoe UI Black"/>
              </a:rPr>
              <a:t>Every state managing differently</a:t>
            </a:r>
          </a:p>
          <a:p>
            <a:pPr algn="ctr">
              <a:spcBef>
                <a:spcPts val="600"/>
              </a:spcBef>
            </a:pPr>
            <a:r>
              <a:rPr lang="en-US" sz="1200">
                <a:solidFill>
                  <a:schemeClr val="bg1"/>
                </a:solidFill>
                <a:latin typeface="Segoe UI Semibold"/>
                <a:ea typeface="Segoe UI Black"/>
                <a:cs typeface="Segoe UI Semibold"/>
              </a:rPr>
              <a:t>NC: 2022, $1.6B </a:t>
            </a:r>
            <a:br>
              <a:rPr lang="en-US" sz="1200">
                <a:solidFill>
                  <a:schemeClr val="bg1"/>
                </a:solidFill>
                <a:latin typeface="Segoe UI Semibold"/>
                <a:ea typeface="Segoe UI Black"/>
                <a:cs typeface="Segoe UI Semibold"/>
              </a:rPr>
            </a:br>
            <a:r>
              <a:rPr lang="en-US" sz="1200">
                <a:solidFill>
                  <a:schemeClr val="bg1"/>
                </a:solidFill>
                <a:latin typeface="Segoe UI Semibold"/>
                <a:ea typeface="Segoe UI Black"/>
                <a:cs typeface="Segoe UI Semibold"/>
              </a:rPr>
              <a:t>via SRF agency</a:t>
            </a:r>
          </a:p>
        </p:txBody>
      </p:sp>
    </p:spTree>
    <p:extLst>
      <p:ext uri="{BB962C8B-B14F-4D97-AF65-F5344CB8AC3E}">
        <p14:creationId xmlns:p14="http://schemas.microsoft.com/office/powerpoint/2010/main" val="1058919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6142CDC-D40F-4D92-9868-185FB24EAEF8}"/>
              </a:ext>
            </a:extLst>
          </p:cNvPr>
          <p:cNvSpPr/>
          <p:nvPr/>
        </p:nvSpPr>
        <p:spPr>
          <a:xfrm>
            <a:off x="5792214" y="1322446"/>
            <a:ext cx="1001015" cy="355167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AB55307-6CE2-406C-9C1A-A1E5DFD22AA0}"/>
              </a:ext>
            </a:extLst>
          </p:cNvPr>
          <p:cNvSpPr/>
          <p:nvPr/>
        </p:nvSpPr>
        <p:spPr>
          <a:xfrm>
            <a:off x="8102024" y="878840"/>
            <a:ext cx="892473" cy="399527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E767BE-2674-4F2D-939C-F7944A44D151}"/>
              </a:ext>
            </a:extLst>
          </p:cNvPr>
          <p:cNvSpPr/>
          <p:nvPr/>
        </p:nvSpPr>
        <p:spPr>
          <a:xfrm>
            <a:off x="3301424" y="878840"/>
            <a:ext cx="1001015" cy="39952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AE4095-0C7C-4695-9D87-4D5F9141E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D6FBD"/>
                </a:solidFill>
              </a:rPr>
              <a:t>How Water Funding Flows</a:t>
            </a:r>
            <a:endParaRPr lang="en-US" dirty="0">
              <a:solidFill>
                <a:srgbClr val="0D6FBD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11986A-81CF-49DD-8FB2-5061F6FB62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0986301-3B03-4C62-ADAA-86B072BED8FD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7B1A9BF-7993-46EE-8017-EA3B9567AC1C}"/>
              </a:ext>
            </a:extLst>
          </p:cNvPr>
          <p:cNvSpPr txBox="1"/>
          <p:nvPr/>
        </p:nvSpPr>
        <p:spPr>
          <a:xfrm>
            <a:off x="3301424" y="589280"/>
            <a:ext cx="1013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FEDERAL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98FB5F-EEF2-489A-81B2-994744C268BF}"/>
              </a:ext>
            </a:extLst>
          </p:cNvPr>
          <p:cNvSpPr txBox="1"/>
          <p:nvPr/>
        </p:nvSpPr>
        <p:spPr>
          <a:xfrm>
            <a:off x="5906049" y="589280"/>
            <a:ext cx="72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STATE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B0B2DC-1446-4910-BD38-A0E20C8DBB00}"/>
              </a:ext>
            </a:extLst>
          </p:cNvPr>
          <p:cNvSpPr txBox="1"/>
          <p:nvPr/>
        </p:nvSpPr>
        <p:spPr>
          <a:xfrm>
            <a:off x="8168161" y="582581"/>
            <a:ext cx="78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LOCAL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CB784AB-CBBB-450C-A08F-4F94B76A4BC1}"/>
              </a:ext>
            </a:extLst>
          </p:cNvPr>
          <p:cNvGrpSpPr/>
          <p:nvPr/>
        </p:nvGrpSpPr>
        <p:grpSpPr>
          <a:xfrm>
            <a:off x="431800" y="724369"/>
            <a:ext cx="7793586" cy="1381232"/>
            <a:chOff x="431800" y="724369"/>
            <a:chExt cx="7793586" cy="1381232"/>
          </a:xfrm>
        </p:grpSpPr>
        <p:sp>
          <p:nvSpPr>
            <p:cNvPr id="26" name="Arrow: Right 25">
              <a:extLst>
                <a:ext uri="{FF2B5EF4-FFF2-40B4-BE49-F238E27FC236}">
                  <a16:creationId xmlns:a16="http://schemas.microsoft.com/office/drawing/2014/main" id="{B7500906-8098-430B-93DD-C47AF3165547}"/>
                </a:ext>
              </a:extLst>
            </p:cNvPr>
            <p:cNvSpPr/>
            <p:nvPr/>
          </p:nvSpPr>
          <p:spPr>
            <a:xfrm>
              <a:off x="1833880" y="977661"/>
              <a:ext cx="1483360" cy="598077"/>
            </a:xfrm>
            <a:prstGeom prst="rightArrow">
              <a:avLst>
                <a:gd name="adj1" fmla="val 84711"/>
                <a:gd name="adj2" fmla="val 50000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63979A-0441-4C24-82F0-1522F109028E}"/>
                </a:ext>
              </a:extLst>
            </p:cNvPr>
            <p:cNvSpPr txBox="1"/>
            <p:nvPr/>
          </p:nvSpPr>
          <p:spPr>
            <a:xfrm>
              <a:off x="431800" y="970280"/>
              <a:ext cx="11268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COVID Relief</a:t>
              </a:r>
            </a:p>
            <a:p>
              <a:r>
                <a:rPr lang="en-US" sz="1400" b="1"/>
                <a:t>(ARPA)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B66E2D8-0CC6-46A8-8258-FEB2AAF2AD2D}"/>
                </a:ext>
              </a:extLst>
            </p:cNvPr>
            <p:cNvSpPr txBox="1"/>
            <p:nvPr/>
          </p:nvSpPr>
          <p:spPr>
            <a:xfrm>
              <a:off x="2112704" y="1108779"/>
              <a:ext cx="6880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$350 B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FED020E-87C3-496E-BD1A-22EAD60A5805}"/>
                </a:ext>
              </a:extLst>
            </p:cNvPr>
            <p:cNvSpPr txBox="1"/>
            <p:nvPr/>
          </p:nvSpPr>
          <p:spPr>
            <a:xfrm>
              <a:off x="3385877" y="1118939"/>
              <a:ext cx="8084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Treasury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7CCA58E-30B9-4357-A80E-43D92D31B966}"/>
                </a:ext>
              </a:extLst>
            </p:cNvPr>
            <p:cNvSpPr txBox="1"/>
            <p:nvPr/>
          </p:nvSpPr>
          <p:spPr>
            <a:xfrm>
              <a:off x="5782106" y="1408490"/>
              <a:ext cx="9183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>
                  <a:solidFill>
                    <a:schemeClr val="bg1"/>
                  </a:solidFill>
                </a:rPr>
                <a:t>State Gov.</a:t>
              </a:r>
            </a:p>
          </p:txBody>
        </p:sp>
        <p:sp>
          <p:nvSpPr>
            <p:cNvPr id="30" name="Arrow: Right 29">
              <a:extLst>
                <a:ext uri="{FF2B5EF4-FFF2-40B4-BE49-F238E27FC236}">
                  <a16:creationId xmlns:a16="http://schemas.microsoft.com/office/drawing/2014/main" id="{1C0ADFFC-2B8F-4F34-AF66-12EF2CC4A629}"/>
                </a:ext>
              </a:extLst>
            </p:cNvPr>
            <p:cNvSpPr/>
            <p:nvPr/>
          </p:nvSpPr>
          <p:spPr>
            <a:xfrm>
              <a:off x="4309218" y="724369"/>
              <a:ext cx="3916168" cy="598077"/>
            </a:xfrm>
            <a:prstGeom prst="rightArrow">
              <a:avLst>
                <a:gd name="adj1" fmla="val 49037"/>
                <a:gd name="adj2" fmla="val 50000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7ABA3AA-A539-4079-8E63-B1CBB1879B0D}"/>
                </a:ext>
              </a:extLst>
            </p:cNvPr>
            <p:cNvSpPr txBox="1"/>
            <p:nvPr/>
          </p:nvSpPr>
          <p:spPr>
            <a:xfrm>
              <a:off x="4291404" y="846316"/>
              <a:ext cx="12462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$130 B Grants</a:t>
              </a:r>
            </a:p>
          </p:txBody>
        </p:sp>
        <p:sp>
          <p:nvSpPr>
            <p:cNvPr id="38" name="Arrow: Right 37">
              <a:extLst>
                <a:ext uri="{FF2B5EF4-FFF2-40B4-BE49-F238E27FC236}">
                  <a16:creationId xmlns:a16="http://schemas.microsoft.com/office/drawing/2014/main" id="{C6306837-ABAB-4781-85A0-4053099EC836}"/>
                </a:ext>
              </a:extLst>
            </p:cNvPr>
            <p:cNvSpPr/>
            <p:nvPr/>
          </p:nvSpPr>
          <p:spPr>
            <a:xfrm>
              <a:off x="4309218" y="1350501"/>
              <a:ext cx="1476217" cy="598077"/>
            </a:xfrm>
            <a:prstGeom prst="rightArrow">
              <a:avLst>
                <a:gd name="adj1" fmla="val 66024"/>
                <a:gd name="adj2" fmla="val 50000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854D645-2029-4802-A35C-C5D995C09FE3}"/>
                </a:ext>
              </a:extLst>
            </p:cNvPr>
            <p:cNvSpPr txBox="1"/>
            <p:nvPr/>
          </p:nvSpPr>
          <p:spPr>
            <a:xfrm>
              <a:off x="4291404" y="1484403"/>
              <a:ext cx="13342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$220 B Grants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9298F37-7DAC-4012-8652-C6D1C1C8196B}"/>
                </a:ext>
              </a:extLst>
            </p:cNvPr>
            <p:cNvCxnSpPr>
              <a:cxnSpLocks/>
            </p:cNvCxnSpPr>
            <p:nvPr/>
          </p:nvCxnSpPr>
          <p:spPr>
            <a:xfrm>
              <a:off x="3301424" y="2105601"/>
              <a:ext cx="4190239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163CC77-7EEE-4A37-9141-CD7CCA90AABD}"/>
              </a:ext>
            </a:extLst>
          </p:cNvPr>
          <p:cNvGrpSpPr/>
          <p:nvPr/>
        </p:nvGrpSpPr>
        <p:grpSpPr>
          <a:xfrm>
            <a:off x="431801" y="2258657"/>
            <a:ext cx="8301912" cy="1273635"/>
            <a:chOff x="431801" y="2258657"/>
            <a:chExt cx="8301912" cy="1273635"/>
          </a:xfrm>
        </p:grpSpPr>
        <p:sp>
          <p:nvSpPr>
            <p:cNvPr id="27" name="Arrow: Right 26">
              <a:extLst>
                <a:ext uri="{FF2B5EF4-FFF2-40B4-BE49-F238E27FC236}">
                  <a16:creationId xmlns:a16="http://schemas.microsoft.com/office/drawing/2014/main" id="{3162C80C-D76C-424F-B735-F3676DEF3349}"/>
                </a:ext>
              </a:extLst>
            </p:cNvPr>
            <p:cNvSpPr/>
            <p:nvPr/>
          </p:nvSpPr>
          <p:spPr>
            <a:xfrm>
              <a:off x="1833880" y="2267396"/>
              <a:ext cx="1483360" cy="598077"/>
            </a:xfrm>
            <a:prstGeom prst="rightArrow">
              <a:avLst>
                <a:gd name="adj1" fmla="val 18459"/>
                <a:gd name="adj2" fmla="val 50000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BC3E450-A621-4B4E-B5D7-C5F3FD65CB21}"/>
                </a:ext>
              </a:extLst>
            </p:cNvPr>
            <p:cNvSpPr txBox="1"/>
            <p:nvPr/>
          </p:nvSpPr>
          <p:spPr>
            <a:xfrm>
              <a:off x="431801" y="2446837"/>
              <a:ext cx="148336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/>
                <a:t>Bipartisan Infrastructure Law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0DF1EAE-AA16-4E75-BFD3-C2AA73B14680}"/>
                </a:ext>
              </a:extLst>
            </p:cNvPr>
            <p:cNvSpPr txBox="1"/>
            <p:nvPr/>
          </p:nvSpPr>
          <p:spPr>
            <a:xfrm>
              <a:off x="2112704" y="2258657"/>
              <a:ext cx="5966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/>
                <a:t>$55 B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128B3A9-4045-483C-B397-0472DD3CEDCB}"/>
                </a:ext>
              </a:extLst>
            </p:cNvPr>
            <p:cNvSpPr txBox="1"/>
            <p:nvPr/>
          </p:nvSpPr>
          <p:spPr>
            <a:xfrm>
              <a:off x="3561694" y="2412545"/>
              <a:ext cx="4567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EPA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B1F7A22-87E8-45D8-AA8D-83E4B3FF1BB9}"/>
                </a:ext>
              </a:extLst>
            </p:cNvPr>
            <p:cNvSpPr txBox="1"/>
            <p:nvPr/>
          </p:nvSpPr>
          <p:spPr>
            <a:xfrm>
              <a:off x="5842598" y="2260968"/>
              <a:ext cx="9002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>
                  <a:solidFill>
                    <a:schemeClr val="bg1"/>
                  </a:solidFill>
                </a:rPr>
                <a:t>State SRF </a:t>
              </a:r>
            </a:p>
            <a:p>
              <a:pPr algn="ctr"/>
              <a:r>
                <a:rPr lang="en-US" sz="1400">
                  <a:solidFill>
                    <a:schemeClr val="bg1"/>
                  </a:solidFill>
                </a:rPr>
                <a:t>Programs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BFF25F5-79F2-419A-AFED-DE30570328BC}"/>
                </a:ext>
              </a:extLst>
            </p:cNvPr>
            <p:cNvSpPr txBox="1"/>
            <p:nvPr/>
          </p:nvSpPr>
          <p:spPr>
            <a:xfrm>
              <a:off x="6708318" y="2576947"/>
              <a:ext cx="17030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Loans &amp; Grants</a:t>
              </a:r>
            </a:p>
          </p:txBody>
        </p:sp>
        <p:sp>
          <p:nvSpPr>
            <p:cNvPr id="40" name="Arrow: Right 39">
              <a:extLst>
                <a:ext uri="{FF2B5EF4-FFF2-40B4-BE49-F238E27FC236}">
                  <a16:creationId xmlns:a16="http://schemas.microsoft.com/office/drawing/2014/main" id="{01E2A086-10C8-4F49-B872-9495137079C7}"/>
                </a:ext>
              </a:extLst>
            </p:cNvPr>
            <p:cNvSpPr/>
            <p:nvPr/>
          </p:nvSpPr>
          <p:spPr>
            <a:xfrm>
              <a:off x="4307840" y="2267396"/>
              <a:ext cx="1477595" cy="598077"/>
            </a:xfrm>
            <a:prstGeom prst="rightArrow">
              <a:avLst>
                <a:gd name="adj1" fmla="val 18459"/>
                <a:gd name="adj2" fmla="val 50000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AEDD466-E51A-4FFC-92C6-166ABDC2825B}"/>
                </a:ext>
              </a:extLst>
            </p:cNvPr>
            <p:cNvSpPr txBox="1"/>
            <p:nvPr/>
          </p:nvSpPr>
          <p:spPr>
            <a:xfrm>
              <a:off x="4586664" y="2258657"/>
              <a:ext cx="5966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/>
                <a:t>$55 B</a:t>
              </a:r>
            </a:p>
          </p:txBody>
        </p:sp>
        <p:sp>
          <p:nvSpPr>
            <p:cNvPr id="53" name="Arrow: Right 52">
              <a:extLst>
                <a:ext uri="{FF2B5EF4-FFF2-40B4-BE49-F238E27FC236}">
                  <a16:creationId xmlns:a16="http://schemas.microsoft.com/office/drawing/2014/main" id="{1D0F9DD2-D50A-4D1D-BAAB-B7618B7D9C43}"/>
                </a:ext>
              </a:extLst>
            </p:cNvPr>
            <p:cNvSpPr/>
            <p:nvPr/>
          </p:nvSpPr>
          <p:spPr>
            <a:xfrm>
              <a:off x="6793230" y="2267396"/>
              <a:ext cx="1482996" cy="598077"/>
            </a:xfrm>
            <a:prstGeom prst="rightArrow">
              <a:avLst>
                <a:gd name="adj1" fmla="val 18459"/>
                <a:gd name="adj2" fmla="val 50000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39582E0-1261-4881-8678-C4DA37E6189F}"/>
                </a:ext>
              </a:extLst>
            </p:cNvPr>
            <p:cNvSpPr txBox="1"/>
            <p:nvPr/>
          </p:nvSpPr>
          <p:spPr>
            <a:xfrm>
              <a:off x="7065704" y="2258657"/>
              <a:ext cx="5966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/>
                <a:t>$55 B</a:t>
              </a:r>
            </a:p>
          </p:txBody>
        </p:sp>
        <p:sp>
          <p:nvSpPr>
            <p:cNvPr id="42" name="Arrow: Right 41">
              <a:extLst>
                <a:ext uri="{FF2B5EF4-FFF2-40B4-BE49-F238E27FC236}">
                  <a16:creationId xmlns:a16="http://schemas.microsoft.com/office/drawing/2014/main" id="{D036F989-96EE-4731-9D49-AA350AED4EC7}"/>
                </a:ext>
              </a:extLst>
            </p:cNvPr>
            <p:cNvSpPr/>
            <p:nvPr/>
          </p:nvSpPr>
          <p:spPr>
            <a:xfrm>
              <a:off x="1833880" y="2934215"/>
              <a:ext cx="1483360" cy="598077"/>
            </a:xfrm>
            <a:prstGeom prst="rightArrow">
              <a:avLst>
                <a:gd name="adj1" fmla="val 8035"/>
                <a:gd name="adj2" fmla="val 50000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6FCAB5B-EA9D-4AE6-84C6-F95D4049AC3E}"/>
                </a:ext>
              </a:extLst>
            </p:cNvPr>
            <p:cNvSpPr txBox="1"/>
            <p:nvPr/>
          </p:nvSpPr>
          <p:spPr>
            <a:xfrm>
              <a:off x="3561694" y="3079364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DOI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8A3F81C-6B34-426C-A175-6C9D9677538A}"/>
                </a:ext>
              </a:extLst>
            </p:cNvPr>
            <p:cNvSpPr txBox="1"/>
            <p:nvPr/>
          </p:nvSpPr>
          <p:spPr>
            <a:xfrm>
              <a:off x="2112704" y="2915405"/>
              <a:ext cx="64152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US" sz="1400"/>
                <a:t>$8.3 B</a:t>
              </a:r>
            </a:p>
          </p:txBody>
        </p:sp>
        <p:sp>
          <p:nvSpPr>
            <p:cNvPr id="48" name="Arrow: Right 47">
              <a:extLst>
                <a:ext uri="{FF2B5EF4-FFF2-40B4-BE49-F238E27FC236}">
                  <a16:creationId xmlns:a16="http://schemas.microsoft.com/office/drawing/2014/main" id="{3B42B22F-C723-4158-B881-49495DCB0ADE}"/>
                </a:ext>
              </a:extLst>
            </p:cNvPr>
            <p:cNvSpPr/>
            <p:nvPr/>
          </p:nvSpPr>
          <p:spPr>
            <a:xfrm>
              <a:off x="4296524" y="2934215"/>
              <a:ext cx="1491879" cy="598077"/>
            </a:xfrm>
            <a:prstGeom prst="rightArrow">
              <a:avLst>
                <a:gd name="adj1" fmla="val 8035"/>
                <a:gd name="adj2" fmla="val 50000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EAA2BA8-8E74-4831-B66C-CA9849054706}"/>
                </a:ext>
              </a:extLst>
            </p:cNvPr>
            <p:cNvSpPr txBox="1"/>
            <p:nvPr/>
          </p:nvSpPr>
          <p:spPr>
            <a:xfrm>
              <a:off x="7030653" y="3218849"/>
              <a:ext cx="17030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Grants</a:t>
              </a: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31AD0C4D-563C-4EC4-BD73-19E044567433}"/>
                </a:ext>
              </a:extLst>
            </p:cNvPr>
            <p:cNvCxnSpPr>
              <a:cxnSpLocks/>
            </p:cNvCxnSpPr>
            <p:nvPr/>
          </p:nvCxnSpPr>
          <p:spPr>
            <a:xfrm>
              <a:off x="3341111" y="3518475"/>
              <a:ext cx="4190239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B9EEA30-3B7B-4FB3-B944-5156E9985055}"/>
                </a:ext>
              </a:extLst>
            </p:cNvPr>
            <p:cNvSpPr txBox="1"/>
            <p:nvPr/>
          </p:nvSpPr>
          <p:spPr>
            <a:xfrm>
              <a:off x="5821398" y="2988035"/>
              <a:ext cx="9373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>
                  <a:solidFill>
                    <a:schemeClr val="bg1"/>
                  </a:solidFill>
                </a:rPr>
                <a:t>Bureau of </a:t>
              </a:r>
              <a:br>
                <a:rPr lang="en-US" sz="1400">
                  <a:solidFill>
                    <a:schemeClr val="bg1"/>
                  </a:solidFill>
                </a:rPr>
              </a:br>
              <a:r>
                <a:rPr lang="en-US" sz="1400">
                  <a:solidFill>
                    <a:schemeClr val="bg1"/>
                  </a:solidFill>
                </a:rPr>
                <a:t>Rec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F437E62-78A2-4196-9EE9-0E35AB73E178}"/>
                </a:ext>
              </a:extLst>
            </p:cNvPr>
            <p:cNvSpPr txBox="1"/>
            <p:nvPr/>
          </p:nvSpPr>
          <p:spPr>
            <a:xfrm>
              <a:off x="7069168" y="2915405"/>
              <a:ext cx="64152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US" sz="1400"/>
                <a:t>$8.3 B</a:t>
              </a:r>
            </a:p>
          </p:txBody>
        </p:sp>
        <p:sp>
          <p:nvSpPr>
            <p:cNvPr id="60" name="Arrow: Right 59">
              <a:extLst>
                <a:ext uri="{FF2B5EF4-FFF2-40B4-BE49-F238E27FC236}">
                  <a16:creationId xmlns:a16="http://schemas.microsoft.com/office/drawing/2014/main" id="{92505B47-9444-42E3-AE4E-F81C95CCF379}"/>
                </a:ext>
              </a:extLst>
            </p:cNvPr>
            <p:cNvSpPr/>
            <p:nvPr/>
          </p:nvSpPr>
          <p:spPr>
            <a:xfrm>
              <a:off x="6787889" y="2918340"/>
              <a:ext cx="1491879" cy="598077"/>
            </a:xfrm>
            <a:prstGeom prst="rightArrow">
              <a:avLst>
                <a:gd name="adj1" fmla="val 8035"/>
                <a:gd name="adj2" fmla="val 50000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82202EA-8D22-4B41-BDE7-C1DB1F088984}"/>
              </a:ext>
            </a:extLst>
          </p:cNvPr>
          <p:cNvGrpSpPr/>
          <p:nvPr/>
        </p:nvGrpSpPr>
        <p:grpSpPr>
          <a:xfrm>
            <a:off x="431800" y="3730553"/>
            <a:ext cx="7846822" cy="1233706"/>
            <a:chOff x="431800" y="3730553"/>
            <a:chExt cx="7846822" cy="123370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94555BE-1DFB-4D08-9FC4-1C05F96942FA}"/>
                </a:ext>
              </a:extLst>
            </p:cNvPr>
            <p:cNvSpPr txBox="1"/>
            <p:nvPr/>
          </p:nvSpPr>
          <p:spPr>
            <a:xfrm>
              <a:off x="431800" y="3898430"/>
              <a:ext cx="163067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/>
                <a:t>FY22 Approval Appropriations </a:t>
              </a:r>
              <a:br>
                <a:rPr lang="en-US" sz="1400" b="1"/>
              </a:br>
              <a:r>
                <a:rPr lang="en-US" sz="1400" b="1"/>
                <a:t>Act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5ECCDA6-D759-4C19-9B40-C26BF48D533C}"/>
                </a:ext>
              </a:extLst>
            </p:cNvPr>
            <p:cNvSpPr txBox="1"/>
            <p:nvPr/>
          </p:nvSpPr>
          <p:spPr>
            <a:xfrm>
              <a:off x="2112704" y="3787333"/>
              <a:ext cx="64152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US" sz="1400"/>
                <a:t>$2.7 B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F538EF5-7683-4B4A-9B2B-02BE699B37A3}"/>
                </a:ext>
              </a:extLst>
            </p:cNvPr>
            <p:cNvSpPr txBox="1"/>
            <p:nvPr/>
          </p:nvSpPr>
          <p:spPr>
            <a:xfrm>
              <a:off x="4619613" y="3787333"/>
              <a:ext cx="641522" cy="30777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US" sz="1400"/>
                <a:t>$2.7 B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226D8FB-C916-4579-BE25-9218582D347E}"/>
                </a:ext>
              </a:extLst>
            </p:cNvPr>
            <p:cNvSpPr txBox="1"/>
            <p:nvPr/>
          </p:nvSpPr>
          <p:spPr>
            <a:xfrm>
              <a:off x="4255286" y="4464216"/>
              <a:ext cx="21282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$444M Congressional</a:t>
              </a:r>
            </a:p>
            <a:p>
              <a:r>
                <a:rPr lang="en-US" sz="1200"/>
                <a:t>Directed Spending</a:t>
              </a:r>
            </a:p>
          </p:txBody>
        </p:sp>
        <p:sp>
          <p:nvSpPr>
            <p:cNvPr id="28" name="Arrow: Right 27">
              <a:extLst>
                <a:ext uri="{FF2B5EF4-FFF2-40B4-BE49-F238E27FC236}">
                  <a16:creationId xmlns:a16="http://schemas.microsoft.com/office/drawing/2014/main" id="{6D9D55B5-FB45-4A10-9085-35312E197626}"/>
                </a:ext>
              </a:extLst>
            </p:cNvPr>
            <p:cNvSpPr/>
            <p:nvPr/>
          </p:nvSpPr>
          <p:spPr>
            <a:xfrm flipV="1">
              <a:off x="1754505" y="3765069"/>
              <a:ext cx="1546860" cy="529046"/>
            </a:xfrm>
            <a:prstGeom prst="rightArrow">
              <a:avLst>
                <a:gd name="adj1" fmla="val 4830"/>
                <a:gd name="adj2" fmla="val 49151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Arrow: Right 49">
              <a:extLst>
                <a:ext uri="{FF2B5EF4-FFF2-40B4-BE49-F238E27FC236}">
                  <a16:creationId xmlns:a16="http://schemas.microsoft.com/office/drawing/2014/main" id="{C0003727-A754-479F-B2D2-B2945C649A05}"/>
                </a:ext>
              </a:extLst>
            </p:cNvPr>
            <p:cNvSpPr/>
            <p:nvPr/>
          </p:nvSpPr>
          <p:spPr>
            <a:xfrm>
              <a:off x="4291965" y="3730553"/>
              <a:ext cx="1483360" cy="598077"/>
            </a:xfrm>
            <a:prstGeom prst="rightArrow">
              <a:avLst>
                <a:gd name="adj1" fmla="val 4868"/>
                <a:gd name="adj2" fmla="val 49151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C6C1380-370D-411A-9C6A-7258F67B9680}"/>
                </a:ext>
              </a:extLst>
            </p:cNvPr>
            <p:cNvSpPr txBox="1"/>
            <p:nvPr/>
          </p:nvSpPr>
          <p:spPr>
            <a:xfrm>
              <a:off x="6726325" y="3803207"/>
              <a:ext cx="1434704" cy="5232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400"/>
                <a:t>         $2.7 B </a:t>
              </a:r>
              <a:endParaRPr lang="en-US"/>
            </a:p>
            <a:p>
              <a:r>
                <a:rPr lang="en-US" sz="1400"/>
                <a:t>Loans &amp; Grants</a:t>
              </a:r>
              <a:endParaRPr lang="en-US">
                <a:cs typeface="Calibri"/>
              </a:endParaRPr>
            </a:p>
          </p:txBody>
        </p:sp>
        <p:sp>
          <p:nvSpPr>
            <p:cNvPr id="52" name="Arrow: Right 51">
              <a:extLst>
                <a:ext uri="{FF2B5EF4-FFF2-40B4-BE49-F238E27FC236}">
                  <a16:creationId xmlns:a16="http://schemas.microsoft.com/office/drawing/2014/main" id="{7417CE91-55B9-4BD0-9C96-4646C8B1EA75}"/>
                </a:ext>
              </a:extLst>
            </p:cNvPr>
            <p:cNvSpPr/>
            <p:nvPr/>
          </p:nvSpPr>
          <p:spPr>
            <a:xfrm>
              <a:off x="6795262" y="3762303"/>
              <a:ext cx="1483360" cy="598077"/>
            </a:xfrm>
            <a:prstGeom prst="rightArrow">
              <a:avLst>
                <a:gd name="adj1" fmla="val 4868"/>
                <a:gd name="adj2" fmla="val 49151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Arrow: Right 56">
              <a:extLst>
                <a:ext uri="{FF2B5EF4-FFF2-40B4-BE49-F238E27FC236}">
                  <a16:creationId xmlns:a16="http://schemas.microsoft.com/office/drawing/2014/main" id="{A6D984C0-EBF5-4DC5-AE54-3DEE4C971E36}"/>
                </a:ext>
              </a:extLst>
            </p:cNvPr>
            <p:cNvSpPr/>
            <p:nvPr/>
          </p:nvSpPr>
          <p:spPr>
            <a:xfrm>
              <a:off x="3886201" y="4414725"/>
              <a:ext cx="4373328" cy="549534"/>
            </a:xfrm>
            <a:prstGeom prst="rightArrow">
              <a:avLst>
                <a:gd name="adj1" fmla="val 1189"/>
                <a:gd name="adj2" fmla="val 49151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CAE269F-DE2F-FA60-2F62-49ACE8072FFC}"/>
                </a:ext>
              </a:extLst>
            </p:cNvPr>
            <p:cNvSpPr txBox="1"/>
            <p:nvPr/>
          </p:nvSpPr>
          <p:spPr>
            <a:xfrm>
              <a:off x="3585506" y="3912733"/>
              <a:ext cx="4567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EPA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071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8134BC-2914-40B8-910E-B28CB02D88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10475" y="2115675"/>
            <a:ext cx="1533525" cy="342373"/>
          </a:xfrm>
        </p:spPr>
        <p:txBody>
          <a:bodyPr/>
          <a:lstStyle/>
          <a:p>
            <a:r>
              <a:rPr lang="en-US" dirty="0"/>
              <a:t>May 9, 2022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70DC31-F24C-453E-BDE2-DEAE2B700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01424"/>
            <a:ext cx="7490954" cy="928688"/>
          </a:xfrm>
        </p:spPr>
        <p:txBody>
          <a:bodyPr/>
          <a:lstStyle/>
          <a:p>
            <a:r>
              <a:rPr lang="en-US" sz="3200" dirty="0">
                <a:solidFill>
                  <a:schemeClr val="tx2"/>
                </a:solidFill>
              </a:rPr>
              <a:t>This is Water’s Moment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ECAC0F-0B54-49AA-B86A-12449DFD75A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4525" y="2046799"/>
            <a:ext cx="7406430" cy="637540"/>
          </a:xfrm>
        </p:spPr>
        <p:txBody>
          <a:bodyPr/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Candid Discussion on Funding your Water Infrastructure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587D64-9363-4112-AC31-6D1315FED1C5}"/>
              </a:ext>
            </a:extLst>
          </p:cNvPr>
          <p:cNvSpPr txBox="1"/>
          <p:nvPr/>
        </p:nvSpPr>
        <p:spPr>
          <a:xfrm>
            <a:off x="1098653" y="2553592"/>
            <a:ext cx="61979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Stacy Barna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ECF4E9"/>
                </a:solidFill>
                <a:latin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barnasl@cdmsmith.com</a:t>
            </a:r>
            <a:endParaRPr lang="en-US" sz="2400" b="1" dirty="0">
              <a:solidFill>
                <a:srgbClr val="ECF4E9"/>
              </a:solidFill>
              <a:latin typeface="Calibri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512-652-5303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dirty="0">
              <a:solidFill>
                <a:srgbClr val="FFFFFF"/>
              </a:solidFill>
              <a:latin typeface="Calibri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B389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QUESTIONS?</a:t>
            </a:r>
          </a:p>
        </p:txBody>
      </p:sp>
      <p:sp>
        <p:nvSpPr>
          <p:cNvPr id="8" name="Lightning Bolt 7" descr="-">
            <a:extLst>
              <a:ext uri="{FF2B5EF4-FFF2-40B4-BE49-F238E27FC236}">
                <a16:creationId xmlns:a16="http://schemas.microsoft.com/office/drawing/2014/main" id="{99E5C8E9-8679-4EDA-A794-A6ED5F19BC2B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Lightning Bolt 8" descr="-">
            <a:extLst>
              <a:ext uri="{FF2B5EF4-FFF2-40B4-BE49-F238E27FC236}">
                <a16:creationId xmlns:a16="http://schemas.microsoft.com/office/drawing/2014/main" id="{6C708EAF-0AD2-483A-91BE-9FC895691C51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Lightning Bolt 9" descr="-">
            <a:extLst>
              <a:ext uri="{FF2B5EF4-FFF2-40B4-BE49-F238E27FC236}">
                <a16:creationId xmlns:a16="http://schemas.microsoft.com/office/drawing/2014/main" id="{2C801E5C-AAF7-4029-9ED6-232E5BE3FEB3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Lightning Bolt 11" descr="-">
            <a:extLst>
              <a:ext uri="{FF2B5EF4-FFF2-40B4-BE49-F238E27FC236}">
                <a16:creationId xmlns:a16="http://schemas.microsoft.com/office/drawing/2014/main" id="{4E695457-D81C-4565-B06C-7172511C1A03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Lightning Bolt 12" descr="-">
            <a:extLst>
              <a:ext uri="{FF2B5EF4-FFF2-40B4-BE49-F238E27FC236}">
                <a16:creationId xmlns:a16="http://schemas.microsoft.com/office/drawing/2014/main" id="{CC13F84D-2DCD-483D-9534-BD32C5AB43A7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Lightning Bolt 13" descr="-">
            <a:extLst>
              <a:ext uri="{FF2B5EF4-FFF2-40B4-BE49-F238E27FC236}">
                <a16:creationId xmlns:a16="http://schemas.microsoft.com/office/drawing/2014/main" id="{CA593B5C-658A-476F-A3BB-5F3E7A4131D0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Lightning Bolt 14" descr="-">
            <a:extLst>
              <a:ext uri="{FF2B5EF4-FFF2-40B4-BE49-F238E27FC236}">
                <a16:creationId xmlns:a16="http://schemas.microsoft.com/office/drawing/2014/main" id="{4CC8EAE5-7223-458E-8E95-D3B322076599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Lightning Bolt 15" descr="-">
            <a:extLst>
              <a:ext uri="{FF2B5EF4-FFF2-40B4-BE49-F238E27FC236}">
                <a16:creationId xmlns:a16="http://schemas.microsoft.com/office/drawing/2014/main" id="{34C5B5F8-9B4F-403B-AF6F-340F6A01B4DA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019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C941CCC3-B813-48EE-8608-C22A154D21AB}"/>
              </a:ext>
            </a:extLst>
          </p:cNvPr>
          <p:cNvSpPr/>
          <p:nvPr/>
        </p:nvSpPr>
        <p:spPr>
          <a:xfrm>
            <a:off x="336552" y="4003441"/>
            <a:ext cx="8807448" cy="896571"/>
          </a:xfrm>
          <a:prstGeom prst="rect">
            <a:avLst/>
          </a:prstGeom>
          <a:solidFill>
            <a:srgbClr val="D1E7F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444A48-4470-4B66-B9B0-DF9FA0925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D6FBD"/>
                </a:solidFill>
              </a:rPr>
              <a:t>Bipartisan Infrastructure Law (BIL)</a:t>
            </a:r>
            <a:endParaRPr lang="en-US" sz="2800" b="1" dirty="0">
              <a:solidFill>
                <a:srgbClr val="0D6FB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FB80DD-6AB3-4B98-8F2E-64942E381C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472711-4FCB-2141-A321-C0607E714264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91B3BF-1A9B-4D62-8CD7-42A487929BFA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11209" y="4218777"/>
            <a:ext cx="7796795" cy="606850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b="1" u="sng">
                <a:solidFill>
                  <a:srgbClr val="063D89"/>
                </a:solidFill>
              </a:rPr>
              <a:t>Every</a:t>
            </a:r>
            <a:r>
              <a:rPr lang="en-US" b="1">
                <a:solidFill>
                  <a:srgbClr val="063D89"/>
                </a:solidFill>
              </a:rPr>
              <a:t> state will see tangible benefits from the BIL. </a:t>
            </a:r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Recent AASHTO BIL Analysis</a:t>
            </a:r>
          </a:p>
        </p:txBody>
      </p:sp>
      <p:pic>
        <p:nvPicPr>
          <p:cNvPr id="8" name="Picture 7" descr="A picture containing brass knucks, spectacles, goggles&#10;&#10;Description automatically generated">
            <a:extLst>
              <a:ext uri="{FF2B5EF4-FFF2-40B4-BE49-F238E27FC236}">
                <a16:creationId xmlns:a16="http://schemas.microsoft.com/office/drawing/2014/main" id="{894CB69C-7743-40B9-85A4-ABEDB8273D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522" y="1140059"/>
            <a:ext cx="8636000" cy="15421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A4B727-F1FD-4B0D-BF88-9C76B63241B1}"/>
              </a:ext>
            </a:extLst>
          </p:cNvPr>
          <p:cNvSpPr txBox="1"/>
          <p:nvPr/>
        </p:nvSpPr>
        <p:spPr>
          <a:xfrm>
            <a:off x="317812" y="2572811"/>
            <a:ext cx="16960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cumin Pro Condensed" panose="020B0506020202020204" pitchFamily="34" charset="0"/>
                <a:ea typeface="+mn-ea"/>
                <a:cs typeface="+mn-cs"/>
              </a:rPr>
              <a:t>$1.2T for the nation’s core infrastructure…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87D42A-0E1A-4649-87AC-2F322EC93BB9}"/>
              </a:ext>
            </a:extLst>
          </p:cNvPr>
          <p:cNvSpPr txBox="1"/>
          <p:nvPr/>
        </p:nvSpPr>
        <p:spPr>
          <a:xfrm>
            <a:off x="1241947" y="790914"/>
            <a:ext cx="739405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>
                <a:ln>
                  <a:noFill/>
                </a:ln>
                <a:solidFill>
                  <a:srgbClr val="00929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Historic Investments Across Every Core Infrastructure Sector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A43092-9435-4020-9C07-295472FCA91B}"/>
              </a:ext>
            </a:extLst>
          </p:cNvPr>
          <p:cNvSpPr txBox="1"/>
          <p:nvPr/>
        </p:nvSpPr>
        <p:spPr>
          <a:xfrm>
            <a:off x="3938126" y="2572811"/>
            <a:ext cx="1696055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cumin Pro Condensed" panose="020B0506020202020204" pitchFamily="34" charset="0"/>
                <a:ea typeface="+mn-ea"/>
                <a:cs typeface="+mn-cs"/>
              </a:rPr>
              <a:t>Takes a long view of our assets and a holistic approach to mobility and congestion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5F201A-457F-402D-A19B-1B4459D5523B}"/>
              </a:ext>
            </a:extLst>
          </p:cNvPr>
          <p:cNvSpPr txBox="1"/>
          <p:nvPr/>
        </p:nvSpPr>
        <p:spPr>
          <a:xfrm>
            <a:off x="5911412" y="2571751"/>
            <a:ext cx="17315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cumin Pro Condensed" panose="020B0506020202020204" pitchFamily="34" charset="0"/>
                <a:ea typeface="+mn-ea"/>
                <a:cs typeface="+mn-cs"/>
              </a:rPr>
              <a:t>Boosts annual revenues of public sector clients an average of $60B annually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B58E93-DDDD-4E3D-A619-263E8E3BA1C5}"/>
              </a:ext>
            </a:extLst>
          </p:cNvPr>
          <p:cNvSpPr txBox="1"/>
          <p:nvPr/>
        </p:nvSpPr>
        <p:spPr>
          <a:xfrm>
            <a:off x="7630679" y="2571750"/>
            <a:ext cx="15546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01010"/>
                </a:solidFill>
                <a:effectLst/>
                <a:uLnTx/>
                <a:uFillTx/>
                <a:latin typeface="Acumin Pro Condensed" panose="020B0506020202020204" pitchFamily="34" charset="0"/>
                <a:ea typeface="+mn-ea"/>
                <a:cs typeface="+mn-cs"/>
              </a:rPr>
              <a:t>Contains an estimated $550 billion in new spending above baseline levels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037A30-AA8C-4BA3-93CF-21EB0B961BFF}"/>
              </a:ext>
            </a:extLst>
          </p:cNvPr>
          <p:cNvSpPr txBox="1"/>
          <p:nvPr/>
        </p:nvSpPr>
        <p:spPr>
          <a:xfrm>
            <a:off x="2229480" y="2562939"/>
            <a:ext cx="15546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cumin Pro Condensed" panose="020B0506020202020204" pitchFamily="34" charset="0"/>
                <a:ea typeface="+mn-ea"/>
                <a:cs typeface="+mn-cs"/>
              </a:rPr>
              <a:t>Almost two-thirds is devoted to transportation</a:t>
            </a:r>
          </a:p>
        </p:txBody>
      </p:sp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52CED1A5-7622-42DC-AAE0-7387E6E79A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099" y="1627298"/>
            <a:ext cx="1004670" cy="487239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9D563796-CC5D-4DE9-B950-25E6E56A6EE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158" y="1986152"/>
            <a:ext cx="364243" cy="363396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BCE1BCB-EDFD-452C-8AC9-5B59DB4C9BA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9958" y="1570946"/>
            <a:ext cx="823114" cy="702243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AFA8D444-6A7D-43E9-928D-B279C95C135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0443" y="1774361"/>
            <a:ext cx="823114" cy="378266"/>
          </a:xfrm>
          <a:prstGeom prst="rect">
            <a:avLst/>
          </a:prstGeom>
        </p:spPr>
      </p:pic>
      <p:pic>
        <p:nvPicPr>
          <p:cNvPr id="33" name="Picture 32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D34597B5-E1B3-4981-B559-919727561B2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1412" y="1524034"/>
            <a:ext cx="823114" cy="670803"/>
          </a:xfrm>
          <a:prstGeom prst="rect">
            <a:avLst/>
          </a:prstGeom>
        </p:spPr>
      </p:pic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BAE97C08-F867-4B2A-9FA9-7E5EBB88DE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7059" y="1566186"/>
            <a:ext cx="419706" cy="70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820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E9E8D-9E36-4563-BEE7-690415936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14" y="179337"/>
            <a:ext cx="8178800" cy="479822"/>
          </a:xfrm>
        </p:spPr>
        <p:txBody>
          <a:bodyPr/>
          <a:lstStyle/>
          <a:p>
            <a:r>
              <a:rPr lang="en-US" sz="2800" dirty="0">
                <a:solidFill>
                  <a:srgbClr val="0D6FBD"/>
                </a:solidFill>
              </a:rPr>
              <a:t>Breakdown of &gt;$550B in New Investment Spending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10DA2F2-E3E3-4947-8DEC-522394166B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2311" y="880814"/>
            <a:ext cx="3943553" cy="240677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8814C5-E43B-433A-AC29-D782F251E9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472711-4FCB-2141-A321-C0607E71426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823FC9-E081-41F3-AA26-20EEB485F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99" y="880814"/>
            <a:ext cx="3911801" cy="38292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26E702-985D-4B44-B2B1-68CED00B0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2311" y="3493690"/>
            <a:ext cx="4237219" cy="5388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9B59936-6271-4A2A-BC5F-5F22929F21F6}"/>
              </a:ext>
            </a:extLst>
          </p:cNvPr>
          <p:cNvSpPr/>
          <p:nvPr/>
        </p:nvSpPr>
        <p:spPr>
          <a:xfrm>
            <a:off x="4682311" y="3454400"/>
            <a:ext cx="4237219" cy="5781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648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C8E3B41-4BB6-40BB-9A7B-2E31E8169E6F}"/>
              </a:ext>
            </a:extLst>
          </p:cNvPr>
          <p:cNvSpPr txBox="1"/>
          <p:nvPr/>
        </p:nvSpPr>
        <p:spPr>
          <a:xfrm>
            <a:off x="5386021" y="1412317"/>
            <a:ext cx="3599782" cy="3139321"/>
          </a:xfrm>
          <a:prstGeom prst="rect">
            <a:avLst/>
          </a:prstGeom>
          <a:ln w="952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US" b="1"/>
          </a:p>
          <a:p>
            <a:pPr algn="ctr"/>
            <a:endParaRPr lang="en-US" b="1"/>
          </a:p>
          <a:p>
            <a:pPr algn="ctr"/>
            <a:endParaRPr lang="en-US" b="1"/>
          </a:p>
          <a:p>
            <a:pPr algn="ctr"/>
            <a:endParaRPr lang="en-US" b="1"/>
          </a:p>
          <a:p>
            <a:pPr algn="ctr"/>
            <a:endParaRPr lang="en-US" b="1"/>
          </a:p>
          <a:p>
            <a:pPr algn="ctr"/>
            <a:endParaRPr lang="en-US" b="1"/>
          </a:p>
          <a:p>
            <a:pPr algn="ctr"/>
            <a:endParaRPr lang="en-US" b="1"/>
          </a:p>
          <a:p>
            <a:pPr algn="ctr"/>
            <a:endParaRPr lang="en-US" b="1"/>
          </a:p>
          <a:p>
            <a:pPr algn="ctr"/>
            <a:endParaRPr lang="en-US" b="1"/>
          </a:p>
          <a:p>
            <a:pPr algn="ctr"/>
            <a:endParaRPr lang="en-US" b="1"/>
          </a:p>
          <a:p>
            <a:pPr algn="ctr"/>
            <a:endParaRPr lang="en-US" b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F9E125-857E-4870-8225-3030EC400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Bipartisan Infrastructure Law At-A-Glance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C9F0CCE4-B957-4719-AA08-F2CFFF9ED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40856" y="1482749"/>
            <a:ext cx="3492751" cy="3022615"/>
          </a:xfr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182880" indent="-182880">
              <a:lnSpc>
                <a:spcPct val="120000"/>
              </a:lnSpc>
              <a:spcBef>
                <a:spcPts val="400"/>
              </a:spcBef>
            </a:pPr>
            <a:r>
              <a:rPr lang="en-US" sz="1600" b="1">
                <a:cs typeface="Calibri"/>
              </a:rPr>
              <a:t>$11.7B </a:t>
            </a:r>
            <a:r>
              <a:rPr lang="en-US" sz="1600">
                <a:cs typeface="Calibri"/>
              </a:rPr>
              <a:t>to DWSRF</a:t>
            </a:r>
          </a:p>
          <a:p>
            <a:pPr marL="182880" indent="-182880">
              <a:lnSpc>
                <a:spcPct val="120000"/>
              </a:lnSpc>
              <a:spcBef>
                <a:spcPts val="400"/>
              </a:spcBef>
            </a:pPr>
            <a:r>
              <a:rPr lang="en-US" sz="1600" b="1">
                <a:cs typeface="Calibri"/>
              </a:rPr>
              <a:t>$15B </a:t>
            </a:r>
            <a:r>
              <a:rPr lang="en-US" sz="1600">
                <a:cs typeface="Calibri"/>
              </a:rPr>
              <a:t>to DWSRF for </a:t>
            </a:r>
            <a:br>
              <a:rPr lang="en-US" sz="1600">
                <a:cs typeface="Calibri"/>
              </a:rPr>
            </a:br>
            <a:r>
              <a:rPr lang="en-US" sz="1600">
                <a:cs typeface="Calibri"/>
              </a:rPr>
              <a:t>Lead Service Line Replacement</a:t>
            </a:r>
          </a:p>
          <a:p>
            <a:pPr marL="182880" indent="-182880">
              <a:lnSpc>
                <a:spcPct val="120000"/>
              </a:lnSpc>
              <a:spcBef>
                <a:spcPts val="400"/>
              </a:spcBef>
            </a:pPr>
            <a:r>
              <a:rPr lang="en-US" sz="1600" b="1">
                <a:cs typeface="Calibri"/>
              </a:rPr>
              <a:t>$4B </a:t>
            </a:r>
            <a:r>
              <a:rPr lang="en-US" sz="1600">
                <a:cs typeface="Calibri"/>
              </a:rPr>
              <a:t>to DWSRF for </a:t>
            </a:r>
            <a:br>
              <a:rPr lang="en-US" sz="1600">
                <a:cs typeface="Calibri"/>
              </a:rPr>
            </a:br>
            <a:r>
              <a:rPr lang="en-US" sz="1600">
                <a:cs typeface="Calibri"/>
              </a:rPr>
              <a:t>Emerging Contaminants</a:t>
            </a:r>
          </a:p>
          <a:p>
            <a:pPr marL="182880" indent="-182880">
              <a:lnSpc>
                <a:spcPct val="120000"/>
              </a:lnSpc>
              <a:spcBef>
                <a:spcPts val="400"/>
              </a:spcBef>
            </a:pPr>
            <a:r>
              <a:rPr lang="en-US" sz="1600" b="1">
                <a:cs typeface="Calibri"/>
              </a:rPr>
              <a:t>$5B </a:t>
            </a:r>
            <a:r>
              <a:rPr lang="en-US" sz="1600">
                <a:cs typeface="Calibri"/>
              </a:rPr>
              <a:t>to Water Infrastructure Improvements through the Nation (WIINS) for Emerging Contaminants</a:t>
            </a:r>
          </a:p>
          <a:p>
            <a:pPr marL="182880" indent="-182880">
              <a:lnSpc>
                <a:spcPct val="120000"/>
              </a:lnSpc>
              <a:spcBef>
                <a:spcPts val="400"/>
              </a:spcBef>
            </a:pPr>
            <a:r>
              <a:rPr lang="en-US" sz="1600" b="1">
                <a:cs typeface="Calibri"/>
              </a:rPr>
              <a:t>$11.7B </a:t>
            </a:r>
            <a:r>
              <a:rPr lang="en-US" sz="1600">
                <a:cs typeface="Calibri"/>
              </a:rPr>
              <a:t>to CWSRF</a:t>
            </a:r>
          </a:p>
          <a:p>
            <a:pPr marL="182880" indent="-182880">
              <a:lnSpc>
                <a:spcPct val="120000"/>
              </a:lnSpc>
              <a:spcBef>
                <a:spcPts val="400"/>
              </a:spcBef>
            </a:pPr>
            <a:r>
              <a:rPr lang="en-US" sz="1600" b="1">
                <a:cs typeface="Calibri"/>
              </a:rPr>
              <a:t>$1B </a:t>
            </a:r>
            <a:r>
              <a:rPr lang="en-US" sz="1600">
                <a:cs typeface="Calibri"/>
              </a:rPr>
              <a:t>to CWSRF for </a:t>
            </a:r>
            <a:br>
              <a:rPr lang="en-US" sz="1600">
                <a:cs typeface="Calibri"/>
              </a:rPr>
            </a:br>
            <a:r>
              <a:rPr lang="en-US" sz="1600">
                <a:cs typeface="Calibri"/>
              </a:rPr>
              <a:t>Emerging Contaminants 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3F43F2-D10D-4C9C-A069-C49126831C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--- CONFIDENTIAL BUSINESS INFORMATION ---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7851B983-36C7-4E75-B923-5CAC30A31B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6624282"/>
              </p:ext>
            </p:extLst>
          </p:nvPr>
        </p:nvGraphicFramePr>
        <p:xfrm>
          <a:off x="158197" y="994483"/>
          <a:ext cx="5356453" cy="3570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FEDB3161-34C3-4BF7-8B8A-DA3CD7CAA325}"/>
              </a:ext>
            </a:extLst>
          </p:cNvPr>
          <p:cNvSpPr txBox="1"/>
          <p:nvPr/>
        </p:nvSpPr>
        <p:spPr>
          <a:xfrm>
            <a:off x="2942851" y="4434646"/>
            <a:ext cx="22881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>
                <a:solidFill>
                  <a:schemeClr val="accent6"/>
                </a:solidFill>
              </a:rPr>
              <a:t>Chart Breakdown from ARTBA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92ACDB-AFCE-426E-94A0-EF73E6537B8A}"/>
              </a:ext>
            </a:extLst>
          </p:cNvPr>
          <p:cNvSpPr txBox="1"/>
          <p:nvPr/>
        </p:nvSpPr>
        <p:spPr>
          <a:xfrm>
            <a:off x="5386023" y="1036940"/>
            <a:ext cx="3599782" cy="369332"/>
          </a:xfrm>
          <a:prstGeom prst="rect">
            <a:avLst/>
          </a:prstGeom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/>
              <a:t>Key Water Features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729259-CB02-4FB2-A493-C466DA897E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5472711-4FCB-2141-A321-C0607E71426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799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81E28-6AE7-437B-942D-91E271DCD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BIL Implementation Timeframe - SRF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5B74E4-DD6C-4267-9DFD-AAE8E753F1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--- CONFIDENTIAL BUSINESS INFORMATION ---</a:t>
            </a:r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CD201934-28B1-44B8-95CF-A9225A102C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032" y="1294144"/>
            <a:ext cx="8046736" cy="291634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C09C861-734D-47C2-A088-0DD1C75A7959}"/>
              </a:ext>
            </a:extLst>
          </p:cNvPr>
          <p:cNvSpPr txBox="1"/>
          <p:nvPr/>
        </p:nvSpPr>
        <p:spPr>
          <a:xfrm>
            <a:off x="855024" y="2286691"/>
            <a:ext cx="1663700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600">
                <a:solidFill>
                  <a:srgbClr val="0070C0"/>
                </a:solidFill>
                <a:latin typeface="Segoe UI Semibold"/>
                <a:cs typeface="Segoe UI Semibold"/>
              </a:rPr>
              <a:t>Law effective November 15, 2021</a:t>
            </a:r>
            <a:endParaRPr lang="en-US" sz="1600" i="0">
              <a:solidFill>
                <a:srgbClr val="0070C0"/>
              </a:solidFill>
              <a:effectLst/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C68EC6-6DB0-4388-94A7-4DF2BC73116B}"/>
              </a:ext>
            </a:extLst>
          </p:cNvPr>
          <p:cNvSpPr txBox="1"/>
          <p:nvPr/>
        </p:nvSpPr>
        <p:spPr>
          <a:xfrm>
            <a:off x="4244297" y="1511544"/>
            <a:ext cx="1976564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noAutofit/>
          </a:bodyPr>
          <a:lstStyle/>
          <a:p>
            <a:pPr algn="ctr"/>
            <a:r>
              <a:rPr lang="en-US" sz="1000">
                <a:latin typeface="Segoe UI"/>
                <a:ea typeface="Calibri" panose="020F0502020204030204" pitchFamily="34" charset="0"/>
                <a:cs typeface="Segoe UI"/>
              </a:rPr>
              <a:t>EPA prepared guidance distributed on March 8, 2022</a:t>
            </a:r>
            <a:endParaRPr lang="en-US" sz="1000"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565143-63AE-4DE6-AF1C-10435EB8BEDA}"/>
              </a:ext>
            </a:extLst>
          </p:cNvPr>
          <p:cNvSpPr txBox="1"/>
          <p:nvPr/>
        </p:nvSpPr>
        <p:spPr>
          <a:xfrm rot="-10800000" flipV="1">
            <a:off x="2736938" y="3635965"/>
            <a:ext cx="2580070" cy="849302"/>
          </a:xfrm>
          <a:prstGeom prst="rect">
            <a:avLst/>
          </a:prstGeom>
          <a:noFill/>
        </p:spPr>
        <p:txBody>
          <a:bodyPr wrap="square" lIns="91440" tIns="45720" rIns="91440" bIns="45720" anchor="t">
            <a:noAutofit/>
          </a:bodyPr>
          <a:lstStyle/>
          <a:p>
            <a:pPr algn="ctr"/>
            <a:r>
              <a:rPr lang="en-US" sz="1000" dirty="0">
                <a:latin typeface="Segoe UI"/>
                <a:ea typeface="Calibri" panose="020F0502020204030204" pitchFamily="34" charset="0"/>
                <a:cs typeface="Segoe UI"/>
              </a:rPr>
              <a:t>EPA finalizes</a:t>
            </a:r>
            <a:r>
              <a:rPr lang="en-US" sz="1000" dirty="0">
                <a:effectLst/>
                <a:latin typeface="Segoe UI"/>
                <a:ea typeface="Calibri" panose="020F0502020204030204" pitchFamily="34" charset="0"/>
                <a:cs typeface="Segoe UI"/>
              </a:rPr>
              <a:t> </a:t>
            </a:r>
            <a:r>
              <a:rPr lang="en-US" sz="1000" dirty="0">
                <a:latin typeface="Segoe UI"/>
                <a:ea typeface="Calibri" panose="020F0502020204030204" pitchFamily="34" charset="0"/>
                <a:cs typeface="Segoe UI"/>
              </a:rPr>
              <a:t>BIL funding formula</a:t>
            </a:r>
            <a:r>
              <a:rPr lang="en-US" sz="1000" dirty="0">
                <a:effectLst/>
                <a:latin typeface="Segoe UI"/>
                <a:ea typeface="Calibri" panose="020F0502020204030204" pitchFamily="34" charset="0"/>
                <a:cs typeface="Segoe UI"/>
              </a:rPr>
              <a:t>  distribution by </a:t>
            </a:r>
            <a:r>
              <a:rPr lang="en-US" sz="1000" dirty="0">
                <a:latin typeface="Segoe UI"/>
                <a:ea typeface="Calibri" panose="020F0502020204030204" pitchFamily="34" charset="0"/>
                <a:cs typeface="Segoe UI"/>
              </a:rPr>
              <a:t>state </a:t>
            </a:r>
            <a:r>
              <a:rPr lang="en-US" sz="1000" dirty="0">
                <a:effectLst/>
                <a:latin typeface="Segoe UI"/>
                <a:ea typeface="Calibri" panose="020F0502020204030204" pitchFamily="34" charset="0"/>
                <a:cs typeface="Segoe UI"/>
              </a:rPr>
              <a:t>and share with </a:t>
            </a:r>
            <a:br>
              <a:rPr lang="en-US" sz="1000" dirty="0">
                <a:effectLst/>
                <a:latin typeface="Segoe UI"/>
                <a:ea typeface="Calibri" panose="020F0502020204030204" pitchFamily="34" charset="0"/>
                <a:cs typeface="Segoe UI"/>
              </a:rPr>
            </a:br>
            <a:r>
              <a:rPr lang="en-US" sz="1000" dirty="0">
                <a:latin typeface="Segoe UI"/>
                <a:ea typeface="Calibri" panose="020F0502020204030204" pitchFamily="34" charset="0"/>
                <a:cs typeface="Segoe UI"/>
              </a:rPr>
              <a:t>State</a:t>
            </a:r>
            <a:r>
              <a:rPr lang="en-US" sz="1000" dirty="0">
                <a:effectLst/>
                <a:latin typeface="Segoe UI"/>
                <a:ea typeface="Calibri" panose="020F0502020204030204" pitchFamily="34" charset="0"/>
                <a:cs typeface="Segoe UI"/>
              </a:rPr>
              <a:t> </a:t>
            </a:r>
            <a:r>
              <a:rPr lang="en-US" sz="1000" dirty="0">
                <a:latin typeface="Segoe UI"/>
                <a:ea typeface="Calibri" panose="020F0502020204030204" pitchFamily="34" charset="0"/>
                <a:cs typeface="Segoe UI"/>
              </a:rPr>
              <a:t>SRF agencies</a:t>
            </a:r>
            <a:r>
              <a:rPr lang="en-US" sz="1000" dirty="0">
                <a:effectLst/>
                <a:latin typeface="Segoe UI"/>
                <a:ea typeface="Calibri" panose="020F0502020204030204" pitchFamily="34" charset="0"/>
                <a:cs typeface="Segoe UI"/>
              </a:rPr>
              <a:t>. </a:t>
            </a:r>
            <a:endParaRPr lang="en-US" sz="1000" dirty="0">
              <a:latin typeface="Segoe UI"/>
              <a:ea typeface="Calibri" panose="020F0502020204030204" pitchFamily="34" charset="0"/>
              <a:cs typeface="Segoe U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5B10381-CCA4-4CC4-BD05-2880C680BF12}"/>
              </a:ext>
            </a:extLst>
          </p:cNvPr>
          <p:cNvSpPr txBox="1"/>
          <p:nvPr/>
        </p:nvSpPr>
        <p:spPr>
          <a:xfrm>
            <a:off x="5619674" y="3550360"/>
            <a:ext cx="1880626" cy="7689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noAutofit/>
          </a:bodyPr>
          <a:lstStyle/>
          <a:p>
            <a:pPr algn="ctr"/>
            <a:r>
              <a:rPr lang="en-US" sz="1000">
                <a:latin typeface="Segoe UI"/>
                <a:cs typeface="Segoe UI"/>
              </a:rPr>
              <a:t>States apply for SRF capitalization grant and update Intended Use Plans with funds and requirements. Spring-Summer 2022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85F0BAF-22E8-4A99-A976-80F182EB0E3C}"/>
              </a:ext>
            </a:extLst>
          </p:cNvPr>
          <p:cNvSpPr txBox="1"/>
          <p:nvPr/>
        </p:nvSpPr>
        <p:spPr>
          <a:xfrm>
            <a:off x="6681886" y="1052231"/>
            <a:ext cx="2193172" cy="8742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noAutofit/>
          </a:bodyPr>
          <a:lstStyle/>
          <a:p>
            <a:pPr algn="ctr"/>
            <a:r>
              <a:rPr lang="en-US" sz="1000" dirty="0">
                <a:latin typeface="Segoe UI"/>
                <a:ea typeface="Calibri" panose="020F0502020204030204" pitchFamily="34" charset="0"/>
                <a:cs typeface="Segoe UI"/>
              </a:rPr>
              <a:t>Eligible candidates submit a </a:t>
            </a:r>
            <a:br>
              <a:rPr lang="en-US" sz="10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</a:br>
            <a:r>
              <a:rPr lang="en-US" sz="1000" dirty="0">
                <a:latin typeface="Segoe UI"/>
                <a:ea typeface="Calibri" panose="020F0502020204030204" pitchFamily="34" charset="0"/>
                <a:cs typeface="Segoe UI"/>
              </a:rPr>
              <a:t>pre-application for SRF funds, are ranked on Project Priority List, apply if ranked high enough, and receive funds. Summer-Fall 2022  </a:t>
            </a:r>
            <a:endParaRPr lang="en-US" sz="1000" dirty="0"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EC5B12B-016D-41B1-BB31-BE7071E6EFF1}"/>
              </a:ext>
            </a:extLst>
          </p:cNvPr>
          <p:cNvCxnSpPr>
            <a:cxnSpLocks/>
          </p:cNvCxnSpPr>
          <p:nvPr/>
        </p:nvCxnSpPr>
        <p:spPr>
          <a:xfrm>
            <a:off x="3939644" y="3276040"/>
            <a:ext cx="0" cy="274320"/>
          </a:xfrm>
          <a:prstGeom prst="line">
            <a:avLst/>
          </a:prstGeom>
          <a:ln w="12700">
            <a:solidFill>
              <a:srgbClr val="0070C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1E424CA-1A82-4A27-BA2C-BACEDB63CFB9}"/>
              </a:ext>
            </a:extLst>
          </p:cNvPr>
          <p:cNvCxnSpPr>
            <a:cxnSpLocks/>
          </p:cNvCxnSpPr>
          <p:nvPr/>
        </p:nvCxnSpPr>
        <p:spPr>
          <a:xfrm>
            <a:off x="6527642" y="3276040"/>
            <a:ext cx="0" cy="274320"/>
          </a:xfrm>
          <a:prstGeom prst="line">
            <a:avLst/>
          </a:prstGeom>
          <a:ln w="12700">
            <a:solidFill>
              <a:schemeClr val="accent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D830F18-16E5-467F-9DFA-AD3484A3BC84}"/>
              </a:ext>
            </a:extLst>
          </p:cNvPr>
          <p:cNvCxnSpPr>
            <a:cxnSpLocks/>
          </p:cNvCxnSpPr>
          <p:nvPr/>
        </p:nvCxnSpPr>
        <p:spPr>
          <a:xfrm>
            <a:off x="5252350" y="1930573"/>
            <a:ext cx="0" cy="251580"/>
          </a:xfrm>
          <a:prstGeom prst="line">
            <a:avLst/>
          </a:prstGeom>
          <a:ln w="12700">
            <a:solidFill>
              <a:schemeClr val="accent2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C9756D0-E189-45B3-AE42-23275E35138F}"/>
              </a:ext>
            </a:extLst>
          </p:cNvPr>
          <p:cNvCxnSpPr>
            <a:cxnSpLocks/>
          </p:cNvCxnSpPr>
          <p:nvPr/>
        </p:nvCxnSpPr>
        <p:spPr>
          <a:xfrm>
            <a:off x="7824858" y="1930573"/>
            <a:ext cx="0" cy="251580"/>
          </a:xfrm>
          <a:prstGeom prst="line">
            <a:avLst/>
          </a:prstGeom>
          <a:ln w="12700">
            <a:solidFill>
              <a:schemeClr val="accent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B9A93EC-B8E5-4250-973D-A4FC4CA0032C}"/>
              </a:ext>
            </a:extLst>
          </p:cNvPr>
          <p:cNvSpPr txBox="1"/>
          <p:nvPr/>
        </p:nvSpPr>
        <p:spPr>
          <a:xfrm>
            <a:off x="3792003" y="2409885"/>
            <a:ext cx="329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Franklin Gothic Demi" panose="020B0703020102020204" pitchFamily="34" charset="0"/>
                <a:ea typeface="Segoe UI Black" panose="020B0A02040204020203" pitchFamily="34" charset="0"/>
              </a:rPr>
              <a:t>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8A2464F-16D9-479A-A365-06D37CB2312D}"/>
              </a:ext>
            </a:extLst>
          </p:cNvPr>
          <p:cNvSpPr txBox="1"/>
          <p:nvPr/>
        </p:nvSpPr>
        <p:spPr>
          <a:xfrm>
            <a:off x="5072139" y="2409885"/>
            <a:ext cx="329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accent2"/>
                </a:solidFill>
                <a:latin typeface="Franklin Gothic Demi" panose="020B0703020102020204" pitchFamily="34" charset="0"/>
                <a:ea typeface="Segoe UI Black" panose="020B0A02040204020203" pitchFamily="34" charset="0"/>
              </a:rPr>
              <a:t>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ECBDAE0-A1B8-4581-AE41-BC590202F5B9}"/>
              </a:ext>
            </a:extLst>
          </p:cNvPr>
          <p:cNvSpPr txBox="1"/>
          <p:nvPr/>
        </p:nvSpPr>
        <p:spPr>
          <a:xfrm>
            <a:off x="6352275" y="2409885"/>
            <a:ext cx="329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accent6"/>
                </a:solidFill>
                <a:latin typeface="Franklin Gothic Demi" panose="020B0703020102020204" pitchFamily="34" charset="0"/>
                <a:ea typeface="Segoe UI Black" panose="020B0A02040204020203" pitchFamily="34" charset="0"/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AE08F9B-DBAF-42C7-89DE-39F6D342363E}"/>
              </a:ext>
            </a:extLst>
          </p:cNvPr>
          <p:cNvSpPr txBox="1"/>
          <p:nvPr/>
        </p:nvSpPr>
        <p:spPr>
          <a:xfrm>
            <a:off x="7632410" y="2409885"/>
            <a:ext cx="329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accent1"/>
                </a:solidFill>
                <a:latin typeface="Franklin Gothic Demi" panose="020B0703020102020204" pitchFamily="34" charset="0"/>
                <a:ea typeface="Segoe UI Black" panose="020B0A02040204020203" pitchFamily="34" charset="0"/>
              </a:rPr>
              <a:t>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79711D-435E-4B03-84FA-0687E94BE8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5472711-4FCB-2141-A321-C0607E71426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178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05FB1-2A86-45DF-B097-BAEAE5420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0D6FBD"/>
                </a:solidFill>
              </a:rPr>
              <a:t>Current Intel from CIFA for SRF (EPA/State Org)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AD162-99DB-455E-8196-4DEA2208F1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States can apply for capitalization grants but will not receive the grant until they have an Intended Use Plan and projects to support receiving the grant.</a:t>
            </a:r>
          </a:p>
          <a:p>
            <a:pPr lvl="1"/>
            <a:r>
              <a:rPr lang="en-US" dirty="0"/>
              <a:t>Likely not an issue with SRF supplemental funds</a:t>
            </a:r>
          </a:p>
          <a:p>
            <a:pPr lvl="1"/>
            <a:r>
              <a:rPr lang="en-US" dirty="0"/>
              <a:t>Will be an issue for Emerging Contaminant and Lead Service Line Replacement funds</a:t>
            </a:r>
          </a:p>
          <a:p>
            <a:pPr lvl="1"/>
            <a:r>
              <a:rPr lang="en-US" dirty="0"/>
              <a:t>Chicken or egg- May use set-asides for LSL inventories (check with state)</a:t>
            </a:r>
          </a:p>
          <a:p>
            <a:endParaRPr lang="en-US" dirty="0"/>
          </a:p>
          <a:p>
            <a:r>
              <a:rPr lang="en-US" dirty="0"/>
              <a:t>Many states are reviewing their disadvantaged community/affordability definitions for potential changes </a:t>
            </a:r>
          </a:p>
          <a:p>
            <a:pPr lvl="1"/>
            <a:r>
              <a:rPr lang="en-US" dirty="0"/>
              <a:t>Environmental Justice 40 Initiative</a:t>
            </a:r>
          </a:p>
          <a:p>
            <a:pPr lvl="1"/>
            <a:r>
              <a:rPr lang="en-US" dirty="0"/>
              <a:t>Concerns about pockets of disadvantaged in larger communities</a:t>
            </a:r>
          </a:p>
          <a:p>
            <a:pPr lvl="1"/>
            <a:r>
              <a:rPr lang="en-US" dirty="0"/>
              <a:t>Emphasis on disadvantaged communities receiving forgiveness so may need to change to allocate all of the required funds</a:t>
            </a:r>
          </a:p>
          <a:p>
            <a:pPr lvl="1"/>
            <a:r>
              <a:rPr lang="en-US" dirty="0"/>
              <a:t>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FC7812-EBDC-4AD5-B38B-3B4F7F65F2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0986301-3B03-4C62-ADAA-86B072BED8F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65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39D8A-FBB2-41A5-AA7E-7C39560CA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0D6FBD"/>
                </a:solidFill>
              </a:rPr>
              <a:t>New: Build America, Buy America (BABA)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17F59-9A57-4ABC-8C7E-BE28B0F16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200" dirty="0"/>
              <a:t>Made in America Office at OMB published BABA guidance on April 18, 2022; EPA Guidance expected soon but EPA webinar is optimistic for equivalency.</a:t>
            </a:r>
          </a:p>
          <a:p>
            <a:endParaRPr lang="en-US" dirty="0"/>
          </a:p>
          <a:p>
            <a:pPr marL="0" indent="0" algn="l">
              <a:buNone/>
            </a:pPr>
            <a:r>
              <a:rPr lang="en-US" b="1" i="0" dirty="0">
                <a:solidFill>
                  <a:srgbClr val="11100F"/>
                </a:solidFill>
                <a:effectLst/>
                <a:latin typeface="Segoe UI" panose="020B0502040204020203" pitchFamily="34" charset="0"/>
              </a:rPr>
              <a:t>Build America, Buy America (BABA) Sourcing Requirements</a:t>
            </a:r>
            <a:endParaRPr lang="en-US" b="0" i="0" dirty="0">
              <a:solidFill>
                <a:srgbClr val="11100F"/>
              </a:solidFill>
              <a:effectLst/>
              <a:latin typeface="Segoe UI" panose="020B0502040204020203" pitchFamily="34" charset="0"/>
            </a:endParaRPr>
          </a:p>
          <a:p>
            <a:pPr marL="0" indent="0" algn="l">
              <a:buNone/>
            </a:pPr>
            <a:r>
              <a:rPr lang="en-US" b="0" i="0" dirty="0">
                <a:solidFill>
                  <a:srgbClr val="11100F"/>
                </a:solidFill>
                <a:effectLst/>
                <a:latin typeface="Segoe UI" panose="020B0502040204020203" pitchFamily="34" charset="0"/>
              </a:rPr>
              <a:t>BABA requires the following conditions apply to federal financial assistance obligations for infrastructure made after May 14, 2022: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1100F"/>
                </a:solidFill>
                <a:effectLst/>
                <a:latin typeface="Segoe UI" panose="020B0502040204020203" pitchFamily="34" charset="0"/>
              </a:rPr>
              <a:t>Iron and steel: all manufacturing processes must occur in the United States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1100F"/>
                </a:solidFill>
                <a:effectLst/>
                <a:latin typeface="Segoe UI" panose="020B0502040204020203" pitchFamily="34" charset="0"/>
              </a:rPr>
              <a:t>Manufactured products: final manufacturing process must occur in the US and the cost of components mined, produced, or manufactured in the US must &lt;55%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1100F"/>
                </a:solidFill>
                <a:effectLst/>
                <a:latin typeface="Segoe UI" panose="020B0502040204020203" pitchFamily="34" charset="0"/>
              </a:rPr>
              <a:t>Construction materials: all manufacturing processes must occur in the US- OMB has preliminary guidance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1100F"/>
                </a:solidFill>
                <a:effectLst/>
                <a:latin typeface="Segoe UI" panose="020B0502040204020203" pitchFamily="34" charset="0"/>
              </a:rPr>
              <a:t>Waivers from these requirements must be in writing, published for public comments, and approved judiciously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C95115-712A-413B-8065-983C0FF31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0986301-3B03-4C62-ADAA-86B072BED8F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712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4542D2-69D3-44E7-824A-C62AAF1AE9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0986301-3B03-4C62-ADAA-86B072BED8FD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8" name="Content Placeholder 17" descr="Chart, waterfall chart&#10;&#10;Description automatically generated">
            <a:extLst>
              <a:ext uri="{FF2B5EF4-FFF2-40B4-BE49-F238E27FC236}">
                <a16:creationId xmlns:a16="http://schemas.microsoft.com/office/drawing/2014/main" id="{F7C8A253-8681-476A-9372-C9F1A32312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6552" y="-1"/>
            <a:ext cx="8350248" cy="462998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2F84EB-5104-40BE-8196-4723D8FE5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241377"/>
            <a:ext cx="8178800" cy="480922"/>
          </a:xfrm>
        </p:spPr>
        <p:txBody>
          <a:bodyPr/>
          <a:lstStyle/>
          <a:p>
            <a:r>
              <a:rPr lang="en-US" sz="3200" dirty="0">
                <a:solidFill>
                  <a:srgbClr val="0D6FBD"/>
                </a:solidFill>
              </a:rPr>
              <a:t>Florida BIL Breakdown for 2022</a:t>
            </a:r>
          </a:p>
        </p:txBody>
      </p:sp>
    </p:spTree>
    <p:extLst>
      <p:ext uri="{BB962C8B-B14F-4D97-AF65-F5344CB8AC3E}">
        <p14:creationId xmlns:p14="http://schemas.microsoft.com/office/powerpoint/2010/main" val="2263105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1BFCF-1B37-4CDC-9DF7-E2D8550BF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0D6FBD"/>
                </a:solidFill>
              </a:rPr>
              <a:t>Florida BIL Supplemental and LSL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9D05F-C248-4DB0-9F17-C3135D5A320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 Supplemental SRF</a:t>
            </a:r>
          </a:p>
          <a:p>
            <a:pPr lvl="1"/>
            <a:r>
              <a:rPr lang="en-US" dirty="0"/>
              <a:t>Same requirements as CWSRF and DWSRF</a:t>
            </a:r>
          </a:p>
          <a:p>
            <a:pPr lvl="1"/>
            <a:r>
              <a:rPr lang="en-US" dirty="0"/>
              <a:t>Increase Investment in Disadvantaged Communities</a:t>
            </a:r>
          </a:p>
          <a:p>
            <a:pPr lvl="1"/>
            <a:r>
              <a:rPr lang="en-US" dirty="0"/>
              <a:t>49%  Principal Forgiveness</a:t>
            </a:r>
          </a:p>
          <a:p>
            <a:pPr lvl="1"/>
            <a:r>
              <a:rPr lang="en-US" dirty="0"/>
              <a:t>BABA applies</a:t>
            </a:r>
          </a:p>
          <a:p>
            <a:r>
              <a:rPr lang="en-US" dirty="0"/>
              <a:t>Lead Service Line</a:t>
            </a:r>
          </a:p>
          <a:p>
            <a:pPr lvl="1"/>
            <a:r>
              <a:rPr lang="en-US" dirty="0"/>
              <a:t>Funneled through DWSRF</a:t>
            </a:r>
          </a:p>
          <a:p>
            <a:pPr lvl="1"/>
            <a:r>
              <a:rPr lang="en-US" dirty="0"/>
              <a:t>49% Principal Forgiveness </a:t>
            </a:r>
          </a:p>
          <a:p>
            <a:pPr lvl="2"/>
            <a:r>
              <a:rPr lang="en-US" dirty="0"/>
              <a:t>Disadvantaged communities only (Sponsors 20-90% PF)</a:t>
            </a:r>
          </a:p>
          <a:p>
            <a:pPr lvl="1"/>
            <a:r>
              <a:rPr lang="en-US" dirty="0"/>
              <a:t>Must replace entire LSL</a:t>
            </a:r>
          </a:p>
          <a:p>
            <a:pPr lvl="1"/>
            <a:r>
              <a:rPr lang="en-US" dirty="0"/>
              <a:t>LSL Inventories- Required for all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BA14366-DD87-4F3A-9B6B-05F016086C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20279" y="2151229"/>
            <a:ext cx="1925141" cy="258557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45C02D-3B63-4485-A2A5-146E0B2D3C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0986301-3B03-4C62-ADAA-86B072BED8FD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0151EB-6C69-42F8-86DF-3EC42D2F4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680" y="511648"/>
            <a:ext cx="2700110" cy="163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4961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5d920e1c-cf7a-40b7-83c7-0edf0fb43073"/>
</p:tagLst>
</file>

<file path=ppt/theme/theme1.xml><?xml version="1.0" encoding="utf-8"?>
<a:theme xmlns:a="http://schemas.openxmlformats.org/drawingml/2006/main" name="5_Custom Design">
  <a:themeElements>
    <a:clrScheme name="LFT_PPT">
      <a:dk1>
        <a:srgbClr val="000000"/>
      </a:dk1>
      <a:lt1>
        <a:srgbClr val="FFFFFF"/>
      </a:lt1>
      <a:dk2>
        <a:srgbClr val="003399"/>
      </a:dk2>
      <a:lt2>
        <a:srgbClr val="C0B7AF"/>
      </a:lt2>
      <a:accent1>
        <a:srgbClr val="7AC143"/>
      </a:accent1>
      <a:accent2>
        <a:srgbClr val="00BBE5"/>
      </a:accent2>
      <a:accent3>
        <a:srgbClr val="F47B20"/>
      </a:accent3>
      <a:accent4>
        <a:srgbClr val="FFD65A"/>
      </a:accent4>
      <a:accent5>
        <a:srgbClr val="AAD3F1"/>
      </a:accent5>
      <a:accent6>
        <a:srgbClr val="00929F"/>
      </a:accent6>
      <a:hlink>
        <a:srgbClr val="003399"/>
      </a:hlink>
      <a:folHlink>
        <a:srgbClr val="C2E1F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FT_PPT_4x3.potx" id="{580119F5-523D-4C63-B0D9-99E94B9BC7AB}" vid="{F325D7A5-1363-4130-A628-D58D02E6D5EF}"/>
    </a:ext>
  </a:extLst>
</a:theme>
</file>

<file path=ppt/theme/theme2.xml><?xml version="1.0" encoding="utf-8"?>
<a:theme xmlns:a="http://schemas.openxmlformats.org/drawingml/2006/main" name="6_Custom Design">
  <a:themeElements>
    <a:clrScheme name="LFT_PPT">
      <a:dk1>
        <a:srgbClr val="000000"/>
      </a:dk1>
      <a:lt1>
        <a:srgbClr val="FFFFFF"/>
      </a:lt1>
      <a:dk2>
        <a:srgbClr val="003399"/>
      </a:dk2>
      <a:lt2>
        <a:srgbClr val="C0B7AF"/>
      </a:lt2>
      <a:accent1>
        <a:srgbClr val="7AC143"/>
      </a:accent1>
      <a:accent2>
        <a:srgbClr val="00BBE5"/>
      </a:accent2>
      <a:accent3>
        <a:srgbClr val="F47B20"/>
      </a:accent3>
      <a:accent4>
        <a:srgbClr val="FFD65A"/>
      </a:accent4>
      <a:accent5>
        <a:srgbClr val="AAD3F1"/>
      </a:accent5>
      <a:accent6>
        <a:srgbClr val="00929F"/>
      </a:accent6>
      <a:hlink>
        <a:srgbClr val="003399"/>
      </a:hlink>
      <a:folHlink>
        <a:srgbClr val="C2E1F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FT_PPT_4x3.potx" id="{580119F5-523D-4C63-B0D9-99E94B9BC7AB}" vid="{F325D7A5-1363-4130-A628-D58D02E6D5EF}"/>
    </a:ext>
  </a:extLst>
</a:theme>
</file>

<file path=ppt/theme/theme3.xml><?xml version="1.0" encoding="utf-8"?>
<a:theme xmlns:a="http://schemas.openxmlformats.org/drawingml/2006/main" name="White Interior">
  <a:themeElements>
    <a:clrScheme name="LFT_PPT">
      <a:dk1>
        <a:srgbClr val="000000"/>
      </a:dk1>
      <a:lt1>
        <a:srgbClr val="FFFFFF"/>
      </a:lt1>
      <a:dk2>
        <a:srgbClr val="003399"/>
      </a:dk2>
      <a:lt2>
        <a:srgbClr val="C0B7AF"/>
      </a:lt2>
      <a:accent1>
        <a:srgbClr val="7AC143"/>
      </a:accent1>
      <a:accent2>
        <a:srgbClr val="00BBE5"/>
      </a:accent2>
      <a:accent3>
        <a:srgbClr val="F47B20"/>
      </a:accent3>
      <a:accent4>
        <a:srgbClr val="FFD65A"/>
      </a:accent4>
      <a:accent5>
        <a:srgbClr val="AAD3F1"/>
      </a:accent5>
      <a:accent6>
        <a:srgbClr val="00929F"/>
      </a:accent6>
      <a:hlink>
        <a:srgbClr val="003399"/>
      </a:hlink>
      <a:folHlink>
        <a:srgbClr val="C2E1F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FT_PPT_16x9.potx" id="{37CE19F5-52B5-4BC2-9144-D77932129C99}" vid="{C9CF0389-4DEE-439B-97D5-C986D2C4E749}"/>
    </a:ext>
  </a:extLst>
</a:theme>
</file>

<file path=ppt/theme/theme4.xml><?xml version="1.0" encoding="utf-8"?>
<a:theme xmlns:a="http://schemas.openxmlformats.org/drawingml/2006/main" name="1_White Interior">
  <a:themeElements>
    <a:clrScheme name="LFT_PPT">
      <a:dk1>
        <a:srgbClr val="000000"/>
      </a:dk1>
      <a:lt1>
        <a:srgbClr val="FFFFFF"/>
      </a:lt1>
      <a:dk2>
        <a:srgbClr val="003399"/>
      </a:dk2>
      <a:lt2>
        <a:srgbClr val="C0B7AF"/>
      </a:lt2>
      <a:accent1>
        <a:srgbClr val="7AC143"/>
      </a:accent1>
      <a:accent2>
        <a:srgbClr val="00BBE5"/>
      </a:accent2>
      <a:accent3>
        <a:srgbClr val="F47B20"/>
      </a:accent3>
      <a:accent4>
        <a:srgbClr val="FFD65A"/>
      </a:accent4>
      <a:accent5>
        <a:srgbClr val="AAD3F1"/>
      </a:accent5>
      <a:accent6>
        <a:srgbClr val="00929F"/>
      </a:accent6>
      <a:hlink>
        <a:srgbClr val="003399"/>
      </a:hlink>
      <a:folHlink>
        <a:srgbClr val="C2E1F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6" id="{66618F85-2B09-7544-A5EA-40DE85BA7539}" vid="{73AAC5A5-EF3F-3440-959B-5F02A7073D22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10f259f9-296d-45ec-b40f-2b565e2e2123" ContentTypeId="0x01" PreviousValue="false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B042860E2AA840AAFAA728744FF0C0" ma:contentTypeVersion="2" ma:contentTypeDescription="Create a new document." ma:contentTypeScope="" ma:versionID="90f04b350f2cc7aa70aba88b3c60758a">
  <xsd:schema xmlns:xsd="http://www.w3.org/2001/XMLSchema" xmlns:xs="http://www.w3.org/2001/XMLSchema" xmlns:p="http://schemas.microsoft.com/office/2006/metadata/properties" xmlns:ns2="651ec93f-9a8d-4283-a3fd-c9e3f160903b" targetNamespace="http://schemas.microsoft.com/office/2006/metadata/properties" ma:root="true" ma:fieldsID="dca21c8e299936bd80ef72f68f4946bd" ns2:_="">
    <xsd:import namespace="651ec93f-9a8d-4283-a3fd-c9e3f160903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1ec93f-9a8d-4283-a3fd-c9e3f16090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623E4A1-4B39-4919-87F2-940211EAEB28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651ec93f-9a8d-4283-a3fd-c9e3f160903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DFBD8346-8AC2-4A7A-839B-ED8350ED7E51}">
  <ds:schemaRefs>
    <ds:schemaRef ds:uri="651ec93f-9a8d-4283-a3fd-c9e3f160903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1622</TotalTime>
  <Words>918</Words>
  <Application>Microsoft Office PowerPoint</Application>
  <PresentationFormat>On-screen Show (16:9)</PresentationFormat>
  <Paragraphs>165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Acumin Pro Condensed</vt:lpstr>
      <vt:lpstr>Acumin Pro Condensed Light</vt:lpstr>
      <vt:lpstr>Arial</vt:lpstr>
      <vt:lpstr>Calibri</vt:lpstr>
      <vt:lpstr>Courier New</vt:lpstr>
      <vt:lpstr>Franklin Gothic Demi</vt:lpstr>
      <vt:lpstr>Segoe UI</vt:lpstr>
      <vt:lpstr>Segoe UI Semibold</vt:lpstr>
      <vt:lpstr>Wingdings</vt:lpstr>
      <vt:lpstr>5_Custom Design</vt:lpstr>
      <vt:lpstr>6_Custom Design</vt:lpstr>
      <vt:lpstr>White Interior</vt:lpstr>
      <vt:lpstr>1_White Interior</vt:lpstr>
      <vt:lpstr>This is Water’s Moment</vt:lpstr>
      <vt:lpstr>Bipartisan Infrastructure Law (BIL)</vt:lpstr>
      <vt:lpstr>Breakdown of &gt;$550B in New Investment Spending</vt:lpstr>
      <vt:lpstr>Bipartisan Infrastructure Law At-A-Glance</vt:lpstr>
      <vt:lpstr>BIL Implementation Timeframe - SRF</vt:lpstr>
      <vt:lpstr>Current Intel from CIFA for SRF (EPA/State Org)</vt:lpstr>
      <vt:lpstr>New: Build America, Buy America (BABA)</vt:lpstr>
      <vt:lpstr>Florida BIL Breakdown for 2022</vt:lpstr>
      <vt:lpstr>Florida BIL Supplemental and LSL </vt:lpstr>
      <vt:lpstr>Florida BIL Emerging Contaminants</vt:lpstr>
      <vt:lpstr>But there’s More: American Rescue Plan Act (ARPA) and 2022 Appropriations</vt:lpstr>
      <vt:lpstr>How Water Funding Flows</vt:lpstr>
      <vt:lpstr>This is Water’s Moment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CONNECT. PERFORM. GROW.</dc:title>
  <dc:creator>Stillwell, Brooke</dc:creator>
  <cp:lastModifiedBy>Anne Murray</cp:lastModifiedBy>
  <cp:revision>4</cp:revision>
  <cp:lastPrinted>2021-08-05T11:40:28Z</cp:lastPrinted>
  <dcterms:created xsi:type="dcterms:W3CDTF">2020-02-28T17:25:29Z</dcterms:created>
  <dcterms:modified xsi:type="dcterms:W3CDTF">2022-05-09T15:37:03Z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0x0101001EB042860E2AA840AAFAA728744FF0C0</vt:lpwstr>
  </property>
</Properties>
</file>