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57" r:id="rId3"/>
    <p:sldId id="530" r:id="rId4"/>
    <p:sldId id="387" r:id="rId5"/>
    <p:sldId id="528" r:id="rId6"/>
    <p:sldId id="321" r:id="rId7"/>
    <p:sldId id="399" r:id="rId8"/>
    <p:sldId id="357" r:id="rId9"/>
    <p:sldId id="430" r:id="rId10"/>
    <p:sldId id="432" r:id="rId11"/>
    <p:sldId id="283" r:id="rId12"/>
    <p:sldId id="531" r:id="rId13"/>
    <p:sldId id="33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Kevin" initials="CK" lastIdx="2" clrIdx="0">
    <p:extLst>
      <p:ext uri="{19B8F6BF-5375-455C-9EA6-DF929625EA0E}">
        <p15:presenceInfo xmlns:p15="http://schemas.microsoft.com/office/powerpoint/2012/main" userId="S::KCARTER@broward.org::421f9e73-30e7-4183-a6af-c194abc89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A7"/>
    <a:srgbClr val="1254BE"/>
    <a:srgbClr val="2E8246"/>
    <a:srgbClr val="1150B7"/>
    <a:srgbClr val="97E4FF"/>
    <a:srgbClr val="1160FF"/>
    <a:srgbClr val="0697D8"/>
    <a:srgbClr val="1252BB"/>
    <a:srgbClr val="135FCF"/>
    <a:srgbClr val="145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4" d="100"/>
          <a:sy n="114" d="100"/>
        </p:scale>
        <p:origin x="150"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4-5B33-4300-AB52-443A32877DEA}"/>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B33-4300-AB52-443A32877DEA}"/>
              </c:ext>
            </c:extLst>
          </c:dPt>
          <c:dLbls>
            <c:dLbl>
              <c:idx val="0"/>
              <c:tx>
                <c:rich>
                  <a:bodyPr/>
                  <a:lstStyle/>
                  <a:p>
                    <a:r>
                      <a:rPr lang="en-US" baseline="0" dirty="0"/>
                      <a:t> </a:t>
                    </a:r>
                    <a:fld id="{6101834B-9969-4C60-BD1D-7718A84D8A20}" type="VALUE">
                      <a:rPr lang="en-US" baseline="0"/>
                      <a:pPr/>
                      <a:t>[VALUE]</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B33-4300-AB52-443A32877DEA}"/>
                </c:ext>
              </c:extLst>
            </c:dLbl>
            <c:dLbl>
              <c:idx val="1"/>
              <c:tx>
                <c:rich>
                  <a:bodyPr/>
                  <a:lstStyle/>
                  <a:p>
                    <a:r>
                      <a:rPr lang="en-US" baseline="0" dirty="0"/>
                      <a:t> </a:t>
                    </a:r>
                    <a:fld id="{0105BFFB-4EFC-48C0-BD4F-0C508CB7BBBF}" type="VALUE">
                      <a:rPr lang="en-US" baseline="0" smtClean="0"/>
                      <a:pPr/>
                      <a:t>[VALUE]</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B33-4300-AB52-443A32877DEA}"/>
                </c:ext>
              </c:extLst>
            </c:dLbl>
            <c:dLbl>
              <c:idx val="2"/>
              <c:layout>
                <c:manualLayout>
                  <c:x val="4.4080594926888952E-4"/>
                  <c:y val="-2.4881241495382403E-3"/>
                </c:manualLayout>
              </c:layout>
              <c:tx>
                <c:rich>
                  <a:bodyPr/>
                  <a:lstStyle/>
                  <a:p>
                    <a:r>
                      <a:rPr lang="en-US" baseline="0" dirty="0"/>
                      <a:t> </a:t>
                    </a:r>
                    <a:fld id="{E8119F12-DAE8-446B-B7B8-F6B23C0AFD8C}"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33-4300-AB52-443A32877DEA}"/>
                </c:ext>
              </c:extLst>
            </c:dLbl>
            <c:dLbl>
              <c:idx val="3"/>
              <c:tx>
                <c:rich>
                  <a:bodyPr/>
                  <a:lstStyle/>
                  <a:p>
                    <a:fld id="{56EFBEDB-7209-4EA2-A2A7-535FF9ED9FD8}" type="VALUE">
                      <a:rPr lang="en-US" baseline="0" smtClean="0"/>
                      <a:pPr/>
                      <a:t>[VALUE]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33-4300-AB52-443A32877DEA}"/>
                </c:ext>
              </c:extLst>
            </c:dLbl>
            <c:dLbl>
              <c:idx val="4"/>
              <c:tx>
                <c:rich>
                  <a:bodyPr/>
                  <a:lstStyle/>
                  <a:p>
                    <a:r>
                      <a:rPr lang="en-US" baseline="0" dirty="0"/>
                      <a:t> </a:t>
                    </a:r>
                    <a:fld id="{0C72474A-2DAF-4550-9EB5-E4005523FAF3}" type="VALUE">
                      <a:rPr lang="en-US" baseline="0"/>
                      <a:pPr/>
                      <a:t>[VALUE]</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B33-4300-AB52-443A32877DEA}"/>
                </c:ext>
              </c:extLst>
            </c:dLbl>
            <c:dLbl>
              <c:idx val="5"/>
              <c:layout>
                <c:manualLayout>
                  <c:x val="-6.1325709351456436E-3"/>
                  <c:y val="0"/>
                </c:manualLayout>
              </c:layout>
              <c:tx>
                <c:rich>
                  <a:bodyPr/>
                  <a:lstStyle/>
                  <a:p>
                    <a:r>
                      <a:rPr lang="en-US" baseline="0" dirty="0"/>
                      <a:t> </a:t>
                    </a:r>
                    <a:fld id="{4CCBE206-7353-43AB-B08F-CD507E465F3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33-4300-AB52-443A32877DEA}"/>
                </c:ext>
              </c:extLst>
            </c:dLbl>
            <c:dLbl>
              <c:idx val="6"/>
              <c:tx>
                <c:rich>
                  <a:bodyPr/>
                  <a:lstStyle/>
                  <a:p>
                    <a:r>
                      <a:rPr lang="en-US" baseline="0" dirty="0"/>
                      <a:t> </a:t>
                    </a:r>
                    <a:fld id="{03FA30F2-FE9D-4C3D-B724-DF43FA556DE8}" type="VALUE">
                      <a:rPr lang="en-US" baseline="0"/>
                      <a:pPr/>
                      <a:t>[VALUE]</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33-4300-AB52-443A32877DEA}"/>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CWSRF</c:v>
                </c:pt>
                <c:pt idx="1">
                  <c:v>Supplemental CWSRF</c:v>
                </c:pt>
                <c:pt idx="2">
                  <c:v>CWSRF Emerging Contaminants</c:v>
                </c:pt>
                <c:pt idx="3">
                  <c:v>DWSRF</c:v>
                </c:pt>
                <c:pt idx="4">
                  <c:v>Supplemental DWSRF</c:v>
                </c:pt>
                <c:pt idx="5">
                  <c:v>DWSRF Emerging Contaminants</c:v>
                </c:pt>
                <c:pt idx="6">
                  <c:v>DWSRF Lead Service Line Replacement</c:v>
                </c:pt>
              </c:strCache>
            </c:strRef>
          </c:cat>
          <c:val>
            <c:numRef>
              <c:f>Sheet1!$B$2:$B$8</c:f>
              <c:numCache>
                <c:formatCode>_("$"* #,##0_);_("$"* \(#,##0\);_("$"* "-"??_);_(@_)</c:formatCode>
                <c:ptCount val="7"/>
                <c:pt idx="0">
                  <c:v>250000000</c:v>
                </c:pt>
                <c:pt idx="1">
                  <c:v>60572000</c:v>
                </c:pt>
                <c:pt idx="2">
                  <c:v>3180000</c:v>
                </c:pt>
                <c:pt idx="3">
                  <c:v>120000000</c:v>
                </c:pt>
                <c:pt idx="4">
                  <c:v>70680000</c:v>
                </c:pt>
                <c:pt idx="5">
                  <c:v>29682000</c:v>
                </c:pt>
                <c:pt idx="6">
                  <c:v>111306000</c:v>
                </c:pt>
              </c:numCache>
            </c:numRef>
          </c:val>
          <c:extLst>
            <c:ext xmlns:c16="http://schemas.microsoft.com/office/drawing/2014/chart" uri="{C3380CC4-5D6E-409C-BE32-E72D297353CC}">
              <c16:uniqueId val="{00000000-5B33-4300-AB52-443A32877DEA}"/>
            </c:ext>
          </c:extLst>
        </c:ser>
        <c:dLbls>
          <c:showLegendKey val="0"/>
          <c:showVal val="0"/>
          <c:showCatName val="0"/>
          <c:showSerName val="0"/>
          <c:showPercent val="0"/>
          <c:showBubbleSize val="0"/>
        </c:dLbls>
        <c:gapWidth val="199"/>
        <c:axId val="677264928"/>
        <c:axId val="677262304"/>
      </c:barChart>
      <c:catAx>
        <c:axId val="67726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mn-lt"/>
                <a:ea typeface="+mn-ea"/>
                <a:cs typeface="+mn-cs"/>
              </a:defRPr>
            </a:pPr>
            <a:endParaRPr lang="en-US"/>
          </a:p>
        </c:txPr>
        <c:crossAx val="677262304"/>
        <c:crosses val="autoZero"/>
        <c:auto val="1"/>
        <c:lblAlgn val="ctr"/>
        <c:lblOffset val="100"/>
        <c:noMultiLvlLbl val="0"/>
      </c:catAx>
      <c:valAx>
        <c:axId val="677262304"/>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crossAx val="6772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2BBE76-8E3F-4495-871E-7C8CF5DD7539}" type="datetimeFigureOut">
              <a:rPr lang="en-US" smtClean="0"/>
              <a:pPr/>
              <a:t>7/25/2022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9F6A1F-01E9-4BD7-9158-2D7CC0FE9B17}" type="slidenum">
              <a:rPr lang="en-US" smtClean="0"/>
              <a:pPr/>
              <a:t>‹#›</a:t>
            </a:fld>
            <a:endParaRPr lang="en-US"/>
          </a:p>
        </p:txBody>
      </p:sp>
    </p:spTree>
    <p:extLst>
      <p:ext uri="{BB962C8B-B14F-4D97-AF65-F5344CB8AC3E}">
        <p14:creationId xmlns:p14="http://schemas.microsoft.com/office/powerpoint/2010/main" val="1983123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E58ACD-676A-4398-9710-5765A4D07E00}" type="datetimeFigureOut">
              <a:rPr lang="en-US" smtClean="0"/>
              <a:pPr/>
              <a:t>7/25/2022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657EE1-68FF-41F3-A9C2-91BBD57C01AD}" type="slidenum">
              <a:rPr lang="en-US" smtClean="0"/>
              <a:pPr/>
              <a:t>‹#›</a:t>
            </a:fld>
            <a:endParaRPr lang="en-US"/>
          </a:p>
        </p:txBody>
      </p:sp>
    </p:spTree>
    <p:extLst>
      <p:ext uri="{BB962C8B-B14F-4D97-AF65-F5344CB8AC3E}">
        <p14:creationId xmlns:p14="http://schemas.microsoft.com/office/powerpoint/2010/main" val="174150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57EE1-68FF-41F3-A9C2-91BBD57C01AD}" type="slidenum">
              <a:rPr lang="en-US" smtClean="0"/>
              <a:pPr/>
              <a:t>1</a:t>
            </a:fld>
            <a:endParaRPr lang="en-US"/>
          </a:p>
        </p:txBody>
      </p:sp>
    </p:spTree>
    <p:extLst>
      <p:ext uri="{BB962C8B-B14F-4D97-AF65-F5344CB8AC3E}">
        <p14:creationId xmlns:p14="http://schemas.microsoft.com/office/powerpoint/2010/main" val="5327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57EE1-68FF-41F3-A9C2-91BBD57C01AD}" type="slidenum">
              <a:rPr lang="en-US" smtClean="0"/>
              <a:pPr/>
              <a:t>2</a:t>
            </a:fld>
            <a:endParaRPr lang="en-US"/>
          </a:p>
        </p:txBody>
      </p:sp>
    </p:spTree>
    <p:extLst>
      <p:ext uri="{BB962C8B-B14F-4D97-AF65-F5344CB8AC3E}">
        <p14:creationId xmlns:p14="http://schemas.microsoft.com/office/powerpoint/2010/main" val="210118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57EE1-68FF-41F3-A9C2-91BBD57C01AD}" type="slidenum">
              <a:rPr lang="en-US" smtClean="0"/>
              <a:pPr/>
              <a:t>3</a:t>
            </a:fld>
            <a:endParaRPr lang="en-US"/>
          </a:p>
        </p:txBody>
      </p:sp>
    </p:spTree>
    <p:extLst>
      <p:ext uri="{BB962C8B-B14F-4D97-AF65-F5344CB8AC3E}">
        <p14:creationId xmlns:p14="http://schemas.microsoft.com/office/powerpoint/2010/main" val="353828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57EE1-68FF-41F3-A9C2-91BBD57C01AD}" type="slidenum">
              <a:rPr lang="en-US" smtClean="0"/>
              <a:pPr/>
              <a:t>4</a:t>
            </a:fld>
            <a:endParaRPr lang="en-US"/>
          </a:p>
        </p:txBody>
      </p:sp>
    </p:spTree>
    <p:extLst>
      <p:ext uri="{BB962C8B-B14F-4D97-AF65-F5344CB8AC3E}">
        <p14:creationId xmlns:p14="http://schemas.microsoft.com/office/powerpoint/2010/main" val="386708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CCB912E-78CA-48A7-A9B2-3E99F7BD2D16}"/>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C03D904-F268-4471-8E75-FD5C48C11A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Here is the contact information for both of our SRF programs. Are there any questions?  </a:t>
            </a:r>
            <a:r>
              <a:rPr lang="en-US" dirty="0"/>
              <a:t>Now I’ll turn it over to Dyana Stewart with the Florida Rural Water Association for a quick demonstration of DiamondMaps and RevPlan.</a:t>
            </a:r>
            <a:endParaRPr lang="en-US" altLang="en-US" b="1" dirty="0"/>
          </a:p>
        </p:txBody>
      </p:sp>
      <p:sp>
        <p:nvSpPr>
          <p:cNvPr id="4" name="Slide Number Placeholder 3">
            <a:extLst>
              <a:ext uri="{FF2B5EF4-FFF2-40B4-BE49-F238E27FC236}">
                <a16:creationId xmlns:a16="http://schemas.microsoft.com/office/drawing/2014/main" id="{0F7598AC-F8EE-AA4B-85FF-209523E60D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A6A6B-4EF9-4DF4-A26B-0B4AF992FD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05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dirty="0"/>
              <a:t> These public meetings adopting the priority lists are held at regularly scheduled intervals – quarterly – until the funds are exhausted.  To provide the project managers sufficient time to review all of the information, we have a requirement that all projects have everything ready for the type of loan requested, 45 days prior to the meeting.  </a:t>
            </a:r>
          </a:p>
        </p:txBody>
      </p:sp>
    </p:spTree>
    <p:extLst>
      <p:ext uri="{BB962C8B-B14F-4D97-AF65-F5344CB8AC3E}">
        <p14:creationId xmlns:p14="http://schemas.microsoft.com/office/powerpoint/2010/main" val="36077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2BBAC-5D54-4307-9A1F-D06CFA51D0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57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57EE1-68FF-41F3-A9C2-91BBD57C01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83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a:p>
        </p:txBody>
      </p:sp>
      <p:sp>
        <p:nvSpPr>
          <p:cNvPr id="57348" name="Slide Number Placeholder 3"/>
          <p:cNvSpPr>
            <a:spLocks noGrp="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pPr defTabSz="931774"/>
            <a:fld id="{4DFF7ABB-BED0-4073-81B0-13078BF8BAA2}" type="slidenum">
              <a:rPr lang="en-US" altLang="en-US" b="0" smtClean="0"/>
              <a:pPr defTabSz="931774"/>
              <a:t>12</a:t>
            </a:fld>
            <a:endParaRPr lang="en-US" altLang="en-US" b="0"/>
          </a:p>
        </p:txBody>
      </p:sp>
    </p:spTree>
    <p:extLst>
      <p:ext uri="{BB962C8B-B14F-4D97-AF65-F5344CB8AC3E}">
        <p14:creationId xmlns:p14="http://schemas.microsoft.com/office/powerpoint/2010/main" val="2490247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5" descr="PD-Sw009_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4"/>
          <p:cNvSpPr txBox="1">
            <a:spLocks noChangeArrowheads="1"/>
          </p:cNvSpPr>
          <p:nvPr userDrawn="1"/>
        </p:nvSpPr>
        <p:spPr bwMode="auto">
          <a:xfrm rot="16200000">
            <a:off x="-140493" y="5118522"/>
            <a:ext cx="725488"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50000"/>
              </a:spcBef>
              <a:spcAft>
                <a:spcPct val="0"/>
              </a:spcAft>
              <a:defRPr/>
            </a:pPr>
            <a:r>
              <a:rPr lang="en-US" altLang="en-US" sz="500" b="1">
                <a:solidFill>
                  <a:srgbClr val="FFFFFF"/>
                </a:solidFill>
                <a:effectLst>
                  <a:outerShdw blurRad="38100" dist="38100" dir="2700000" algn="tl">
                    <a:srgbClr val="000000"/>
                  </a:outerShdw>
                </a:effectLst>
              </a:rPr>
              <a:t>PD-Sw009_final.ppt</a:t>
            </a:r>
          </a:p>
        </p:txBody>
      </p:sp>
      <p:pic>
        <p:nvPicPr>
          <p:cNvPr id="4"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6500" y="612775"/>
            <a:ext cx="23622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pic>
      <p:sp>
        <p:nvSpPr>
          <p:cNvPr id="5" name="Rectangle 28"/>
          <p:cNvSpPr>
            <a:spLocks noChangeArrowheads="1"/>
          </p:cNvSpPr>
          <p:nvPr userDrawn="1"/>
        </p:nvSpPr>
        <p:spPr bwMode="auto">
          <a:xfrm>
            <a:off x="11752565" y="6415624"/>
            <a:ext cx="187552" cy="184666"/>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r" fontAlgn="base">
              <a:spcBef>
                <a:spcPct val="0"/>
              </a:spcBef>
              <a:spcAft>
                <a:spcPct val="0"/>
              </a:spcAft>
              <a:defRPr/>
            </a:pPr>
            <a:fld id="{6D8AD525-876B-4044-8FE8-0CAD66EA4285}" type="slidenum">
              <a:rPr lang="en-US" altLang="en-US" sz="1200" smtClean="0">
                <a:solidFill>
                  <a:srgbClr val="000000"/>
                </a:solidFill>
              </a:rPr>
              <a:pPr algn="r" fontAlgn="base">
                <a:spcBef>
                  <a:spcPct val="0"/>
                </a:spcBef>
                <a:spcAft>
                  <a:spcPct val="0"/>
                </a:spcAft>
                <a:defRPr/>
              </a:pPr>
              <a:t>‹#›</a:t>
            </a:fld>
            <a:endParaRPr lang="en-US" altLang="en-US" sz="1200">
              <a:solidFill>
                <a:srgbClr val="000000"/>
              </a:solidFill>
            </a:endParaRPr>
          </a:p>
        </p:txBody>
      </p:sp>
    </p:spTree>
    <p:extLst>
      <p:ext uri="{BB962C8B-B14F-4D97-AF65-F5344CB8AC3E}">
        <p14:creationId xmlns:p14="http://schemas.microsoft.com/office/powerpoint/2010/main" val="389469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3834" y="621758"/>
            <a:ext cx="11192933" cy="535531"/>
          </a:xfrm>
        </p:spPr>
        <p:txBody>
          <a:bodyPr/>
          <a:lstStyle/>
          <a:p>
            <a:r>
              <a:rPr lang="en-US"/>
              <a:t>Click to edit Master title style</a:t>
            </a:r>
          </a:p>
        </p:txBody>
      </p:sp>
      <p:sp>
        <p:nvSpPr>
          <p:cNvPr id="3" name="Vertical Text Placeholder 2"/>
          <p:cNvSpPr>
            <a:spLocks noGrp="1"/>
          </p:cNvSpPr>
          <p:nvPr>
            <p:ph type="body" orient="vert" idx="1"/>
          </p:nvPr>
        </p:nvSpPr>
        <p:spPr>
          <a:xfrm>
            <a:off x="5997845" y="1536700"/>
            <a:ext cx="5736955" cy="2573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09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8534" y="188914"/>
            <a:ext cx="1071062" cy="3921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6813" y="188914"/>
            <a:ext cx="3028521" cy="392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9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C112DA-B6CA-4C49-8993-1E516C45863D}" type="slidenum">
              <a:rPr lang="en-US" smtClean="0"/>
              <a:t>‹#›</a:t>
            </a:fld>
            <a:endParaRPr lang="en-US"/>
          </a:p>
        </p:txBody>
      </p:sp>
    </p:spTree>
    <p:extLst>
      <p:ext uri="{BB962C8B-B14F-4D97-AF65-F5344CB8AC3E}">
        <p14:creationId xmlns:p14="http://schemas.microsoft.com/office/powerpoint/2010/main" val="382958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C7FCA2-E9A9-D94A-9D50-3B3CB6BED968}"/>
              </a:ext>
            </a:extLst>
          </p:cNvPr>
          <p:cNvSpPr>
            <a:spLocks noGrp="1"/>
          </p:cNvSpPr>
          <p:nvPr>
            <p:ph type="sldNum" sz="quarter" idx="10"/>
          </p:nvPr>
        </p:nvSpPr>
        <p:spPr/>
        <p:txBody>
          <a:bodyPr/>
          <a:lstStyle/>
          <a:p>
            <a:fld id="{8AC112DA-B6CA-4C49-8993-1E516C45863D}" type="slidenum">
              <a:rPr lang="en-US" smtClean="0"/>
              <a:t>‹#›</a:t>
            </a:fld>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29797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DC7FCA2-E9A9-D94A-9D50-3B3CB6BED968}"/>
              </a:ext>
            </a:extLst>
          </p:cNvPr>
          <p:cNvSpPr>
            <a:spLocks noGrp="1"/>
          </p:cNvSpPr>
          <p:nvPr>
            <p:ph type="sldNum" sz="quarter" idx="10"/>
          </p:nvPr>
        </p:nvSpPr>
        <p:spPr/>
        <p:txBody>
          <a:bodyPr/>
          <a:lstStyle/>
          <a:p>
            <a:fld id="{8AC112DA-B6CA-4C49-8993-1E516C45863D}" type="slidenum">
              <a:rPr lang="en-US" smtClean="0"/>
              <a:t>‹#›</a:t>
            </a:fld>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6110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76B21E-CC99-4F45-9A02-1727C6693C31}"/>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8D329034-9E48-D04D-A24C-AE33E1A9FF84}"/>
              </a:ext>
            </a:extLst>
          </p:cNvPr>
          <p:cNvSpPr/>
          <p:nvPr userDrawn="1"/>
        </p:nvSpPr>
        <p:spPr>
          <a:xfrm>
            <a:off x="4269866" y="1410194"/>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91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F33A08-088B-5C48-9D02-E853FC86903B}"/>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C0F1A6B3-0D65-3447-9204-8EF6F5D3E7D5}"/>
              </a:ext>
            </a:extLst>
          </p:cNvPr>
          <p:cNvSpPr/>
          <p:nvPr userDrawn="1"/>
        </p:nvSpPr>
        <p:spPr>
          <a:xfrm>
            <a:off x="362884" y="1410193"/>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952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94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324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36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834" y="621758"/>
            <a:ext cx="11192933" cy="535531"/>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489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7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C112DA-B6CA-4C49-8993-1E516C45863D}" type="slidenum">
              <a:rPr lang="en-US" smtClean="0"/>
              <a:t>‹#›</a:t>
            </a:fld>
            <a:endParaRPr lang="en-US"/>
          </a:p>
        </p:txBody>
      </p:sp>
      <p:sp>
        <p:nvSpPr>
          <p:cNvPr id="10" name="Rectangle 9">
            <a:extLst>
              <a:ext uri="{FF2B5EF4-FFF2-40B4-BE49-F238E27FC236}">
                <a16:creationId xmlns:a16="http://schemas.microsoft.com/office/drawing/2014/main" id="{A99217E1-CC21-FA4D-A15D-1D550201515D}"/>
              </a:ext>
            </a:extLst>
          </p:cNvPr>
          <p:cNvSpPr/>
          <p:nvPr userDrawn="1"/>
        </p:nvSpPr>
        <p:spPr>
          <a:xfrm>
            <a:off x="327905" y="1370438"/>
            <a:ext cx="11536191"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34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AC112DA-B6CA-4C49-8993-1E516C45863D}" type="slidenum">
              <a:rPr lang="en-US" smtClean="0"/>
              <a:t>‹#›</a:t>
            </a:fld>
            <a:endParaRPr lang="en-US"/>
          </a:p>
        </p:txBody>
      </p:sp>
      <p:sp>
        <p:nvSpPr>
          <p:cNvPr id="6" name="Rectangle 5">
            <a:extLst>
              <a:ext uri="{FF2B5EF4-FFF2-40B4-BE49-F238E27FC236}">
                <a16:creationId xmlns:a16="http://schemas.microsoft.com/office/drawing/2014/main" id="{A57769C0-3006-DC48-B84B-7DC6B10DA2FA}"/>
              </a:ext>
            </a:extLst>
          </p:cNvPr>
          <p:cNvSpPr/>
          <p:nvPr userDrawn="1"/>
        </p:nvSpPr>
        <p:spPr>
          <a:xfrm>
            <a:off x="327905" y="3341930"/>
            <a:ext cx="11536191"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426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11" name="Rectangle 10">
            <a:extLst>
              <a:ext uri="{FF2B5EF4-FFF2-40B4-BE49-F238E27FC236}">
                <a16:creationId xmlns:a16="http://schemas.microsoft.com/office/drawing/2014/main" id="{2B30B274-329C-EF4D-868F-4623C6BA847F}"/>
              </a:ext>
            </a:extLst>
          </p:cNvPr>
          <p:cNvSpPr/>
          <p:nvPr userDrawn="1"/>
        </p:nvSpPr>
        <p:spPr>
          <a:xfrm>
            <a:off x="362884" y="3429000"/>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6EC567-50D4-8548-9F9C-83582585BA54}"/>
              </a:ext>
            </a:extLst>
          </p:cNvPr>
          <p:cNvSpPr/>
          <p:nvPr userDrawn="1"/>
        </p:nvSpPr>
        <p:spPr>
          <a:xfrm>
            <a:off x="4269866" y="3429000"/>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41AAC55-AF86-A64A-A0FD-8E4EB2F8860D}"/>
              </a:ext>
            </a:extLst>
          </p:cNvPr>
          <p:cNvSpPr/>
          <p:nvPr userDrawn="1"/>
        </p:nvSpPr>
        <p:spPr>
          <a:xfrm>
            <a:off x="8176848" y="3429000"/>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312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8" name="Rectangle 7">
            <a:extLst>
              <a:ext uri="{FF2B5EF4-FFF2-40B4-BE49-F238E27FC236}">
                <a16:creationId xmlns:a16="http://schemas.microsoft.com/office/drawing/2014/main" id="{86A5CC3A-BBAD-7D4A-8D49-CC6CFCE5F1E7}"/>
              </a:ext>
            </a:extLst>
          </p:cNvPr>
          <p:cNvSpPr/>
          <p:nvPr userDrawn="1"/>
        </p:nvSpPr>
        <p:spPr>
          <a:xfrm>
            <a:off x="362884" y="1410194"/>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4119F9-5AD9-1D4D-A88A-659AF8D428F5}"/>
              </a:ext>
            </a:extLst>
          </p:cNvPr>
          <p:cNvSpPr/>
          <p:nvPr userDrawn="1"/>
        </p:nvSpPr>
        <p:spPr>
          <a:xfrm>
            <a:off x="4269866" y="1410194"/>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1A1A57-9206-3D40-9771-EDED8309C3FB}"/>
              </a:ext>
            </a:extLst>
          </p:cNvPr>
          <p:cNvSpPr/>
          <p:nvPr userDrawn="1"/>
        </p:nvSpPr>
        <p:spPr>
          <a:xfrm>
            <a:off x="8176848" y="1410194"/>
            <a:ext cx="3652269"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331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A0027388-62EA-DE48-A209-EF7CA10057E9}"/>
              </a:ext>
            </a:extLst>
          </p:cNvPr>
          <p:cNvSpPr/>
          <p:nvPr userDrawn="1"/>
        </p:nvSpPr>
        <p:spPr>
          <a:xfrm>
            <a:off x="362884" y="1410193"/>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BA2B29-94DF-0649-9733-289A181C212E}"/>
              </a:ext>
            </a:extLst>
          </p:cNvPr>
          <p:cNvSpPr/>
          <p:nvPr userDrawn="1"/>
        </p:nvSpPr>
        <p:spPr>
          <a:xfrm>
            <a:off x="4269866" y="1410194"/>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739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F6608DD6-E8B7-4A47-ACD0-151608AB1471}"/>
              </a:ext>
            </a:extLst>
          </p:cNvPr>
          <p:cNvSpPr/>
          <p:nvPr userDrawn="1"/>
        </p:nvSpPr>
        <p:spPr>
          <a:xfrm>
            <a:off x="4269866" y="1410194"/>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176848" y="1410194"/>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271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FB1289-BA35-A548-8B04-B96C2C2C4B9A}"/>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6" name="Rectangle 5">
            <a:extLst>
              <a:ext uri="{FF2B5EF4-FFF2-40B4-BE49-F238E27FC236}">
                <a16:creationId xmlns:a16="http://schemas.microsoft.com/office/drawing/2014/main" id="{6A31449A-2FA3-CD40-AC84-157BCEA8956B}"/>
              </a:ext>
            </a:extLst>
          </p:cNvPr>
          <p:cNvSpPr/>
          <p:nvPr userDrawn="1"/>
        </p:nvSpPr>
        <p:spPr>
          <a:xfrm>
            <a:off x="4269866" y="4227616"/>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10193"/>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227616"/>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10193"/>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227616"/>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10193"/>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226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881758-5C54-FE44-8BBD-BE9F14090DBF}"/>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C5D74B4F-0AF2-544C-BBE1-F3D728C735D5}"/>
              </a:ext>
            </a:extLst>
          </p:cNvPr>
          <p:cNvSpPr/>
          <p:nvPr userDrawn="1"/>
        </p:nvSpPr>
        <p:spPr>
          <a:xfrm>
            <a:off x="362884" y="1410193"/>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69866" y="1410194"/>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8176848" y="1410194"/>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44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134CDB-79F6-264B-B31E-ADB427867965}"/>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FEAF781C-C56E-5848-A911-7076A563E0C5}"/>
              </a:ext>
            </a:extLst>
          </p:cNvPr>
          <p:cNvSpPr/>
          <p:nvPr userDrawn="1"/>
        </p:nvSpPr>
        <p:spPr>
          <a:xfrm>
            <a:off x="271154" y="139832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9832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3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639146"/>
            <a:ext cx="10515600" cy="92333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7983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CC75B1-A472-5D4A-BC6C-3A99D9C5C122}"/>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9757DCF-EDBE-7047-8355-609423C64C97}"/>
              </a:ext>
            </a:extLst>
          </p:cNvPr>
          <p:cNvSpPr/>
          <p:nvPr userDrawn="1"/>
        </p:nvSpPr>
        <p:spPr>
          <a:xfrm>
            <a:off x="271154" y="139832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9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9103D-61AB-D74C-9D35-085D46F58CE9}"/>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2FA6816-B517-DA4F-9915-A0A632A2BF9B}"/>
              </a:ext>
            </a:extLst>
          </p:cNvPr>
          <p:cNvSpPr/>
          <p:nvPr userDrawn="1"/>
        </p:nvSpPr>
        <p:spPr>
          <a:xfrm>
            <a:off x="6220692" y="139832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369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27BB61-D36D-C444-BC6B-3E64FB27D771}"/>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7F38FBE-460A-D441-9EDF-7C42DA61129B}"/>
              </a:ext>
            </a:extLst>
          </p:cNvPr>
          <p:cNvSpPr/>
          <p:nvPr userDrawn="1"/>
        </p:nvSpPr>
        <p:spPr>
          <a:xfrm>
            <a:off x="1203366" y="1586841"/>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58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662EA-E746-2C4F-8011-A6AACEDFF6DC}"/>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70A8D1B6-4D7F-6849-92E4-BF2EC945BD09}"/>
              </a:ext>
            </a:extLst>
          </p:cNvPr>
          <p:cNvSpPr/>
          <p:nvPr userDrawn="1"/>
        </p:nvSpPr>
        <p:spPr>
          <a:xfrm>
            <a:off x="210788" y="1398320"/>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39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839EF-4580-2840-A5B6-58037EE5BF3D}"/>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FC789B56-ECF3-C341-899C-8E67056D85D1}"/>
              </a:ext>
            </a:extLst>
          </p:cNvPr>
          <p:cNvSpPr/>
          <p:nvPr userDrawn="1"/>
        </p:nvSpPr>
        <p:spPr>
          <a:xfrm>
            <a:off x="152400" y="5663545"/>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685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1" y="914401"/>
            <a:ext cx="9751484" cy="682625"/>
          </a:xfrm>
        </p:spPr>
        <p:txBody>
          <a:bodyPr/>
          <a:lstStyle/>
          <a:p>
            <a:r>
              <a:rPr lang="en-US"/>
              <a:t>Click to edit Master title style</a:t>
            </a:r>
          </a:p>
        </p:txBody>
      </p:sp>
      <p:sp>
        <p:nvSpPr>
          <p:cNvPr id="3" name="Text Placeholder 2"/>
          <p:cNvSpPr>
            <a:spLocks noGrp="1"/>
          </p:cNvSpPr>
          <p:nvPr>
            <p:ph type="body" sz="half" idx="1"/>
          </p:nvPr>
        </p:nvSpPr>
        <p:spPr>
          <a:xfrm>
            <a:off x="1826684" y="1905000"/>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02967" y="1905000"/>
            <a:ext cx="4775200" cy="4114800"/>
          </a:xfrm>
        </p:spPr>
        <p:txBody>
          <a:bodyPr/>
          <a:lstStyle/>
          <a:p>
            <a:endParaRPr lang="en-US" dirty="0"/>
          </a:p>
        </p:txBody>
      </p:sp>
      <p:sp>
        <p:nvSpPr>
          <p:cNvPr id="5" name="Footer Placeholder 4"/>
          <p:cNvSpPr>
            <a:spLocks noGrp="1"/>
          </p:cNvSpPr>
          <p:nvPr>
            <p:ph type="ftr" sz="quarter" idx="10"/>
          </p:nvPr>
        </p:nvSpPr>
        <p:spPr>
          <a:xfrm>
            <a:off x="2336800" y="6096000"/>
            <a:ext cx="9245600" cy="457200"/>
          </a:xfrm>
        </p:spPr>
        <p:txBody>
          <a:bodyPr/>
          <a:lstStyle>
            <a:lvl1pPr>
              <a:defRPr/>
            </a:lvl1pPr>
          </a:lstStyle>
          <a:p>
            <a:r>
              <a:rPr lang="en-US" dirty="0">
                <a:solidFill>
                  <a:prstClr val="white"/>
                </a:solidFill>
              </a:rPr>
              <a:t> July 16, 2014 | 25</a:t>
            </a:r>
          </a:p>
        </p:txBody>
      </p:sp>
    </p:spTree>
    <p:extLst>
      <p:ext uri="{BB962C8B-B14F-4D97-AF65-F5344CB8AC3E}">
        <p14:creationId xmlns:p14="http://schemas.microsoft.com/office/powerpoint/2010/main" val="2879971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848394" y="365125"/>
            <a:ext cx="9505406" cy="1325563"/>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838200" y="2874723"/>
            <a:ext cx="10515600" cy="3302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562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834" y="621758"/>
            <a:ext cx="11192933" cy="535531"/>
          </a:xfrm>
        </p:spPr>
        <p:txBody>
          <a:bodyPr/>
          <a:lstStyle/>
          <a:p>
            <a:r>
              <a:rPr lang="en-US"/>
              <a:t>Click to edit Master title style</a:t>
            </a:r>
          </a:p>
        </p:txBody>
      </p:sp>
      <p:sp>
        <p:nvSpPr>
          <p:cNvPr id="3" name="Content Placeholder 2"/>
          <p:cNvSpPr>
            <a:spLocks noGrp="1"/>
          </p:cNvSpPr>
          <p:nvPr>
            <p:ph sz="half" idx="1"/>
          </p:nvPr>
        </p:nvSpPr>
        <p:spPr>
          <a:xfrm>
            <a:off x="1555751" y="1536700"/>
            <a:ext cx="4986867" cy="257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5818" y="1536700"/>
            <a:ext cx="4988983" cy="257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88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1155158"/>
            <a:ext cx="10515600" cy="535531"/>
          </a:xfrm>
        </p:spPr>
        <p:txBody>
          <a:bodyPr/>
          <a:lstStyle/>
          <a:p>
            <a:r>
              <a:rPr lang="en-US"/>
              <a:t>Click to edit Master title style</a:t>
            </a:r>
          </a:p>
        </p:txBody>
      </p:sp>
      <p:sp>
        <p:nvSpPr>
          <p:cNvPr id="3" name="Text Placeholder 2"/>
          <p:cNvSpPr>
            <a:spLocks noGrp="1"/>
          </p:cNvSpPr>
          <p:nvPr>
            <p:ph type="body" idx="1"/>
          </p:nvPr>
        </p:nvSpPr>
        <p:spPr>
          <a:xfrm>
            <a:off x="840318" y="2043410"/>
            <a:ext cx="515831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2597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43410"/>
            <a:ext cx="51837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2597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0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3834" y="621758"/>
            <a:ext cx="11192933" cy="535531"/>
          </a:xfrm>
        </p:spPr>
        <p:txBody>
          <a:bodyPr/>
          <a:lstStyle/>
          <a:p>
            <a:r>
              <a:rPr lang="en-US"/>
              <a:t>Click to edit Master title style</a:t>
            </a:r>
          </a:p>
        </p:txBody>
      </p:sp>
    </p:spTree>
    <p:extLst>
      <p:ext uri="{BB962C8B-B14F-4D97-AF65-F5344CB8AC3E}">
        <p14:creationId xmlns:p14="http://schemas.microsoft.com/office/powerpoint/2010/main" val="13876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54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1078671"/>
            <a:ext cx="3932767" cy="978729"/>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33424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244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1078671"/>
            <a:ext cx="3932767" cy="978729"/>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83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31" descr="PD-Sw007_001 cop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13834" y="178560"/>
            <a:ext cx="1119293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br>
              <a:rPr lang="en-US" altLang="en-US"/>
            </a:br>
            <a:r>
              <a:rPr lang="en-US" altLang="en-US"/>
              <a:t>Click to edit Master title style</a:t>
            </a:r>
          </a:p>
        </p:txBody>
      </p:sp>
      <p:sp>
        <p:nvSpPr>
          <p:cNvPr id="1028" name="Rectangle 3"/>
          <p:cNvSpPr>
            <a:spLocks noGrp="1" noChangeArrowheads="1"/>
          </p:cNvSpPr>
          <p:nvPr>
            <p:ph type="body" idx="1"/>
          </p:nvPr>
        </p:nvSpPr>
        <p:spPr bwMode="auto">
          <a:xfrm>
            <a:off x="1555751" y="1536700"/>
            <a:ext cx="10179049"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29"/>
          <p:cNvSpPr>
            <a:spLocks noChangeArrowheads="1"/>
          </p:cNvSpPr>
          <p:nvPr userDrawn="1"/>
        </p:nvSpPr>
        <p:spPr bwMode="auto">
          <a:xfrm>
            <a:off x="11752565" y="6415624"/>
            <a:ext cx="187552" cy="184666"/>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r" fontAlgn="base">
              <a:spcBef>
                <a:spcPct val="0"/>
              </a:spcBef>
              <a:spcAft>
                <a:spcPct val="0"/>
              </a:spcAft>
              <a:defRPr/>
            </a:pPr>
            <a:fld id="{40F4885E-0E70-461A-A28E-51049353B3EC}" type="slidenum">
              <a:rPr lang="en-US" altLang="en-US" sz="1200" smtClean="0">
                <a:solidFill>
                  <a:srgbClr val="000000"/>
                </a:solidFill>
              </a:rPr>
              <a:pPr algn="r" fontAlgn="base">
                <a:spcBef>
                  <a:spcPct val="0"/>
                </a:spcBef>
                <a:spcAft>
                  <a:spcPct val="0"/>
                </a:spcAft>
                <a:defRPr/>
              </a:pPr>
              <a:t>‹#›</a:t>
            </a:fld>
            <a:endParaRPr lang="en-US" altLang="en-US" sz="1200">
              <a:solidFill>
                <a:srgbClr val="000000"/>
              </a:solidFill>
            </a:endParaRPr>
          </a:p>
        </p:txBody>
      </p:sp>
      <p:sp>
        <p:nvSpPr>
          <p:cNvPr id="1054" name="Text Box 30"/>
          <p:cNvSpPr txBox="1">
            <a:spLocks noChangeArrowheads="1"/>
          </p:cNvSpPr>
          <p:nvPr userDrawn="1"/>
        </p:nvSpPr>
        <p:spPr bwMode="auto">
          <a:xfrm rot="-5400000">
            <a:off x="-140493" y="5118522"/>
            <a:ext cx="725488"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50000"/>
              </a:spcBef>
              <a:spcAft>
                <a:spcPct val="0"/>
              </a:spcAft>
              <a:defRPr/>
            </a:pPr>
            <a:r>
              <a:rPr lang="en-US" altLang="en-US" sz="500" b="1">
                <a:solidFill>
                  <a:srgbClr val="FFFFFF"/>
                </a:solidFill>
                <a:effectLst>
                  <a:outerShdw blurRad="38100" dist="38100" dir="2700000" algn="tl">
                    <a:srgbClr val="000000"/>
                  </a:outerShdw>
                </a:effectLst>
              </a:rPr>
              <a:t>PD-Sw009_final.ppt</a:t>
            </a:r>
          </a:p>
        </p:txBody>
      </p:sp>
    </p:spTree>
    <p:extLst>
      <p:ext uri="{BB962C8B-B14F-4D97-AF65-F5344CB8AC3E}">
        <p14:creationId xmlns:p14="http://schemas.microsoft.com/office/powerpoint/2010/main" val="309921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200" b="1" kern="1200">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2pPr>
      <a:lvl3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3pPr>
      <a:lvl4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4pPr>
      <a:lvl5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5pPr>
      <a:lvl6pPr marL="4572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6pPr>
      <a:lvl7pPr marL="9144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7pPr>
      <a:lvl8pPr marL="13716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8pPr>
      <a:lvl9pPr marL="18288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60000"/>
        </a:spcBef>
        <a:spcAft>
          <a:spcPct val="0"/>
        </a:spcAft>
        <a:buClr>
          <a:srgbClr val="A50021"/>
        </a:buClr>
        <a:buFont typeface="Arial" panose="020B0604020202020204" pitchFamily="34" charset="0"/>
        <a:buChar char="■"/>
        <a:tabLst>
          <a:tab pos="1828800" algn="l"/>
        </a:tabLst>
        <a:defRPr sz="2200" b="1" kern="1200">
          <a:solidFill>
            <a:schemeClr val="tx1"/>
          </a:solidFill>
          <a:latin typeface="+mn-lt"/>
          <a:ea typeface="+mn-ea"/>
          <a:cs typeface="+mn-cs"/>
        </a:defRPr>
      </a:lvl1pPr>
      <a:lvl2pPr marL="855663" indent="-398463" algn="l" rtl="0" eaLnBrk="0" fontAlgn="base" hangingPunct="0">
        <a:spcBef>
          <a:spcPct val="60000"/>
        </a:spcBef>
        <a:spcAft>
          <a:spcPct val="0"/>
        </a:spcAft>
        <a:buClr>
          <a:srgbClr val="A50021"/>
        </a:buClr>
        <a:buSzPct val="90000"/>
        <a:buFont typeface="Arial" panose="020B0604020202020204" pitchFamily="34" charset="0"/>
        <a:buChar char="►"/>
        <a:tabLst>
          <a:tab pos="1828800" algn="l"/>
        </a:tabLst>
        <a:defRPr sz="2200" b="1" kern="1200">
          <a:solidFill>
            <a:schemeClr val="tx1"/>
          </a:solidFill>
          <a:latin typeface="+mn-lt"/>
          <a:ea typeface="+mn-ea"/>
          <a:cs typeface="+mn-cs"/>
        </a:defRPr>
      </a:lvl2pPr>
      <a:lvl3pPr marL="1252538" indent="-282575" algn="l" rtl="0" eaLnBrk="0" fontAlgn="base" hangingPunct="0">
        <a:spcBef>
          <a:spcPct val="60000"/>
        </a:spcBef>
        <a:spcAft>
          <a:spcPct val="0"/>
        </a:spcAft>
        <a:buClr>
          <a:srgbClr val="A50021"/>
        </a:buClr>
        <a:buFont typeface="Arial" panose="020B0604020202020204" pitchFamily="34" charset="0"/>
        <a:buChar char="●"/>
        <a:tabLst>
          <a:tab pos="1828800" algn="l"/>
        </a:tabLst>
        <a:defRPr sz="2200" b="1" kern="1200">
          <a:solidFill>
            <a:schemeClr val="tx1"/>
          </a:solidFill>
          <a:latin typeface="+mn-lt"/>
          <a:ea typeface="+mn-ea"/>
          <a:cs typeface="+mn-cs"/>
        </a:defRPr>
      </a:lvl3pPr>
      <a:lvl4pPr marL="1717675" indent="-346075" algn="l" rtl="0" eaLnBrk="0" fontAlgn="base" hangingPunct="0">
        <a:spcBef>
          <a:spcPct val="60000"/>
        </a:spcBef>
        <a:spcAft>
          <a:spcPct val="0"/>
        </a:spcAft>
        <a:buClr>
          <a:srgbClr val="A50021"/>
        </a:buClr>
        <a:buChar char="–"/>
        <a:tabLst>
          <a:tab pos="1828800" algn="l"/>
        </a:tabLst>
        <a:defRPr sz="2200" b="1" kern="1200">
          <a:solidFill>
            <a:schemeClr val="tx1"/>
          </a:solidFill>
          <a:latin typeface="+mn-lt"/>
          <a:ea typeface="+mn-ea"/>
          <a:cs typeface="+mn-cs"/>
        </a:defRPr>
      </a:lvl4pPr>
      <a:lvl5pPr marL="2060575" indent="-228600" algn="l" rtl="0" eaLnBrk="0" fontAlgn="base" hangingPunct="0">
        <a:spcBef>
          <a:spcPct val="60000"/>
        </a:spcBef>
        <a:spcAft>
          <a:spcPct val="0"/>
        </a:spcAft>
        <a:buClr>
          <a:srgbClr val="A50021"/>
        </a:buClr>
        <a:buChar char="»"/>
        <a:tabLst>
          <a:tab pos="1828800" algn="l"/>
        </a:tabLst>
        <a:defRPr sz="2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089305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p15:clr>
            <a:srgbClr val="F26B43"/>
          </p15:clr>
        </p15:guide>
        <p15:guide id="2" orient="horz" pos="48">
          <p15:clr>
            <a:srgbClr val="F26B43"/>
          </p15:clr>
        </p15:guide>
        <p15:guide id="3" orient="horz" pos="4272">
          <p15:clr>
            <a:srgbClr val="F26B43"/>
          </p15:clr>
        </p15:guide>
        <p15:guide id="4" pos="7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carter@browar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constantcontact.com/07edc34a601/26fbd0df-8e9e-4c36-8eed-12fd2dfe6da9.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sawwa.org/events/event_list.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kcarter@broward.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system/files/documents/2021-12/lcrr-review-fact-sheet_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ca.dep.state.fl.us/mapdirect/?focus=staterevolvingfu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epa.gov/wifia" TargetMode="External"/><Relationship Id="rId4" Type="http://schemas.openxmlformats.org/officeDocument/2006/relationships/hyperlink" Target="https://www.epa.gov/ground-water-and-drinking-water/lead-service-line-replace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floridadep.gov/wra/srf/content/cwsrf-program"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52BB"/>
        </a:solidFill>
        <a:effectLst/>
      </p:bgPr>
    </p:bg>
    <p:spTree>
      <p:nvGrpSpPr>
        <p:cNvPr id="1" name=""/>
        <p:cNvGrpSpPr/>
        <p:nvPr/>
      </p:nvGrpSpPr>
      <p:grpSpPr>
        <a:xfrm>
          <a:off x="0" y="0"/>
          <a:ext cx="0" cy="0"/>
          <a:chOff x="0" y="0"/>
          <a:chExt cx="0" cy="0"/>
        </a:xfrm>
      </p:grpSpPr>
      <p:sp>
        <p:nvSpPr>
          <p:cNvPr id="5123" name="Freeform 17"/>
          <p:cNvSpPr>
            <a:spLocks/>
          </p:cNvSpPr>
          <p:nvPr/>
        </p:nvSpPr>
        <p:spPr bwMode="auto">
          <a:xfrm>
            <a:off x="4433889" y="4081464"/>
            <a:ext cx="5413375" cy="1724025"/>
          </a:xfrm>
          <a:custGeom>
            <a:avLst/>
            <a:gdLst>
              <a:gd name="T0" fmla="*/ 0 w 2588"/>
              <a:gd name="T1" fmla="*/ 2147483646 h 1086"/>
              <a:gd name="T2" fmla="*/ 0 w 2588"/>
              <a:gd name="T3" fmla="*/ 0 h 1086"/>
              <a:gd name="T4" fmla="*/ 2147483646 w 2588"/>
              <a:gd name="T5" fmla="*/ 0 h 1086"/>
              <a:gd name="T6" fmla="*/ 0 60000 65536"/>
              <a:gd name="T7" fmla="*/ 0 60000 65536"/>
              <a:gd name="T8" fmla="*/ 0 60000 65536"/>
            </a:gdLst>
            <a:ahLst/>
            <a:cxnLst>
              <a:cxn ang="T6">
                <a:pos x="T0" y="T1"/>
              </a:cxn>
              <a:cxn ang="T7">
                <a:pos x="T2" y="T3"/>
              </a:cxn>
              <a:cxn ang="T8">
                <a:pos x="T4" y="T5"/>
              </a:cxn>
            </a:cxnLst>
            <a:rect l="0" t="0" r="r" b="b"/>
            <a:pathLst>
              <a:path w="2588" h="1086">
                <a:moveTo>
                  <a:pt x="0" y="1086"/>
                </a:moveTo>
                <a:lnTo>
                  <a:pt x="0" y="0"/>
                </a:lnTo>
                <a:lnTo>
                  <a:pt x="2588" y="0"/>
                </a:lnTo>
              </a:path>
            </a:pathLst>
          </a:custGeom>
          <a:noFill/>
          <a:ln w="15240" cap="flat" cmpd="sng">
            <a:solidFill>
              <a:schemeClr val="bg1"/>
            </a:solidFill>
            <a:prstDash val="solid"/>
            <a:round/>
            <a:headEnd type="none" w="med" len="med"/>
            <a:tailEnd type="none" w="med" len="med"/>
          </a:ln>
          <a:effectLst>
            <a:outerShdw dist="45791" dir="3378596" algn="ctr" rotWithShape="0">
              <a:schemeClr val="tx1">
                <a:alpha val="50000"/>
              </a:schemeClr>
            </a:outerShdw>
          </a:effectLst>
          <a:extLst>
            <a:ext uri="{909E8E84-426E-40DD-AFC4-6F175D3DCCD1}">
              <a14:hiddenFill xmlns:a14="http://schemas.microsoft.com/office/drawing/2010/main">
                <a:solidFill>
                  <a:schemeClr val="accent1"/>
                </a:solidFill>
              </a14:hiddenFill>
            </a:ext>
          </a:extLst>
        </p:spPr>
        <p:txBody>
          <a:bodyPr/>
          <a:lstStyle/>
          <a:p>
            <a:pPr eaLnBrk="0" fontAlgn="base" hangingPunct="0">
              <a:spcBef>
                <a:spcPct val="0"/>
              </a:spcBef>
              <a:spcAft>
                <a:spcPct val="0"/>
              </a:spcAft>
            </a:pPr>
            <a:endParaRPr lang="en-US" b="1">
              <a:solidFill>
                <a:srgbClr val="000000"/>
              </a:solidFill>
            </a:endParaRPr>
          </a:p>
        </p:txBody>
      </p:sp>
      <p:sp>
        <p:nvSpPr>
          <p:cNvPr id="3" name="Rectangle 2"/>
          <p:cNvSpPr/>
          <p:nvPr/>
        </p:nvSpPr>
        <p:spPr>
          <a:xfrm>
            <a:off x="4749619" y="4149733"/>
            <a:ext cx="7238049" cy="2923877"/>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Times New Roman" panose="02020603050405020304" pitchFamily="18" charset="0"/>
              </a:rPr>
              <a:t>Kevin Carter</a:t>
            </a:r>
          </a:p>
          <a:p>
            <a:pPr algn="ctr"/>
            <a:r>
              <a:rPr lang="en-US" sz="2000" b="1" dirty="0">
                <a:solidFill>
                  <a:schemeClr val="accent1">
                    <a:lumMod val="90000"/>
                  </a:schemeClr>
                </a:solidFill>
                <a:latin typeface="Calibri" panose="020F0502020204030204" pitchFamily="34" charset="0"/>
                <a:ea typeface="Times New Roman" panose="02020603050405020304" pitchFamily="18" charset="0"/>
              </a:rPr>
              <a:t>Broward County </a:t>
            </a:r>
          </a:p>
          <a:p>
            <a:pPr algn="ctr"/>
            <a:r>
              <a:rPr lang="en-US" sz="2000" b="1" dirty="0">
                <a:solidFill>
                  <a:schemeClr val="accent1">
                    <a:lumMod val="90000"/>
                  </a:schemeClr>
                </a:solidFill>
                <a:latin typeface="Calibri" panose="020F0502020204030204" pitchFamily="34" charset="0"/>
                <a:ea typeface="Times New Roman" panose="02020603050405020304" pitchFamily="18" charset="0"/>
              </a:rPr>
              <a:t>Water and Wastewater Services</a:t>
            </a:r>
          </a:p>
          <a:p>
            <a:pPr algn="ctr"/>
            <a:r>
              <a:rPr lang="en-US" sz="2000" b="1" dirty="0">
                <a:solidFill>
                  <a:srgbClr val="FFFF00"/>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kcarter@broward.org</a:t>
            </a:r>
            <a:r>
              <a:rPr lang="en-US" sz="2000" b="1" dirty="0">
                <a:solidFill>
                  <a:srgbClr val="FFFF00"/>
                </a:solidFill>
                <a:latin typeface="Calibri" panose="020F0502020204030204" pitchFamily="34" charset="0"/>
                <a:ea typeface="Times New Roman" panose="02020603050405020304" pitchFamily="18" charset="0"/>
              </a:rPr>
              <a:t>  </a:t>
            </a:r>
          </a:p>
          <a:p>
            <a:pPr algn="ctr"/>
            <a:r>
              <a:rPr lang="en-US" sz="2000" b="1" dirty="0">
                <a:solidFill>
                  <a:srgbClr val="FFFF00"/>
                </a:solidFill>
                <a:latin typeface="Calibri" panose="020F0502020204030204" pitchFamily="34" charset="0"/>
                <a:ea typeface="Times New Roman" panose="02020603050405020304" pitchFamily="18" charset="0"/>
              </a:rPr>
              <a:t>954-831-0718 (office)</a:t>
            </a:r>
          </a:p>
          <a:p>
            <a:pPr algn="ctr"/>
            <a:r>
              <a:rPr lang="en-US" sz="2000" b="1" dirty="0">
                <a:solidFill>
                  <a:srgbClr val="FFFF00"/>
                </a:solidFill>
                <a:latin typeface="Calibri" panose="020F0502020204030204" pitchFamily="34" charset="0"/>
                <a:ea typeface="Times New Roman" panose="02020603050405020304" pitchFamily="18" charset="0"/>
              </a:rPr>
              <a:t>954-856-3879 (mobile)</a:t>
            </a:r>
          </a:p>
          <a:p>
            <a:pPr algn="ctr"/>
            <a:endParaRPr lang="en-US" sz="2000" b="1" dirty="0">
              <a:solidFill>
                <a:schemeClr val="bg1"/>
              </a:solidFill>
              <a:latin typeface="Calibri" panose="020F0502020204030204" pitchFamily="34" charset="0"/>
              <a:ea typeface="Times New Roman" panose="02020603050405020304" pitchFamily="18" charset="0"/>
            </a:endParaRPr>
          </a:p>
          <a:p>
            <a:pPr algn="ctr"/>
            <a:endParaRPr lang="en-US" sz="2200" b="1" dirty="0">
              <a:solidFill>
                <a:srgbClr val="FFFF00"/>
              </a:solidFill>
              <a:effectLst/>
              <a:latin typeface="Times New Roman" panose="02020603050405020304" pitchFamily="18" charset="0"/>
              <a:ea typeface="Times New Roman" panose="02020603050405020304" pitchFamily="18" charset="0"/>
            </a:endParaRPr>
          </a:p>
          <a:p>
            <a:pPr algn="ctr"/>
            <a:endParaRPr lang="en-US" sz="2200" b="1" dirty="0">
              <a:solidFill>
                <a:srgbClr val="FFFF00"/>
              </a:solidFill>
              <a:effectLst/>
              <a:latin typeface="Times New Roman" panose="02020603050405020304" pitchFamily="18" charset="0"/>
              <a:ea typeface="Times New Roman" panose="02020603050405020304" pitchFamily="18" charset="0"/>
            </a:endParaRPr>
          </a:p>
        </p:txBody>
      </p:sp>
      <p:sp>
        <p:nvSpPr>
          <p:cNvPr id="5" name="Title 1"/>
          <p:cNvSpPr txBox="1">
            <a:spLocks/>
          </p:cNvSpPr>
          <p:nvPr/>
        </p:nvSpPr>
        <p:spPr>
          <a:xfrm>
            <a:off x="1057013" y="1730106"/>
            <a:ext cx="9129198" cy="582016"/>
          </a:xfrm>
          <a:prstGeom prst="rect">
            <a:avLst/>
          </a:prstGeom>
        </p:spPr>
        <p:txBody>
          <a:bodyPr/>
          <a:lstStyle>
            <a:lvl1pPr algn="l" rtl="0" eaLnBrk="0" fontAlgn="base" hangingPunct="0">
              <a:lnSpc>
                <a:spcPct val="90000"/>
              </a:lnSpc>
              <a:spcBef>
                <a:spcPct val="0"/>
              </a:spcBef>
              <a:spcAft>
                <a:spcPct val="0"/>
              </a:spcAft>
              <a:defRPr sz="3200" b="1" kern="1200">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2pPr>
            <a:lvl3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3pPr>
            <a:lvl4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4pPr>
            <a:lvl5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5pPr>
            <a:lvl6pPr marL="4572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6pPr>
            <a:lvl7pPr marL="9144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7pPr>
            <a:lvl8pPr marL="13716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8pPr>
            <a:lvl9pPr marL="18288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9pPr>
          </a:lstStyle>
          <a:p>
            <a:pPr algn="ctr"/>
            <a:r>
              <a:rPr lang="en-US" dirty="0">
                <a:latin typeface="Calibri" panose="020F0502020204030204" pitchFamily="34" charset="0"/>
                <a:cs typeface="Calibri" panose="020F0502020204030204" pitchFamily="34" charset="0"/>
              </a:rPr>
              <a:t>EPA/FDEP Updates on LCRR</a:t>
            </a:r>
          </a:p>
          <a:p>
            <a:pPr algn="ctr"/>
            <a:r>
              <a:rPr lang="en-US" dirty="0">
                <a:latin typeface="Calibri" panose="020F0502020204030204" pitchFamily="34" charset="0"/>
                <a:cs typeface="Calibri" panose="020F0502020204030204" pitchFamily="34" charset="0"/>
              </a:rPr>
              <a:t>and Funding Update* </a:t>
            </a:r>
          </a:p>
        </p:txBody>
      </p:sp>
      <p:sp>
        <p:nvSpPr>
          <p:cNvPr id="6" name="Title 1"/>
          <p:cNvSpPr txBox="1">
            <a:spLocks/>
          </p:cNvSpPr>
          <p:nvPr/>
        </p:nvSpPr>
        <p:spPr>
          <a:xfrm>
            <a:off x="227385" y="2905785"/>
            <a:ext cx="11192933" cy="582016"/>
          </a:xfrm>
          <a:prstGeom prst="rect">
            <a:avLst/>
          </a:prstGeom>
        </p:spPr>
        <p:txBody>
          <a:bodyPr/>
          <a:lstStyle>
            <a:lvl1pPr algn="l" rtl="0" eaLnBrk="0" fontAlgn="base" hangingPunct="0">
              <a:lnSpc>
                <a:spcPct val="90000"/>
              </a:lnSpc>
              <a:spcBef>
                <a:spcPct val="0"/>
              </a:spcBef>
              <a:spcAft>
                <a:spcPct val="0"/>
              </a:spcAft>
              <a:defRPr sz="3200" b="1" kern="1200">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2pPr>
            <a:lvl3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3pPr>
            <a:lvl4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4pPr>
            <a:lvl5pPr algn="l" rtl="0" eaLnBrk="0" fontAlgn="base" hangingPunct="0">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5pPr>
            <a:lvl6pPr marL="4572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6pPr>
            <a:lvl7pPr marL="9144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7pPr>
            <a:lvl8pPr marL="13716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8pPr>
            <a:lvl9pPr marL="1828800" algn="l" rtl="0" fontAlgn="base">
              <a:lnSpc>
                <a:spcPct val="90000"/>
              </a:lnSpc>
              <a:spcBef>
                <a:spcPct val="0"/>
              </a:spcBef>
              <a:spcAft>
                <a:spcPct val="0"/>
              </a:spcAft>
              <a:defRPr sz="3200" b="1">
                <a:solidFill>
                  <a:schemeClr val="bg1"/>
                </a:solidFill>
                <a:effectLst>
                  <a:outerShdw blurRad="38100" dist="38100" dir="2700000" algn="tl">
                    <a:srgbClr val="000000"/>
                  </a:outerShdw>
                </a:effectLst>
                <a:latin typeface="Times New Roman" panose="02020603050405020304" pitchFamily="18" charset="0"/>
              </a:defRPr>
            </a:lvl9pPr>
          </a:lstStyle>
          <a:p>
            <a:pPr algn="ctr"/>
            <a:r>
              <a:rPr lang="en-US" sz="2400" dirty="0">
                <a:solidFill>
                  <a:srgbClr val="FFFF00"/>
                </a:solidFill>
                <a:latin typeface="Calibri" panose="020F0502020204030204" pitchFamily="34" charset="0"/>
                <a:cs typeface="Calibri" panose="020F0502020204030204" pitchFamily="34" charset="0"/>
              </a:rPr>
              <a:t>SEFLUC </a:t>
            </a:r>
          </a:p>
          <a:p>
            <a:pPr algn="ctr"/>
            <a:r>
              <a:rPr lang="en-US" sz="2400" dirty="0">
                <a:solidFill>
                  <a:srgbClr val="FFFF00"/>
                </a:solidFill>
                <a:latin typeface="Calibri" panose="020F0502020204030204" pitchFamily="34" charset="0"/>
                <a:cs typeface="Calibri" panose="020F0502020204030204" pitchFamily="34" charset="0"/>
              </a:rPr>
              <a:t>Lead Service Line Inventory Working Group</a:t>
            </a:r>
          </a:p>
          <a:p>
            <a:pPr algn="ctr"/>
            <a:r>
              <a:rPr lang="en-US" sz="1800" dirty="0">
                <a:latin typeface="Calibri" panose="020F0502020204030204" pitchFamily="34" charset="0"/>
                <a:cs typeface="Calibri" panose="020F0502020204030204" pitchFamily="34" charset="0"/>
              </a:rPr>
              <a:t> 06/29/2022</a:t>
            </a:r>
          </a:p>
        </p:txBody>
      </p:sp>
      <p:sp>
        <p:nvSpPr>
          <p:cNvPr id="4" name="Oval 3"/>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AAB5A78-828E-4DB0-9680-4DD62A694618}"/>
              </a:ext>
            </a:extLst>
          </p:cNvPr>
          <p:cNvSpPr txBox="1"/>
          <p:nvPr/>
        </p:nvSpPr>
        <p:spPr>
          <a:xfrm>
            <a:off x="5621612" y="6295385"/>
            <a:ext cx="6094602" cy="52322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solidFill>
                  <a:srgbClr val="000000"/>
                </a:solidFill>
                <a:latin typeface="Calibri" panose="020F0502020204030204" pitchFamily="34" charset="0"/>
                <a:cs typeface="Calibri" panose="020F0502020204030204" pitchFamily="34" charset="0"/>
              </a:rPr>
              <a:t>* Most Funding Update Slides from FDEP’s Shanin </a:t>
            </a:r>
            <a:r>
              <a:rPr lang="en-US" sz="1400" dirty="0" err="1">
                <a:solidFill>
                  <a:srgbClr val="000000"/>
                </a:solidFill>
                <a:latin typeface="Calibri" panose="020F0502020204030204" pitchFamily="34" charset="0"/>
                <a:cs typeface="Calibri" panose="020F0502020204030204" pitchFamily="34" charset="0"/>
              </a:rPr>
              <a:t>Speas</a:t>
            </a:r>
            <a:r>
              <a:rPr lang="en-US" sz="1400" dirty="0">
                <a:solidFill>
                  <a:srgbClr val="000000"/>
                </a:solidFill>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66730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D379BC-BFF4-F54E-A7CD-CFDEA1AEDA4D}"/>
              </a:ext>
            </a:extLst>
          </p:cNvPr>
          <p:cNvSpPr txBox="1"/>
          <p:nvPr/>
        </p:nvSpPr>
        <p:spPr>
          <a:xfrm>
            <a:off x="1755569" y="115709"/>
            <a:ext cx="9013371" cy="1118255"/>
          </a:xfrm>
          <a:prstGeom prst="rect">
            <a:avLst/>
          </a:prstGeom>
          <a:noFill/>
        </p:spPr>
        <p:txBody>
          <a:bodyPr wrap="square" rtlCol="0">
            <a:spAutoFit/>
          </a:bodyPr>
          <a:lstStyle/>
          <a:p>
            <a:pPr marL="0" marR="0" lvl="0" indent="0" algn="l" defTabSz="457200" rtl="0" eaLnBrk="1" fontAlgn="auto" latinLnBrk="0" hangingPunct="1">
              <a:lnSpc>
                <a:spcPts val="4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THE FLORIDA DEPARTMENT OF ENVIRONMENTAL PROTECTION </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6E2840-F34C-7947-BC4E-6D9E93FB1FAE}"/>
              </a:ext>
            </a:extLst>
          </p:cNvPr>
          <p:cNvPicPr>
            <a:picLocks noChangeAspect="1"/>
          </p:cNvPicPr>
          <p:nvPr/>
        </p:nvPicPr>
        <p:blipFill>
          <a:blip r:embed="rId2"/>
          <a:srcRect/>
          <a:stretch/>
        </p:blipFill>
        <p:spPr>
          <a:xfrm>
            <a:off x="0" y="0"/>
            <a:ext cx="12191999" cy="6857999"/>
          </a:xfrm>
          <a:prstGeom prst="rect">
            <a:avLst/>
          </a:prstGeom>
        </p:spPr>
      </p:pic>
      <p:grpSp>
        <p:nvGrpSpPr>
          <p:cNvPr id="2" name="Group 1">
            <a:extLst>
              <a:ext uri="{FF2B5EF4-FFF2-40B4-BE49-F238E27FC236}">
                <a16:creationId xmlns:a16="http://schemas.microsoft.com/office/drawing/2014/main" id="{EFAD8294-54E0-6C4A-A4DA-5FD558AA258E}"/>
              </a:ext>
            </a:extLst>
          </p:cNvPr>
          <p:cNvGrpSpPr/>
          <p:nvPr/>
        </p:nvGrpSpPr>
        <p:grpSpPr>
          <a:xfrm>
            <a:off x="1931533" y="1481446"/>
            <a:ext cx="8328935" cy="3895108"/>
            <a:chOff x="1755569" y="1888178"/>
            <a:chExt cx="8328935" cy="3895108"/>
          </a:xfrm>
        </p:grpSpPr>
        <p:sp>
          <p:nvSpPr>
            <p:cNvPr id="7" name="Rectangle 6">
              <a:extLst>
                <a:ext uri="{FF2B5EF4-FFF2-40B4-BE49-F238E27FC236}">
                  <a16:creationId xmlns:a16="http://schemas.microsoft.com/office/drawing/2014/main" id="{65072387-9470-DA47-AF3A-570BDC75D3C4}"/>
                </a:ext>
              </a:extLst>
            </p:cNvPr>
            <p:cNvSpPr/>
            <p:nvPr/>
          </p:nvSpPr>
          <p:spPr>
            <a:xfrm>
              <a:off x="1755569" y="1888178"/>
              <a:ext cx="8328935" cy="3895108"/>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31A7523-D528-7547-8E87-8DC1C815F909}"/>
                </a:ext>
              </a:extLst>
            </p:cNvPr>
            <p:cNvGrpSpPr/>
            <p:nvPr/>
          </p:nvGrpSpPr>
          <p:grpSpPr>
            <a:xfrm>
              <a:off x="2004764" y="2056410"/>
              <a:ext cx="7853140" cy="3596428"/>
              <a:chOff x="1136821" y="2201738"/>
              <a:chExt cx="7853140" cy="3596428"/>
            </a:xfrm>
          </p:grpSpPr>
          <p:grpSp>
            <p:nvGrpSpPr>
              <p:cNvPr id="9" name="Group 8">
                <a:extLst>
                  <a:ext uri="{FF2B5EF4-FFF2-40B4-BE49-F238E27FC236}">
                    <a16:creationId xmlns:a16="http://schemas.microsoft.com/office/drawing/2014/main" id="{CF482474-7996-9E40-98BD-C79F83FFFFC4}"/>
                  </a:ext>
                </a:extLst>
              </p:cNvPr>
              <p:cNvGrpSpPr/>
              <p:nvPr/>
            </p:nvGrpSpPr>
            <p:grpSpPr>
              <a:xfrm>
                <a:off x="3370909" y="2201738"/>
                <a:ext cx="5619052" cy="3596428"/>
                <a:chOff x="4985224" y="1066447"/>
                <a:chExt cx="3193834" cy="2941001"/>
              </a:xfrm>
            </p:grpSpPr>
            <p:sp>
              <p:nvSpPr>
                <p:cNvPr id="11" name="TextBox 10">
                  <a:extLst>
                    <a:ext uri="{FF2B5EF4-FFF2-40B4-BE49-F238E27FC236}">
                      <a16:creationId xmlns:a16="http://schemas.microsoft.com/office/drawing/2014/main" id="{B1DB169D-2475-3642-824C-13E842041D07}"/>
                    </a:ext>
                  </a:extLst>
                </p:cNvPr>
                <p:cNvSpPr txBox="1"/>
                <p:nvPr/>
              </p:nvSpPr>
              <p:spPr>
                <a:xfrm>
                  <a:off x="5383694" y="1066447"/>
                  <a:ext cx="2315398" cy="486698"/>
                </a:xfrm>
                <a:prstGeom prst="rect">
                  <a:avLst/>
                </a:prstGeom>
                <a:noFill/>
              </p:spPr>
              <p:txBody>
                <a:bodyPr wrap="square" rtlCol="0">
                  <a:spAutoFit/>
                </a:bodyPr>
                <a:lstStyle/>
                <a:p>
                  <a:pPr marL="0" marR="0" lvl="0" indent="0" algn="ctr" defTabSz="457200" rtl="0" eaLnBrk="1" fontAlgn="auto" latinLnBrk="0" hangingPunct="1">
                    <a:lnSpc>
                      <a:spcPts val="45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Shanin’s</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contact info</a:t>
                  </a:r>
                </a:p>
              </p:txBody>
            </p:sp>
            <p:sp>
              <p:nvSpPr>
                <p:cNvPr id="12" name="TextBox 11">
                  <a:extLst>
                    <a:ext uri="{FF2B5EF4-FFF2-40B4-BE49-F238E27FC236}">
                      <a16:creationId xmlns:a16="http://schemas.microsoft.com/office/drawing/2014/main" id="{A80C45ED-A6DD-F64D-9328-ECBAB298B1E0}"/>
                    </a:ext>
                  </a:extLst>
                </p:cNvPr>
                <p:cNvSpPr txBox="1"/>
                <p:nvPr/>
              </p:nvSpPr>
              <p:spPr>
                <a:xfrm>
                  <a:off x="4985224" y="2094633"/>
                  <a:ext cx="3193834" cy="1912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SHANIN T. SPEAS-FROST, P.E., MBA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Division of Water Restoration Assistance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Florida Department of Environmental Protection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CONTACT INFORMATION: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850-245-2991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Shanin.Speasfrost@floridadep.gov</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0" name="Picture 9" descr="Florida Department of Environmental Protection Logo">
                <a:extLst>
                  <a:ext uri="{FF2B5EF4-FFF2-40B4-BE49-F238E27FC236}">
                    <a16:creationId xmlns:a16="http://schemas.microsoft.com/office/drawing/2014/main" id="{E3162F9E-12DC-1D42-983F-5C41312E0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6821" y="2663644"/>
                <a:ext cx="2316129" cy="2316129"/>
              </a:xfrm>
              <a:prstGeom prst="rect">
                <a:avLst/>
              </a:prstGeom>
            </p:spPr>
          </p:pic>
        </p:grpSp>
      </p:grpSp>
    </p:spTree>
    <p:extLst>
      <p:ext uri="{BB962C8B-B14F-4D97-AF65-F5344CB8AC3E}">
        <p14:creationId xmlns:p14="http://schemas.microsoft.com/office/powerpoint/2010/main" val="287956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a:xfrm>
            <a:off x="777538" y="337905"/>
            <a:ext cx="9909244" cy="535531"/>
          </a:xfrm>
        </p:spPr>
        <p:txBody>
          <a:bodyPr/>
          <a:lstStyle/>
          <a:p>
            <a:pPr algn="ctr" eaLnBrk="1" hangingPunct="1">
              <a:defRPr/>
            </a:pPr>
            <a:r>
              <a:rPr lang="en-US" altLang="en-US" dirty="0">
                <a:latin typeface="Calibri" panose="020F0502020204030204" pitchFamily="34" charset="0"/>
                <a:cs typeface="Calibri" panose="020F0502020204030204" pitchFamily="34" charset="0"/>
              </a:rPr>
              <a:t>Some Future Events</a:t>
            </a:r>
          </a:p>
        </p:txBody>
      </p:sp>
      <p:sp>
        <p:nvSpPr>
          <p:cNvPr id="1748996" name="Rectangle 4"/>
          <p:cNvSpPr>
            <a:spLocks noGrp="1" noChangeArrowheads="1"/>
          </p:cNvSpPr>
          <p:nvPr>
            <p:ph type="body" idx="1"/>
          </p:nvPr>
        </p:nvSpPr>
        <p:spPr>
          <a:xfrm>
            <a:off x="1872143" y="1222220"/>
            <a:ext cx="8447713" cy="8633133"/>
          </a:xfrm>
        </p:spPr>
        <p:txBody>
          <a:bodyPr/>
          <a:lstStyle/>
          <a:p>
            <a:pPr marL="342900" marR="0" lvl="0" indent="-342900" algn="l" defTabSz="914400" rtl="0" eaLnBrk="0" fontAlgn="base" latinLnBrk="0" hangingPunct="0">
              <a:lnSpc>
                <a:spcPct val="100000"/>
              </a:lnSpc>
              <a:spcBef>
                <a:spcPct val="60000"/>
              </a:spcBef>
              <a:spcAft>
                <a:spcPts val="0"/>
              </a:spcAft>
              <a:buClr>
                <a:srgbClr val="A50021"/>
              </a:buClr>
              <a:buSzTx/>
              <a:buFont typeface="Arial" panose="020B0604020202020204" pitchFamily="34" charset="0"/>
              <a:buChar char="■"/>
              <a:tabLst>
                <a:tab pos="1828800" algn="l"/>
              </a:tabLst>
              <a:defRPr/>
            </a:pPr>
            <a:r>
              <a:rPr lang="en-US" sz="2000" dirty="0">
                <a:latin typeface="Calibri" panose="020F0502020204030204" pitchFamily="34" charset="0"/>
                <a:cs typeface="Calibri" panose="020F0502020204030204" pitchFamily="34" charset="0"/>
              </a:rPr>
              <a:t> EPA Bipartisan Infrastructure Law Webinar – July 13</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60000"/>
              </a:spcBef>
              <a:spcAft>
                <a:spcPts val="0"/>
              </a:spcAft>
              <a:buClr>
                <a:srgbClr val="A50021"/>
              </a:buClr>
              <a:buSzTx/>
              <a:buNone/>
              <a:tabLst>
                <a:tab pos="1828800" algn="l"/>
              </a:tabLst>
              <a:defRPr/>
            </a:pPr>
            <a:r>
              <a:rPr lang="en-US" sz="1200" dirty="0">
                <a:latin typeface="Calibri" panose="020F0502020204030204" pitchFamily="34" charset="0"/>
                <a:cs typeface="Calibri" panose="020F0502020204030204" pitchFamily="34" charset="0"/>
                <a:hlinkClick r:id="rId3"/>
              </a:rPr>
              <a:t>https://files.constantcontact.com/07edc34a601/26fbd0df-8e9e-4c36-8eed-12fd2dfe6da9.pdf</a:t>
            </a:r>
            <a:r>
              <a:rPr lang="en-US" sz="1200" dirty="0">
                <a:latin typeface="Calibri" panose="020F0502020204030204" pitchFamily="34" charset="0"/>
                <a:cs typeface="Calibri" panose="020F0502020204030204" pitchFamily="34" charset="0"/>
              </a:rPr>
              <a:t> </a:t>
            </a:r>
          </a:p>
          <a:p>
            <a:pPr marL="342900" marR="0" lvl="0" indent="-342900" algn="l" defTabSz="914400" rtl="0" eaLnBrk="0" fontAlgn="base" latinLnBrk="0" hangingPunct="0">
              <a:lnSpc>
                <a:spcPct val="100000"/>
              </a:lnSpc>
              <a:spcBef>
                <a:spcPct val="60000"/>
              </a:spcBef>
              <a:spcAft>
                <a:spcPts val="0"/>
              </a:spcAft>
              <a:buClr>
                <a:srgbClr val="A50021"/>
              </a:buClr>
              <a:buSzTx/>
              <a:buFont typeface="Arial" panose="020B0604020202020204" pitchFamily="34" charset="0"/>
              <a:buChar char="■"/>
              <a:tabLst>
                <a:tab pos="1828800" algn="l"/>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FSAWWA Water Bugs Luncheon on LCRR </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Aug 3rd.</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60000"/>
              </a:spcBef>
              <a:spcAft>
                <a:spcPts val="0"/>
              </a:spcAft>
              <a:buClr>
                <a:srgbClr val="A50021"/>
              </a:buClr>
              <a:buSzTx/>
              <a:buNone/>
              <a:tabLst>
                <a:tab pos="1828800" algn="l"/>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https://www.fsawwa.org/events/event_list.asp</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000" dirty="0">
                <a:solidFill>
                  <a:srgbClr val="000000"/>
                </a:solidFill>
                <a:latin typeface="Calibri" panose="020F0502020204030204" pitchFamily="34" charset="0"/>
                <a:cs typeface="Calibri" panose="020F0502020204030204" pitchFamily="34" charset="0"/>
              </a:rPr>
              <a:t>August 31</a:t>
            </a:r>
            <a:r>
              <a:rPr lang="en-US" sz="2000" baseline="30000" dirty="0">
                <a:solidFill>
                  <a:srgbClr val="000000"/>
                </a:solidFill>
                <a:latin typeface="Calibri" panose="020F0502020204030204" pitchFamily="34" charset="0"/>
                <a:cs typeface="Calibri" panose="020F0502020204030204" pitchFamily="34" charset="0"/>
              </a:rPr>
              <a:t>st</a:t>
            </a:r>
            <a:r>
              <a:rPr lang="en-US" sz="2000" dirty="0">
                <a:solidFill>
                  <a:srgbClr val="000000"/>
                </a:solidFill>
                <a:latin typeface="Calibri" panose="020F0502020204030204" pitchFamily="34" charset="0"/>
                <a:cs typeface="Calibri" panose="020F0502020204030204" pitchFamily="34" charset="0"/>
              </a:rPr>
              <a:t> Important FDEP DWRSF and CWSRF Meeting:</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Arial" panose="020B0604020202020204" pitchFamily="34" charset="0"/>
              </a:rPr>
              <a:t>This is the First Priority List (FPL) meeting of the year and they have full amount of funds to obligate for the year.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DEP workshop Intended </a:t>
            </a:r>
            <a:r>
              <a:rPr lang="en-US" sz="2000" b="0" dirty="0">
                <a:solidFill>
                  <a:srgbClr val="000000"/>
                </a:solidFill>
                <a:latin typeface="Calibri" panose="020F0502020204030204" pitchFamily="34" charset="0"/>
                <a:cs typeface="Arial" panose="020B0604020202020204" pitchFamily="34" charset="0"/>
              </a:rPr>
              <a:t>U</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 </a:t>
            </a:r>
            <a:r>
              <a:rPr lang="en-US" sz="2000" b="0" dirty="0">
                <a:solidFill>
                  <a:srgbClr val="000000"/>
                </a:solidFill>
                <a:latin typeface="Calibri" panose="020F0502020204030204" pitchFamily="34" charset="0"/>
                <a:cs typeface="Arial" panose="020B0604020202020204" pitchFamily="34" charset="0"/>
              </a:rPr>
              <a:t>P</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lans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for the fiscal year before the August priority list meeting officially starts.</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The 45-day deadline to submit a Request For Inclusion (RFI) is July 18th for Planning/Design Loan.</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Arial" panose="020B0604020202020204" pitchFamily="34" charset="0"/>
              </a:rPr>
              <a:t>F</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or construction projects they should basically already have a RFI and a Facility Plan. But if interested contact her (no promises).</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For the next FPL in February 2023, the deadline is Jan 8</a:t>
            </a:r>
            <a:r>
              <a:rPr lang="en-US" sz="2000" b="0" baseline="30000" dirty="0" err="1">
                <a:solidFill>
                  <a:srgbClr val="000000"/>
                </a:solidFill>
                <a:latin typeface="Calibri" panose="020F0502020204030204" pitchFamily="34" charset="0"/>
                <a:cs typeface="Arial" panose="020B0604020202020204" pitchFamily="34" charset="0"/>
              </a:rPr>
              <a:t>th</a:t>
            </a:r>
            <a:r>
              <a:rPr lang="en-US" sz="2000" b="0" dirty="0">
                <a:solidFill>
                  <a:srgbClr val="000000"/>
                </a:solidFill>
                <a:latin typeface="Calibri" panose="020F0502020204030204" pitchFamily="34" charset="0"/>
                <a:cs typeface="Arial" panose="020B0604020202020204" pitchFamily="34" charset="0"/>
              </a:rPr>
              <a:t> but they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need the Facility Plan and RFI around the end of November/early December. </a:t>
            </a:r>
          </a:p>
          <a:p>
            <a:pPr marL="0" marR="0" lvl="0" indent="0" algn="l" defTabSz="914400" rtl="0" eaLnBrk="0" fontAlgn="base" latinLnBrk="0" hangingPunct="0">
              <a:lnSpc>
                <a:spcPct val="100000"/>
              </a:lnSpc>
              <a:spcBef>
                <a:spcPct val="60000"/>
              </a:spcBef>
              <a:spcAft>
                <a:spcPts val="600"/>
              </a:spcAft>
              <a:buClr>
                <a:srgbClr val="A50021"/>
              </a:buClr>
              <a:buSzTx/>
              <a:buNone/>
              <a:tabLst>
                <a:tab pos="1828800" algn="l"/>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buNone/>
              <a:defRPr/>
            </a:pPr>
            <a:r>
              <a:rPr lang="en-US" altLang="en-US" sz="1400" dirty="0">
                <a:latin typeface="Calibri" panose="020F0502020204030204" pitchFamily="34" charset="0"/>
                <a:cs typeface="Calibri" panose="020F0502020204030204" pitchFamily="34" charset="0"/>
              </a:rPr>
              <a:t>*https://www.fsawwa.org/events/event_list.asp</a:t>
            </a:r>
          </a:p>
        </p:txBody>
      </p:sp>
      <p:sp>
        <p:nvSpPr>
          <p:cNvPr id="8" name="Oval 7">
            <a:extLst>
              <a:ext uri="{FF2B5EF4-FFF2-40B4-BE49-F238E27FC236}">
                <a16:creationId xmlns:a16="http://schemas.microsoft.com/office/drawing/2014/main" id="{A75031CA-DCF3-409B-AFE4-41C2E70DE201}"/>
              </a:ext>
            </a:extLst>
          </p:cNvPr>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234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921" y="409343"/>
            <a:ext cx="8394700" cy="535531"/>
          </a:xfrm>
        </p:spPr>
        <p:txBody>
          <a:bodyPr/>
          <a:lstStyle/>
          <a:p>
            <a:pPr>
              <a:defRPr/>
            </a:pPr>
            <a:r>
              <a:rPr lang="en-US" dirty="0">
                <a:latin typeface="+mn-lt"/>
              </a:rPr>
              <a:t>Conversations lead to solutions, let’s talk</a:t>
            </a:r>
          </a:p>
        </p:txBody>
      </p:sp>
      <p:sp>
        <p:nvSpPr>
          <p:cNvPr id="3" name="Rectangle 2"/>
          <p:cNvSpPr/>
          <p:nvPr/>
        </p:nvSpPr>
        <p:spPr>
          <a:xfrm>
            <a:off x="4467979" y="4187721"/>
            <a:ext cx="4368583" cy="461665"/>
          </a:xfrm>
          <a:prstGeom prst="rect">
            <a:avLst/>
          </a:prstGeom>
        </p:spPr>
        <p:txBody>
          <a:bodyPr wrap="square">
            <a:spAutoFit/>
          </a:bodyPr>
          <a:lstStyle/>
          <a:p>
            <a:r>
              <a:rPr lang="en-US" sz="2400" dirty="0">
                <a:solidFill>
                  <a:srgbClr val="7030A0"/>
                </a:solidFill>
                <a:latin typeface="Calibri" panose="020F0502020204030204" pitchFamily="34" charset="0"/>
                <a:cs typeface="Calibri" panose="020F0502020204030204" pitchFamily="34" charset="0"/>
              </a:rPr>
              <a:t>Questions/Discussion Time </a:t>
            </a:r>
          </a:p>
        </p:txBody>
      </p:sp>
      <p:sp>
        <p:nvSpPr>
          <p:cNvPr id="6" name="Rectangle 5"/>
          <p:cNvSpPr/>
          <p:nvPr/>
        </p:nvSpPr>
        <p:spPr>
          <a:xfrm>
            <a:off x="3118680" y="4678942"/>
            <a:ext cx="5954639" cy="3539430"/>
          </a:xfrm>
          <a:prstGeom prst="rect">
            <a:avLst/>
          </a:prstGeom>
        </p:spPr>
        <p:txBody>
          <a:bodyPr wrap="square">
            <a:spAutoFit/>
          </a:bodyPr>
          <a:lstStyle/>
          <a:p>
            <a:pPr algn="ctr"/>
            <a:r>
              <a:rPr lang="en-US" sz="2200" b="1" dirty="0">
                <a:latin typeface="Calibri" panose="020F0502020204030204" pitchFamily="34" charset="0"/>
                <a:ea typeface="Times New Roman" panose="02020603050405020304" pitchFamily="18" charset="0"/>
              </a:rPr>
              <a:t>Kevin Carter</a:t>
            </a:r>
          </a:p>
          <a:p>
            <a:pPr algn="ctr"/>
            <a:r>
              <a:rPr lang="en-US" sz="2200" b="1" dirty="0">
                <a:latin typeface="Calibri" panose="020F0502020204030204" pitchFamily="34" charset="0"/>
                <a:ea typeface="Times New Roman" panose="02020603050405020304" pitchFamily="18" charset="0"/>
              </a:rPr>
              <a:t>Broward County Water and Wastewater Services </a:t>
            </a:r>
            <a:r>
              <a:rPr lang="en-US" sz="2200" b="1" dirty="0">
                <a:latin typeface="Calibri" panose="020F0502020204030204" pitchFamily="34" charset="0"/>
                <a:ea typeface="Times New Roman" panose="02020603050405020304" pitchFamily="18" charset="0"/>
                <a:hlinkClick r:id="rId3"/>
              </a:rPr>
              <a:t>kcarter@broward.org</a:t>
            </a:r>
            <a:endParaRPr lang="en-US" sz="2200" b="1" dirty="0">
              <a:latin typeface="Calibri" panose="020F0502020204030204" pitchFamily="34" charset="0"/>
              <a:ea typeface="Times New Roman" panose="02020603050405020304" pitchFamily="18" charset="0"/>
            </a:endParaRPr>
          </a:p>
          <a:p>
            <a:pPr algn="ctr"/>
            <a:r>
              <a:rPr lang="en-US" sz="2400" b="1" dirty="0">
                <a:latin typeface="Calibri" panose="020F0502020204030204" pitchFamily="34" charset="0"/>
                <a:ea typeface="Times New Roman" panose="02020603050405020304" pitchFamily="18" charset="0"/>
              </a:rPr>
              <a:t>954-831-0718 (office)</a:t>
            </a:r>
          </a:p>
          <a:p>
            <a:pPr algn="ctr"/>
            <a:r>
              <a:rPr lang="en-US" sz="2400" b="1" dirty="0">
                <a:latin typeface="Calibri" panose="020F0502020204030204" pitchFamily="34" charset="0"/>
                <a:ea typeface="Times New Roman" panose="02020603050405020304" pitchFamily="18" charset="0"/>
              </a:rPr>
              <a:t>954-856-3879 (mobile)</a:t>
            </a:r>
          </a:p>
          <a:p>
            <a:pPr algn="ctr"/>
            <a:endParaRPr lang="en-US" sz="2200" b="1" dirty="0">
              <a:latin typeface="Calibri" panose="020F0502020204030204" pitchFamily="34" charset="0"/>
              <a:ea typeface="Times New Roman" panose="02020603050405020304" pitchFamily="18" charset="0"/>
            </a:endParaRPr>
          </a:p>
          <a:p>
            <a:pPr algn="ctr"/>
            <a:endParaRPr lang="en-US" sz="2200" b="1" dirty="0">
              <a:latin typeface="Calibri" panose="020F0502020204030204" pitchFamily="34" charset="0"/>
              <a:ea typeface="Times New Roman" panose="02020603050405020304" pitchFamily="18" charset="0"/>
            </a:endParaRPr>
          </a:p>
          <a:p>
            <a:pPr algn="ctr"/>
            <a:endParaRPr lang="en-US" sz="2200" b="1" dirty="0">
              <a:latin typeface="Times New Roman" panose="02020603050405020304" pitchFamily="18" charset="0"/>
              <a:ea typeface="Times New Roman" panose="02020603050405020304" pitchFamily="18" charset="0"/>
            </a:endParaRPr>
          </a:p>
          <a:p>
            <a:pPr algn="ctr"/>
            <a:endParaRPr lang="en-US" sz="2200" b="1" dirty="0">
              <a:solidFill>
                <a:srgbClr val="FFFF00"/>
              </a:solidFill>
              <a:effectLst/>
              <a:latin typeface="Times New Roman" panose="02020603050405020304" pitchFamily="18" charset="0"/>
              <a:ea typeface="Times New Roman" panose="02020603050405020304" pitchFamily="18" charset="0"/>
            </a:endParaRPr>
          </a:p>
          <a:p>
            <a:pPr algn="ctr"/>
            <a:endParaRPr lang="en-US" sz="2200" b="1" dirty="0">
              <a:solidFill>
                <a:srgbClr val="FFFF00"/>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9BAA50FC-DC81-47F8-AA40-67404D023CD1}"/>
              </a:ext>
            </a:extLst>
          </p:cNvPr>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pic>
        <p:nvPicPr>
          <p:cNvPr id="8" name="Picture 7" descr="A glass of water&#10;&#10;Description automatically generated with medium confidence">
            <a:extLst>
              <a:ext uri="{FF2B5EF4-FFF2-40B4-BE49-F238E27FC236}">
                <a16:creationId xmlns:a16="http://schemas.microsoft.com/office/drawing/2014/main" id="{659317F4-1E60-46E7-B55C-3EDD2E88D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446" y="2135315"/>
            <a:ext cx="2029460" cy="1353185"/>
          </a:xfrm>
          <a:prstGeom prst="rect">
            <a:avLst/>
          </a:prstGeom>
          <a:ln w="25400">
            <a:solidFill>
              <a:schemeClr val="accent1">
                <a:lumMod val="75000"/>
              </a:schemeClr>
            </a:solidFill>
          </a:ln>
        </p:spPr>
      </p:pic>
      <p:pic>
        <p:nvPicPr>
          <p:cNvPr id="9" name="Picture 8" descr="A palm tree on a beach&#10;&#10;Description automatically generated with medium confidence">
            <a:extLst>
              <a:ext uri="{FF2B5EF4-FFF2-40B4-BE49-F238E27FC236}">
                <a16:creationId xmlns:a16="http://schemas.microsoft.com/office/drawing/2014/main" id="{93AF0524-94F1-4889-8D3B-410BDB254B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4921" y="2135315"/>
            <a:ext cx="2029460" cy="1353185"/>
          </a:xfrm>
          <a:prstGeom prst="rect">
            <a:avLst/>
          </a:prstGeom>
          <a:ln w="25400">
            <a:solidFill>
              <a:schemeClr val="accent1">
                <a:lumMod val="75000"/>
              </a:schemeClr>
            </a:solidFill>
          </a:ln>
        </p:spPr>
      </p:pic>
    </p:spTree>
    <p:extLst>
      <p:ext uri="{BB962C8B-B14F-4D97-AF65-F5344CB8AC3E}">
        <p14:creationId xmlns:p14="http://schemas.microsoft.com/office/powerpoint/2010/main" val="232111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a:xfrm>
            <a:off x="1385066" y="82580"/>
            <a:ext cx="9909244" cy="978729"/>
          </a:xfrm>
        </p:spPr>
        <p:txBody>
          <a:bodyPr/>
          <a:lstStyle/>
          <a:p>
            <a:pPr algn="ctr" eaLnBrk="1" hangingPunct="1">
              <a:defRPr/>
            </a:pPr>
            <a:r>
              <a:rPr lang="en-US" altLang="en-US" dirty="0">
                <a:latin typeface="Calibri" panose="020F0502020204030204" pitchFamily="34" charset="0"/>
                <a:cs typeface="Calibri" panose="020F0502020204030204" pitchFamily="34" charset="0"/>
              </a:rPr>
              <a:t>Florida Section of AWWA Water Utility Council: </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Tracking Federal Legislation and Rulemaking</a:t>
            </a:r>
          </a:p>
        </p:txBody>
      </p:sp>
      <p:sp>
        <p:nvSpPr>
          <p:cNvPr id="1748996" name="Rectangle 4"/>
          <p:cNvSpPr>
            <a:spLocks noGrp="1" noChangeArrowheads="1"/>
          </p:cNvSpPr>
          <p:nvPr>
            <p:ph type="body" idx="1"/>
          </p:nvPr>
        </p:nvSpPr>
        <p:spPr>
          <a:xfrm>
            <a:off x="3145871" y="801250"/>
            <a:ext cx="8632271" cy="8965531"/>
          </a:xfrm>
        </p:spPr>
        <p:txBody>
          <a:bodyPr/>
          <a:lstStyle/>
          <a:p>
            <a:pPr marL="0" indent="0" eaLnBrk="1" hangingPunct="1">
              <a:spcBef>
                <a:spcPct val="0"/>
              </a:spcBef>
              <a:buClrTx/>
              <a:buNone/>
              <a:tabLst/>
              <a:defRPr/>
            </a:pPr>
            <a:endParaRPr lang="en-US" sz="2400" dirty="0">
              <a:solidFill>
                <a:srgbClr val="000000"/>
              </a:solidFill>
              <a:cs typeface="Arial" panose="020B060402020202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latin typeface="Calibri" panose="020F0502020204030204" pitchFamily="34" charset="0"/>
                <a:cs typeface="Calibri" panose="020F0502020204030204" pitchFamily="34" charset="0"/>
              </a:rPr>
              <a:t>Our mission is to “develop action programs to initiate, evaluate, respond, and comment on legislative, regulatory, and other matters directly affecting water utilities in Florida.” </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For Federal Legislation and Rulemaking, we rely and coordinate frequently with AWWA’s Government Affairs (GA) office in D.C. as well as the AWWA’s Water Utility Council.</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For LCRR, the WUC submitted comments on EPA’s proposed rule in 2020 to support GA’s comprehensive comment letter. </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Coordinating with GA on how other states implementing LCRR and GA assisted with our dialogue with FDEP. </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Arial" panose="020B0604020202020204" pitchFamily="34" charset="0"/>
              </a:rPr>
              <a:t>WUC dialogue with FDEP stalled as they await EPA guidance document.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endParaRPr lang="en-US" sz="2400" dirty="0">
              <a:solidFill>
                <a:srgbClr val="000000"/>
              </a:solidFill>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cs typeface="Arial" panose="020B0604020202020204" pitchFamily="34" charset="0"/>
            </a:endParaRPr>
          </a:p>
          <a:p>
            <a:pPr lvl="1" eaLnBrk="1" hangingPunct="1">
              <a:spcBef>
                <a:spcPct val="0"/>
              </a:spcBef>
              <a:buClrTx/>
              <a:buFont typeface="Arial" panose="020B0604020202020204" pitchFamily="34" charset="0"/>
              <a:buChar char="•"/>
              <a:tabLst/>
              <a:defRPr/>
            </a:pPr>
            <a:endParaRPr lang="en-US" sz="2000" dirty="0">
              <a:solidFill>
                <a:srgbClr val="000000"/>
              </a:solidFill>
            </a:endParaRPr>
          </a:p>
          <a:p>
            <a:pPr eaLnBrk="1" hangingPunct="1">
              <a:spcBef>
                <a:spcPct val="0"/>
              </a:spcBef>
              <a:buClrTx/>
              <a:buFont typeface="Courier New" panose="02070309020205020404" pitchFamily="49" charset="0"/>
              <a:buChar char="o"/>
              <a:tabLst/>
              <a:defRPr/>
            </a:pPr>
            <a:endParaRPr lang="en-US" sz="2400" dirty="0">
              <a:solidFill>
                <a:srgbClr val="000000"/>
              </a:solidFill>
            </a:endParaRPr>
          </a:p>
          <a:p>
            <a:pPr eaLnBrk="1" hangingPunct="1">
              <a:defRPr/>
            </a:pPr>
            <a:endParaRPr lang="en-US" altLang="en-US" dirty="0"/>
          </a:p>
        </p:txBody>
      </p:sp>
      <p:sp>
        <p:nvSpPr>
          <p:cNvPr id="8" name="Oval 7">
            <a:extLst>
              <a:ext uri="{FF2B5EF4-FFF2-40B4-BE49-F238E27FC236}">
                <a16:creationId xmlns:a16="http://schemas.microsoft.com/office/drawing/2014/main" id="{A75031CA-DCF3-409B-AFE4-41C2E70DE201}"/>
              </a:ext>
            </a:extLst>
          </p:cNvPr>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0436569-74F4-423D-89EA-16423E516A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39" y="2453835"/>
            <a:ext cx="2936344" cy="1950330"/>
          </a:xfrm>
          <a:prstGeom prst="rect">
            <a:avLst/>
          </a:prstGeom>
          <a:noFill/>
          <a:ln>
            <a:noFill/>
          </a:ln>
        </p:spPr>
      </p:pic>
    </p:spTree>
    <p:extLst>
      <p:ext uri="{BB962C8B-B14F-4D97-AF65-F5344CB8AC3E}">
        <p14:creationId xmlns:p14="http://schemas.microsoft.com/office/powerpoint/2010/main" val="8681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a:xfrm>
            <a:off x="781058" y="409226"/>
            <a:ext cx="9909244" cy="535531"/>
          </a:xfrm>
        </p:spPr>
        <p:txBody>
          <a:bodyPr/>
          <a:lstStyle/>
          <a:p>
            <a:pPr algn="ctr" eaLnBrk="1" hangingPunct="1">
              <a:defRPr/>
            </a:pPr>
            <a:r>
              <a:rPr lang="en-US" altLang="en-US" dirty="0">
                <a:latin typeface="Calibri" panose="020F0502020204030204" pitchFamily="34" charset="0"/>
                <a:cs typeface="Calibri" panose="020F0502020204030204" pitchFamily="34" charset="0"/>
              </a:rPr>
              <a:t>EPA’s Lead Service Line Inventories Guidance Status </a:t>
            </a:r>
          </a:p>
        </p:txBody>
      </p:sp>
      <p:sp>
        <p:nvSpPr>
          <p:cNvPr id="1748996" name="Rectangle 4"/>
          <p:cNvSpPr>
            <a:spLocks noGrp="1" noChangeArrowheads="1"/>
          </p:cNvSpPr>
          <p:nvPr>
            <p:ph type="body" idx="1"/>
          </p:nvPr>
        </p:nvSpPr>
        <p:spPr>
          <a:xfrm>
            <a:off x="2788358" y="676992"/>
            <a:ext cx="9325345" cy="6207853"/>
          </a:xfrm>
        </p:spPr>
        <p:txBody>
          <a:bodyPr/>
          <a:lstStyle/>
          <a:p>
            <a:pPr marL="0" indent="0" eaLnBrk="1" hangingPunct="1">
              <a:spcBef>
                <a:spcPct val="0"/>
              </a:spcBef>
              <a:buClrTx/>
              <a:buNone/>
              <a:tabLst/>
              <a:defRPr/>
            </a:pPr>
            <a:endParaRPr lang="en-US" sz="2400" dirty="0">
              <a:solidFill>
                <a:srgbClr val="000000"/>
              </a:solidFill>
              <a:cs typeface="Arial" panose="020B060402020202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When LCRR decision made on Dec. 16, 2021 EPA stated*:</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“To assist local water systems, state primacy agencies, and other partners, EPA is committed to issuing new guidance for the LCRR.” </a:t>
            </a:r>
          </a:p>
          <a:p>
            <a:pPr lvl="1" eaLnBrk="1" hangingPunct="1">
              <a:spcBef>
                <a:spcPct val="0"/>
              </a:spcBef>
              <a:spcAft>
                <a:spcPts val="600"/>
              </a:spcAft>
              <a:buClr>
                <a:srgbClr val="1156CD"/>
              </a:buCl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lang="en-US" sz="2000" b="0" dirty="0">
                <a:latin typeface="Calibri" panose="020F0502020204030204" pitchFamily="34" charset="0"/>
                <a:cs typeface="Calibri" panose="020F0502020204030204" pitchFamily="34" charset="0"/>
              </a:rPr>
              <a:t>EPA will issue guidance on developing lead service line inventories, including best practices, case studies, and templates.” </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latin typeface="Calibri" panose="020F0502020204030204" pitchFamily="34" charset="0"/>
                <a:cs typeface="Calibri" panose="020F0502020204030204" pitchFamily="34" charset="0"/>
              </a:rPr>
              <a:t>“EPA is also updating the Safe Drinking Water Information System to support state and Tribal data management needs for inventories.”</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February/March, EPA released a draft guidance intended for a closed review by organizations such as AWWA.</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June 7</a:t>
            </a:r>
            <a:r>
              <a:rPr lang="en-US" sz="2400" baseline="30000" dirty="0">
                <a:solidFill>
                  <a:srgbClr val="000000"/>
                </a:solidFill>
                <a:latin typeface="Calibri" panose="020F0502020204030204" pitchFamily="34" charset="0"/>
                <a:cs typeface="Calibri" panose="020F0502020204030204" pitchFamily="34" charset="0"/>
              </a:rPr>
              <a:t>th</a:t>
            </a:r>
            <a:r>
              <a:rPr lang="en-US" sz="2400" dirty="0">
                <a:solidFill>
                  <a:srgbClr val="000000"/>
                </a:solidFill>
                <a:latin typeface="Calibri" panose="020F0502020204030204" pitchFamily="34" charset="0"/>
                <a:cs typeface="Calibri" panose="020F0502020204030204" pitchFamily="34" charset="0"/>
              </a:rPr>
              <a:t>, EPA sent Guidance document to the White House Office of Management and Budget for their review.</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Review timeline unknown. </a:t>
            </a:r>
            <a:endParaRPr lang="en-US" sz="2400" dirty="0">
              <a:solidFill>
                <a:srgbClr val="000000"/>
              </a:solidFill>
            </a:endParaRPr>
          </a:p>
          <a:p>
            <a:pPr eaLnBrk="1" hangingPunct="1">
              <a:defRPr/>
            </a:pPr>
            <a:endParaRPr lang="en-US" altLang="en-US" dirty="0"/>
          </a:p>
        </p:txBody>
      </p:sp>
      <p:sp>
        <p:nvSpPr>
          <p:cNvPr id="8" name="Oval 7">
            <a:extLst>
              <a:ext uri="{FF2B5EF4-FFF2-40B4-BE49-F238E27FC236}">
                <a16:creationId xmlns:a16="http://schemas.microsoft.com/office/drawing/2014/main" id="{A75031CA-DCF3-409B-AFE4-41C2E70DE201}"/>
              </a:ext>
            </a:extLst>
          </p:cNvPr>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80A6C900-5E24-4140-A38B-B2289899E1E3}"/>
              </a:ext>
            </a:extLst>
          </p:cNvPr>
          <p:cNvSpPr txBox="1"/>
          <p:nvPr/>
        </p:nvSpPr>
        <p:spPr>
          <a:xfrm>
            <a:off x="5513664" y="6310274"/>
            <a:ext cx="6094602" cy="276999"/>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200" dirty="0">
                <a:solidFill>
                  <a:srgbClr val="000000"/>
                </a:solidFill>
                <a:latin typeface="Calibri" panose="020F0502020204030204" pitchFamily="34" charset="0"/>
                <a:cs typeface="Calibri" panose="020F0502020204030204" pitchFamily="34" charset="0"/>
                <a:hlinkClick r:id="rId3"/>
              </a:rPr>
              <a:t>* https://www.epa.gov/system/files/documents/2021-12/lcrr-review-fact-sheet_0.pdf</a:t>
            </a:r>
            <a:r>
              <a:rPr lang="en-US" sz="1200" dirty="0">
                <a:solidFill>
                  <a:srgbClr val="000000"/>
                </a:solidFill>
                <a:latin typeface="Calibri" panose="020F0502020204030204" pitchFamily="34" charset="0"/>
                <a:cs typeface="Calibri" panose="020F0502020204030204" pitchFamily="34" charset="0"/>
              </a:rPr>
              <a:t> </a:t>
            </a:r>
          </a:p>
        </p:txBody>
      </p:sp>
      <p:pic>
        <p:nvPicPr>
          <p:cNvPr id="1026" name="Picture 2" descr="Image result for Official White House Logo">
            <a:extLst>
              <a:ext uri="{FF2B5EF4-FFF2-40B4-BE49-F238E27FC236}">
                <a16:creationId xmlns:a16="http://schemas.microsoft.com/office/drawing/2014/main" id="{6310B1B3-B199-4E70-A274-68F9C20FC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7" y="2940865"/>
            <a:ext cx="2686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5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a:xfrm>
            <a:off x="777538" y="337905"/>
            <a:ext cx="9909244" cy="535531"/>
          </a:xfrm>
        </p:spPr>
        <p:txBody>
          <a:bodyPr/>
          <a:lstStyle/>
          <a:p>
            <a:pPr algn="ctr" eaLnBrk="1" hangingPunct="1">
              <a:defRPr/>
            </a:pPr>
            <a:r>
              <a:rPr lang="en-US" altLang="en-US" dirty="0">
                <a:latin typeface="Calibri" panose="020F0502020204030204" pitchFamily="34" charset="0"/>
                <a:cs typeface="Calibri" panose="020F0502020204030204" pitchFamily="34" charset="0"/>
              </a:rPr>
              <a:t>EPA’s LCRR Funding </a:t>
            </a:r>
          </a:p>
        </p:txBody>
      </p:sp>
      <p:sp>
        <p:nvSpPr>
          <p:cNvPr id="1748996" name="Rectangle 4"/>
          <p:cNvSpPr>
            <a:spLocks noGrp="1" noChangeArrowheads="1"/>
          </p:cNvSpPr>
          <p:nvPr>
            <p:ph type="body" idx="1"/>
          </p:nvPr>
        </p:nvSpPr>
        <p:spPr>
          <a:xfrm>
            <a:off x="3578814" y="337905"/>
            <a:ext cx="8447713" cy="9614940"/>
          </a:xfrm>
        </p:spPr>
        <p:txBody>
          <a:bodyPr/>
          <a:lstStyle/>
          <a:p>
            <a:pPr marL="0" indent="0" eaLnBrk="1" hangingPunct="1">
              <a:spcBef>
                <a:spcPct val="0"/>
              </a:spcBef>
              <a:buClrTx/>
              <a:buNone/>
              <a:tabLst/>
              <a:defRPr/>
            </a:pPr>
            <a:endParaRPr lang="en-US" sz="2400" dirty="0">
              <a:solidFill>
                <a:srgbClr val="000000"/>
              </a:solidFill>
              <a:cs typeface="Arial" panose="020B0604020202020204" pitchFamily="34" charset="0"/>
            </a:endParaRP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endParaRPr lang="en-US" sz="2000" dirty="0"/>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latin typeface="Calibri" panose="020F0502020204030204" pitchFamily="34" charset="0"/>
                <a:cs typeface="Calibri" panose="020F0502020204030204" pitchFamily="34" charset="0"/>
              </a:rPr>
              <a:t>*EPA lists 4 major federal funding pools for lead service line replacement:</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Calibri" panose="020F0502020204030204" pitchFamily="34" charset="0"/>
              </a:rPr>
              <a:t>Drinking Water State Revolving Fund (DWSRF)</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Calibri" panose="020F0502020204030204" pitchFamily="34" charset="0"/>
              </a:rPr>
              <a:t>Water Infrastructure Improvements for the Nation Act (WIIN) Grants</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Calibri" panose="020F0502020204030204" pitchFamily="34" charset="0"/>
              </a:rPr>
              <a:t>Water Infrastructure Finance and Innovation Act (WIFIA)**</a:t>
            </a:r>
          </a:p>
          <a:p>
            <a:pPr marL="855663" marR="0" lvl="1" indent="-398463" algn="l" defTabSz="914400" rtl="0" eaLnBrk="1" fontAlgn="base" latinLnBrk="0" hangingPunct="1">
              <a:lnSpc>
                <a:spcPct val="100000"/>
              </a:lnSpc>
              <a:spcBef>
                <a:spcPct val="0"/>
              </a:spcBef>
              <a:spcAft>
                <a:spcPts val="600"/>
              </a:spcAft>
              <a:buClr>
                <a:srgbClr val="1156CD"/>
              </a:buClr>
              <a:buSzPct val="90000"/>
              <a:buFont typeface="Arial" panose="020B0604020202020204" pitchFamily="34" charset="0"/>
              <a:buChar char="►"/>
              <a:tabLst/>
              <a:defRPr/>
            </a:pPr>
            <a:r>
              <a:rPr lang="en-US" sz="2000" b="0" dirty="0">
                <a:solidFill>
                  <a:srgbClr val="000000"/>
                </a:solidFill>
                <a:latin typeface="Calibri" panose="020F0502020204030204" pitchFamily="34" charset="0"/>
                <a:cs typeface="Calibri" panose="020F0502020204030204" pitchFamily="34" charset="0"/>
              </a:rPr>
              <a:t>HUD Development Community Block Grant program.</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federal Bipartisan Infrastructure Law (BIL)/DWRSF passed in Nov. 2021 provides major increase for DWRSF (and Clean Water State Revolving Fund, CWSRF as well).</a:t>
            </a:r>
          </a:p>
          <a:p>
            <a:pPr marL="342900" marR="0" lvl="0" indent="-342900" algn="l" defTabSz="914400" rtl="0" eaLnBrk="0" fontAlgn="base" latinLnBrk="0" hangingPunct="0">
              <a:lnSpc>
                <a:spcPct val="100000"/>
              </a:lnSpc>
              <a:spcBef>
                <a:spcPct val="60000"/>
              </a:spcBef>
              <a:spcAft>
                <a:spcPts val="600"/>
              </a:spcAft>
              <a:buClr>
                <a:srgbClr val="A50021"/>
              </a:buClr>
              <a:buSzTx/>
              <a:buFont typeface="Arial" panose="020B0604020202020204" pitchFamily="34" charset="0"/>
              <a:buChar char="■"/>
              <a:tabLst>
                <a:tab pos="1828800" algn="l"/>
              </a:tabLst>
              <a:defRPr/>
            </a:pPr>
            <a:r>
              <a:rPr lang="en-US" sz="2400" dirty="0">
                <a:solidFill>
                  <a:srgbClr val="000000"/>
                </a:solidFill>
                <a:latin typeface="Calibri" panose="020F0502020204030204" pitchFamily="34" charset="0"/>
                <a:cs typeface="Calibri" panose="020F0502020204030204" pitchFamily="34" charset="0"/>
              </a:rPr>
              <a:t>Both the DWRSF and CWSRF are administered by FDEP.</a:t>
            </a:r>
          </a:p>
          <a:p>
            <a:pPr marL="0" marR="0" lvl="0" indent="0" algn="l" defTabSz="914400" rtl="0" eaLnBrk="0" fontAlgn="base" latinLnBrk="0" hangingPunct="0">
              <a:lnSpc>
                <a:spcPct val="100000"/>
              </a:lnSpc>
              <a:spcBef>
                <a:spcPct val="60000"/>
              </a:spcBef>
              <a:spcAft>
                <a:spcPts val="600"/>
              </a:spcAft>
              <a:buClr>
                <a:srgbClr val="A50021"/>
              </a:buClr>
              <a:buSzTx/>
              <a:buNone/>
              <a:tabLst>
                <a:tab pos="18288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https://ca.dep.state.fl.us/mapdirect/?focus=staterevolvingfund</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endParaRPr lang="en-US" sz="2400" dirty="0">
              <a:solidFill>
                <a:srgbClr val="000000"/>
              </a:solidFill>
              <a:latin typeface="Calibri" panose="020F0502020204030204" pitchFamily="34" charset="0"/>
              <a:cs typeface="Calibri" panose="020F0502020204030204" pitchFamily="34" charset="0"/>
            </a:endParaRPr>
          </a:p>
          <a:p>
            <a:pPr lvl="1" eaLnBrk="1" hangingPunct="1">
              <a:spcBef>
                <a:spcPct val="0"/>
              </a:spcBef>
              <a:buClr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endParaRPr>
          </a:p>
          <a:p>
            <a:pPr marL="0" indent="0" eaLnBrk="1" hangingPunct="1">
              <a:spcBef>
                <a:spcPct val="0"/>
              </a:spcBef>
              <a:buClrTx/>
              <a:buNone/>
              <a:tabLst/>
              <a:defRPr/>
            </a:pPr>
            <a:r>
              <a:rPr lang="en-US" sz="1200" dirty="0">
                <a:solidFill>
                  <a:srgbClr val="000000"/>
                </a:solidFill>
                <a:latin typeface="Calibri" panose="020F0502020204030204" pitchFamily="34" charset="0"/>
                <a:cs typeface="Calibri" panose="020F0502020204030204" pitchFamily="34" charset="0"/>
                <a:hlinkClick r:id="rId4"/>
              </a:rPr>
              <a:t>*https://www.epa.gov/ground-water-and-drinking-water/lead-service-line-replacement</a:t>
            </a:r>
            <a:r>
              <a:rPr lang="en-US" sz="1200" dirty="0">
                <a:solidFill>
                  <a:srgbClr val="000000"/>
                </a:solidFill>
                <a:latin typeface="Calibri" panose="020F0502020204030204" pitchFamily="34" charset="0"/>
                <a:cs typeface="Calibri" panose="020F0502020204030204" pitchFamily="34" charset="0"/>
              </a:rPr>
              <a:t> </a:t>
            </a:r>
          </a:p>
          <a:p>
            <a:pPr marL="0" indent="0" eaLnBrk="1" hangingPunct="1">
              <a:spcBef>
                <a:spcPct val="0"/>
              </a:spcBef>
              <a:buClrTx/>
              <a:buNone/>
              <a:tabLst/>
              <a:defRPr/>
            </a:pPr>
            <a:r>
              <a:rPr lang="en-US" sz="1200" dirty="0">
                <a:solidFill>
                  <a:srgbClr val="000000"/>
                </a:solidFill>
                <a:latin typeface="Calibri" panose="020F0502020204030204" pitchFamily="34" charset="0"/>
                <a:cs typeface="Calibri" panose="020F0502020204030204" pitchFamily="34" charset="0"/>
                <a:hlinkClick r:id="rId5"/>
              </a:rPr>
              <a:t>**https://www.epa.gov/wifia</a:t>
            </a:r>
            <a:r>
              <a:rPr lang="en-US" sz="1200" dirty="0">
                <a:solidFill>
                  <a:srgbClr val="000000"/>
                </a:solidFill>
                <a:latin typeface="Calibri" panose="020F0502020204030204" pitchFamily="34" charset="0"/>
                <a:cs typeface="Calibri" panose="020F0502020204030204" pitchFamily="34" charset="0"/>
              </a:rPr>
              <a:t> </a:t>
            </a:r>
          </a:p>
          <a:p>
            <a:pPr eaLnBrk="1" hangingPunct="1">
              <a:defRPr/>
            </a:pPr>
            <a:endParaRPr lang="en-US" altLang="en-US" dirty="0"/>
          </a:p>
        </p:txBody>
      </p:sp>
      <p:sp>
        <p:nvSpPr>
          <p:cNvPr id="8" name="Oval 7">
            <a:extLst>
              <a:ext uri="{FF2B5EF4-FFF2-40B4-BE49-F238E27FC236}">
                <a16:creationId xmlns:a16="http://schemas.microsoft.com/office/drawing/2014/main" id="{A75031CA-DCF3-409B-AFE4-41C2E70DE201}"/>
              </a:ext>
            </a:extLst>
          </p:cNvPr>
          <p:cNvSpPr/>
          <p:nvPr/>
        </p:nvSpPr>
        <p:spPr bwMode="auto">
          <a:xfrm>
            <a:off x="165473" y="4895850"/>
            <a:ext cx="123825" cy="642937"/>
          </a:xfrm>
          <a:prstGeom prst="ellipse">
            <a:avLst/>
          </a:prstGeom>
          <a:solidFill>
            <a:srgbClr val="135F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pic>
        <p:nvPicPr>
          <p:cNvPr id="5" name="Picture 4" descr="See the source image">
            <a:extLst>
              <a:ext uri="{FF2B5EF4-FFF2-40B4-BE49-F238E27FC236}">
                <a16:creationId xmlns:a16="http://schemas.microsoft.com/office/drawing/2014/main" id="{C0F43898-78C8-4F02-B176-B7E4E87256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90" y="2666365"/>
            <a:ext cx="2964815" cy="1525270"/>
          </a:xfrm>
          <a:prstGeom prst="rect">
            <a:avLst/>
          </a:prstGeom>
          <a:noFill/>
          <a:ln w="12700">
            <a:solidFill>
              <a:sysClr val="windowText" lastClr="000000"/>
            </a:solidFill>
          </a:ln>
        </p:spPr>
      </p:pic>
      <p:sp>
        <p:nvSpPr>
          <p:cNvPr id="6" name="Text Box 2">
            <a:extLst>
              <a:ext uri="{FF2B5EF4-FFF2-40B4-BE49-F238E27FC236}">
                <a16:creationId xmlns:a16="http://schemas.microsoft.com/office/drawing/2014/main" id="{CDA611DF-BCD3-457F-9E9F-2C531B4818EC}"/>
              </a:ext>
            </a:extLst>
          </p:cNvPr>
          <p:cNvSpPr txBox="1"/>
          <p:nvPr/>
        </p:nvSpPr>
        <p:spPr>
          <a:xfrm>
            <a:off x="413858" y="4266743"/>
            <a:ext cx="2386467"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USEPA Main Headquarters - William Jefferson Clinton Federal Building - in Washington D.C.</a:t>
            </a:r>
          </a:p>
        </p:txBody>
      </p:sp>
    </p:spTree>
    <p:extLst>
      <p:ext uri="{BB962C8B-B14F-4D97-AF65-F5344CB8AC3E}">
        <p14:creationId xmlns:p14="http://schemas.microsoft.com/office/powerpoint/2010/main" val="411589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13387-C581-794B-B8A6-C04754052AE0}"/>
              </a:ext>
            </a:extLst>
          </p:cNvPr>
          <p:cNvSpPr txBox="1"/>
          <p:nvPr/>
        </p:nvSpPr>
        <p:spPr>
          <a:xfrm>
            <a:off x="272143" y="1458383"/>
            <a:ext cx="11647714"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Bipartisan Infrastructure Law (BIL)/Infrastructure Investment and Jobs Act (IIJA)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On November 21, 2021, the IIJA was signed into law – also known as BIL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$43 billion to EPA for Water and Wastewater Infrastructure through SRF</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$275,420,000 Florida’s Total Allotment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en-US" sz="2200" b="0" i="0" u="none" strike="noStrike" kern="1200" cap="none" spc="0" normalizeH="0" baseline="3000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st</a:t>
            </a: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 Year Allotment – 5 Years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Prioritize disadvantaged communities (Environmental Justice)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CWSRF &amp; DWSRF rules and eligibilities apply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Projects will have to meet Build America, Buy America (BABA)</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Applies to Iron and Steel, all manufactured projects, all construction material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Similar to the existing AIS process, including waivers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2E5270">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6750BB-6DE0-5C44-B0BE-211366ED4EC8}"/>
              </a:ext>
            </a:extLst>
          </p:cNvPr>
          <p:cNvSpPr txBox="1"/>
          <p:nvPr/>
        </p:nvSpPr>
        <p:spPr>
          <a:xfrm>
            <a:off x="457200" y="6068784"/>
            <a:ext cx="1164771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8EAFB"/>
                </a:solidFill>
                <a:effectLst/>
                <a:uLnTx/>
                <a:uFillTx/>
                <a:latin typeface="Arial" panose="020B0604020202020204" pitchFamily="34" charset="0"/>
                <a:ea typeface="Calibri" panose="020F0502020204030204" pitchFamily="34" charset="0"/>
                <a:cs typeface="Arial" panose="020B0604020202020204" pitchFamily="34" charset="0"/>
              </a:rPr>
              <a:t>epa.gov/infrastructure</a:t>
            </a:r>
          </a:p>
        </p:txBody>
      </p:sp>
      <p:sp>
        <p:nvSpPr>
          <p:cNvPr id="4" name="TextBox 3">
            <a:extLst>
              <a:ext uri="{FF2B5EF4-FFF2-40B4-BE49-F238E27FC236}">
                <a16:creationId xmlns:a16="http://schemas.microsoft.com/office/drawing/2014/main" id="{11014CF6-C174-604C-A340-EF3C42D3D760}"/>
              </a:ext>
            </a:extLst>
          </p:cNvPr>
          <p:cNvSpPr txBox="1"/>
          <p:nvPr/>
        </p:nvSpPr>
        <p:spPr>
          <a:xfrm>
            <a:off x="1755569" y="165404"/>
            <a:ext cx="9853335" cy="579646"/>
          </a:xfrm>
          <a:prstGeom prst="rect">
            <a:avLst/>
          </a:prstGeom>
          <a:noFill/>
        </p:spPr>
        <p:txBody>
          <a:bodyPr wrap="square" rtlCol="0">
            <a:spAutoFit/>
          </a:bodyPr>
          <a:lstStyle/>
          <a:p>
            <a:pPr marL="0" marR="0" lvl="0" indent="0" algn="l" defTabSz="457200" rtl="0" eaLnBrk="1" fontAlgn="auto" latinLnBrk="0" hangingPunct="1">
              <a:lnSpc>
                <a:spcPts val="3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BIPARTISAN INFRASTRUCTURE LAW</a:t>
            </a:r>
          </a:p>
        </p:txBody>
      </p:sp>
      <p:sp>
        <p:nvSpPr>
          <p:cNvPr id="5" name="TextBox 4">
            <a:extLst>
              <a:ext uri="{FF2B5EF4-FFF2-40B4-BE49-F238E27FC236}">
                <a16:creationId xmlns:a16="http://schemas.microsoft.com/office/drawing/2014/main" id="{C88DF920-3592-4A21-901A-6DA1CC5F8CAB}"/>
              </a:ext>
            </a:extLst>
          </p:cNvPr>
          <p:cNvSpPr txBox="1"/>
          <p:nvPr/>
        </p:nvSpPr>
        <p:spPr>
          <a:xfrm>
            <a:off x="0" y="5745619"/>
            <a:ext cx="4075669" cy="52322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solidFill>
                  <a:srgbClr val="FFFF00"/>
                </a:solidFill>
                <a:latin typeface="Calibri" panose="020F0502020204030204" pitchFamily="34" charset="0"/>
                <a:cs typeface="Calibri" panose="020F0502020204030204" pitchFamily="34" charset="0"/>
              </a:rPr>
              <a:t>Slide from FDEP’s Shanin </a:t>
            </a:r>
            <a:r>
              <a:rPr lang="en-US" sz="1400" dirty="0" err="1">
                <a:solidFill>
                  <a:srgbClr val="FFFF00"/>
                </a:solidFill>
                <a:latin typeface="Calibri" panose="020F0502020204030204" pitchFamily="34" charset="0"/>
                <a:cs typeface="Calibri" panose="020F0502020204030204" pitchFamily="34" charset="0"/>
              </a:rPr>
              <a:t>Speas</a:t>
            </a:r>
            <a:r>
              <a:rPr lang="en-US" sz="1400" dirty="0">
                <a:solidFill>
                  <a:srgbClr val="FFFF00"/>
                </a:solidFill>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111347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
            <a:extLst>
              <a:ext uri="{FF2B5EF4-FFF2-40B4-BE49-F238E27FC236}">
                <a16:creationId xmlns:a16="http://schemas.microsoft.com/office/drawing/2014/main" id="{AAC14F75-503F-4C36-946B-076900D4C895}"/>
              </a:ext>
            </a:extLst>
          </p:cNvPr>
          <p:cNvSpPr txBox="1">
            <a:spLocks noChangeArrowheads="1"/>
          </p:cNvSpPr>
          <p:nvPr/>
        </p:nvSpPr>
        <p:spPr bwMode="auto">
          <a:xfrm>
            <a:off x="266700" y="3282859"/>
            <a:ext cx="11531600"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0" marR="0" lvl="0" indent="0" algn="ctr" defTabSz="685800" rtl="0" eaLnBrk="0" fontAlgn="base" latinLnBrk="0" hangingPunct="0">
              <a:lnSpc>
                <a:spcPct val="80000"/>
              </a:lnSpc>
              <a:spcBef>
                <a:spcPts val="75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Mike Chase, P.E.</a:t>
            </a:r>
          </a:p>
          <a:p>
            <a:pPr marL="0" marR="0" lvl="0" indent="0" algn="ctr" defTabSz="685800" rtl="0" eaLnBrk="0" fontAlgn="base" latinLnBrk="0" hangingPunct="0">
              <a:lnSpc>
                <a:spcPct val="80000"/>
              </a:lnSpc>
              <a:spcBef>
                <a:spcPts val="75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Program Administrator (CWSRF)</a:t>
            </a:r>
          </a:p>
          <a:p>
            <a:pPr marL="0" marR="0" lvl="0" indent="0" algn="ctr" defTabSz="685800" rtl="0" eaLnBrk="0" fontAlgn="base" latinLnBrk="0" hangingPunct="0">
              <a:lnSpc>
                <a:spcPct val="80000"/>
              </a:lnSpc>
              <a:spcBef>
                <a:spcPts val="75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(850) 245-2969</a:t>
            </a:r>
          </a:p>
          <a:p>
            <a:pPr marL="0" marR="0" lvl="0" indent="0" algn="ctr" defTabSz="685800" rtl="0" eaLnBrk="0" fontAlgn="base" latinLnBrk="0" hangingPunct="0">
              <a:lnSpc>
                <a:spcPct val="80000"/>
              </a:lnSpc>
              <a:spcBef>
                <a:spcPts val="750"/>
              </a:spcBef>
              <a:spcAft>
                <a:spcPct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Michael.Chase@floridadep.gov</a:t>
            </a:r>
          </a:p>
          <a:p>
            <a:pPr marL="0" marR="0" lvl="0" indent="0" algn="ctr" defTabSz="685800" rtl="0" eaLnBrk="0" fontAlgn="base" latinLnBrk="0" hangingPunct="0">
              <a:lnSpc>
                <a:spcPct val="80000"/>
              </a:lnSpc>
              <a:spcBef>
                <a:spcPts val="75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floridadep.gov/wra/srf/content/cwsrf-program</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C1B4210F-7B5D-428C-9019-9F116A65A8AF}"/>
              </a:ext>
            </a:extLst>
          </p:cNvPr>
          <p:cNvGraphicFramePr/>
          <p:nvPr/>
        </p:nvGraphicFramePr>
        <p:xfrm>
          <a:off x="1017037" y="1520890"/>
          <a:ext cx="10487608" cy="5103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5B6CA81-7EE3-47A2-90BC-EF6CA30CD66D}"/>
              </a:ext>
            </a:extLst>
          </p:cNvPr>
          <p:cNvSpPr txBox="1"/>
          <p:nvPr/>
        </p:nvSpPr>
        <p:spPr>
          <a:xfrm>
            <a:off x="1755569" y="165404"/>
            <a:ext cx="9853335" cy="579646"/>
          </a:xfrm>
          <a:prstGeom prst="rect">
            <a:avLst/>
          </a:prstGeom>
          <a:noFill/>
        </p:spPr>
        <p:txBody>
          <a:bodyPr wrap="square" rtlCol="0">
            <a:spAutoFit/>
          </a:bodyPr>
          <a:lstStyle/>
          <a:p>
            <a:pPr marL="0" marR="0" lvl="0" indent="0" algn="l" defTabSz="457200" rtl="0" eaLnBrk="1" fontAlgn="auto" latinLnBrk="0" hangingPunct="1">
              <a:lnSpc>
                <a:spcPts val="3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BIPARTISAN INFRASTRUCTURE LAW</a:t>
            </a:r>
          </a:p>
        </p:txBody>
      </p:sp>
      <p:sp>
        <p:nvSpPr>
          <p:cNvPr id="5" name="TextBox 4">
            <a:extLst>
              <a:ext uri="{FF2B5EF4-FFF2-40B4-BE49-F238E27FC236}">
                <a16:creationId xmlns:a16="http://schemas.microsoft.com/office/drawing/2014/main" id="{601009A3-7755-41EA-B192-D6764A2A72AF}"/>
              </a:ext>
            </a:extLst>
          </p:cNvPr>
          <p:cNvSpPr txBox="1"/>
          <p:nvPr/>
        </p:nvSpPr>
        <p:spPr>
          <a:xfrm>
            <a:off x="478563" y="6624735"/>
            <a:ext cx="8836351" cy="307777"/>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latin typeface="Calibri" panose="020F0502020204030204" pitchFamily="34" charset="0"/>
                <a:cs typeface="Calibri" panose="020F0502020204030204" pitchFamily="34" charset="0"/>
              </a:rPr>
              <a:t>Slide from FDEP’s Shanin </a:t>
            </a:r>
            <a:r>
              <a:rPr lang="en-US" sz="1400" dirty="0" err="1">
                <a:latin typeface="Calibri" panose="020F0502020204030204" pitchFamily="34" charset="0"/>
                <a:cs typeface="Calibri" panose="020F0502020204030204" pitchFamily="34" charset="0"/>
              </a:rPr>
              <a:t>Speas</a:t>
            </a:r>
            <a:r>
              <a:rPr lang="en-US" sz="1400" dirty="0">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402638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288681" y="129540"/>
            <a:ext cx="8794377" cy="8001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0" fontAlgn="auto" latinLnBrk="0" hangingPunct="0">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endParaRPr>
          </a:p>
        </p:txBody>
      </p:sp>
      <p:sp>
        <p:nvSpPr>
          <p:cNvPr id="146435" name="Rectangle 3"/>
          <p:cNvSpPr>
            <a:spLocks noGrp="1" noChangeArrowheads="1"/>
          </p:cNvSpPr>
          <p:nvPr>
            <p:ph type="body" sz="half" idx="1"/>
          </p:nvPr>
        </p:nvSpPr>
        <p:spPr>
          <a:xfrm>
            <a:off x="1033271" y="2352092"/>
            <a:ext cx="9071781" cy="3543299"/>
          </a:xfrm>
        </p:spPr>
        <p:txBody>
          <a:bodyPr>
            <a:noAutofit/>
          </a:bodyPr>
          <a:lstStyle/>
          <a:p>
            <a:pPr>
              <a:defRPr/>
            </a:pPr>
            <a:r>
              <a:rPr lang="en-US" sz="2400" dirty="0">
                <a:latin typeface="Times New Roman" panose="02020603050405020304" pitchFamily="18" charset="0"/>
                <a:cs typeface="Times New Roman" panose="02020603050405020304" pitchFamily="18" charset="0"/>
              </a:rPr>
              <a:t>Increase investment in Disadvantaged Communities – Environmental Justice</a:t>
            </a:r>
          </a:p>
          <a:p>
            <a:pPr>
              <a:defRPr/>
            </a:pPr>
            <a:r>
              <a:rPr lang="en-US" sz="2400" dirty="0">
                <a:latin typeface="Times New Roman" panose="02020603050405020304" pitchFamily="18" charset="0"/>
                <a:cs typeface="Times New Roman" panose="02020603050405020304" pitchFamily="18" charset="0"/>
              </a:rPr>
              <a:t>At least 49% in Principal Forgiveness</a:t>
            </a:r>
          </a:p>
          <a:p>
            <a:pPr>
              <a:defRPr/>
            </a:pPr>
            <a:r>
              <a:rPr lang="en-US" sz="2400" dirty="0">
                <a:latin typeface="Times New Roman" panose="02020603050405020304" pitchFamily="18" charset="0"/>
                <a:cs typeface="Times New Roman" panose="02020603050405020304" pitchFamily="18" charset="0"/>
              </a:rPr>
              <a:t>Will have to meet Build America, Buy America (BABA)</a:t>
            </a:r>
          </a:p>
        </p:txBody>
      </p:sp>
      <p:sp>
        <p:nvSpPr>
          <p:cNvPr id="5" name="Footer Placeholder 4"/>
          <p:cNvSpPr>
            <a:spLocks noGrp="1"/>
          </p:cNvSpPr>
          <p:nvPr>
            <p:ph type="ftr" sz="quarter" idx="10"/>
          </p:nvPr>
        </p:nvSpPr>
        <p:spPr>
          <a:xfrm>
            <a:off x="4085545" y="5410199"/>
            <a:ext cx="5200650" cy="342900"/>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pitchFamily="34" charset="0"/>
                <a:ea typeface="+mn-ea"/>
                <a:cs typeface="+mn-cs"/>
              </a:rPr>
              <a:t> </a:t>
            </a:r>
          </a:p>
        </p:txBody>
      </p:sp>
      <p:sp>
        <p:nvSpPr>
          <p:cNvPr id="2" name="Rectangle 1">
            <a:extLst>
              <a:ext uri="{FF2B5EF4-FFF2-40B4-BE49-F238E27FC236}">
                <a16:creationId xmlns:a16="http://schemas.microsoft.com/office/drawing/2014/main" id="{3EFAFF33-81EC-4164-8A18-FDD7224002E3}"/>
              </a:ext>
            </a:extLst>
          </p:cNvPr>
          <p:cNvSpPr/>
          <p:nvPr/>
        </p:nvSpPr>
        <p:spPr>
          <a:xfrm>
            <a:off x="959150" y="1447801"/>
            <a:ext cx="6454011" cy="461665"/>
          </a:xfrm>
          <a:prstGeom prst="rect">
            <a:avLst/>
          </a:prstGeom>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3F7A"/>
                </a:solidFill>
                <a:effectLst/>
                <a:uLnTx/>
                <a:uFillTx/>
                <a:latin typeface="Arial" panose="020B0604020202020204" pitchFamily="34" charset="0"/>
                <a:ea typeface="+mn-ea"/>
                <a:cs typeface="Arial" panose="020B0604020202020204" pitchFamily="34" charset="0"/>
              </a:rPr>
              <a:t>In addition to the regular Capacity Grant….</a:t>
            </a:r>
          </a:p>
        </p:txBody>
      </p:sp>
      <p:sp>
        <p:nvSpPr>
          <p:cNvPr id="7" name="TextBox 6">
            <a:extLst>
              <a:ext uri="{FF2B5EF4-FFF2-40B4-BE49-F238E27FC236}">
                <a16:creationId xmlns:a16="http://schemas.microsoft.com/office/drawing/2014/main" id="{466EB429-72EC-4CDF-87A4-D08648647898}"/>
              </a:ext>
            </a:extLst>
          </p:cNvPr>
          <p:cNvSpPr txBox="1"/>
          <p:nvPr/>
        </p:nvSpPr>
        <p:spPr>
          <a:xfrm>
            <a:off x="1659317" y="300562"/>
            <a:ext cx="10366247" cy="497637"/>
          </a:xfrm>
          <a:prstGeom prst="rect">
            <a:avLst/>
          </a:prstGeom>
          <a:noFill/>
        </p:spPr>
        <p:txBody>
          <a:bodyPr wrap="square" rtlCol="0">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State Revolving Fund Supplemental Funding</a:t>
            </a:r>
            <a:endParaRPr kumimoji="0" lang="en-US" sz="3000" b="1" i="0" u="none" strike="noStrike" kern="1200" cap="none" spc="-15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022F33B-679F-4FD1-BD88-7ADA0C0C1F91}"/>
              </a:ext>
            </a:extLst>
          </p:cNvPr>
          <p:cNvSpPr txBox="1"/>
          <p:nvPr/>
        </p:nvSpPr>
        <p:spPr>
          <a:xfrm>
            <a:off x="0" y="4954306"/>
            <a:ext cx="12260424" cy="1200329"/>
          </a:xfrm>
          <a:prstGeom prst="rect">
            <a:avLst/>
          </a:prstGeom>
          <a:solidFill>
            <a:srgbClr val="243F7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Same requirements of current CWSRF and DWSRF laws and rules for Florida. Not planning on expanding disadvantaged definition for first couple years of BIL spending. DWSRF is already flexible in its definition.</a:t>
            </a:r>
          </a:p>
        </p:txBody>
      </p:sp>
      <p:sp>
        <p:nvSpPr>
          <p:cNvPr id="10" name="TextBox 9">
            <a:extLst>
              <a:ext uri="{FF2B5EF4-FFF2-40B4-BE49-F238E27FC236}">
                <a16:creationId xmlns:a16="http://schemas.microsoft.com/office/drawing/2014/main" id="{7C26DF37-BFEB-449C-B557-49D5B4DFF400}"/>
              </a:ext>
            </a:extLst>
          </p:cNvPr>
          <p:cNvSpPr txBox="1"/>
          <p:nvPr/>
        </p:nvSpPr>
        <p:spPr>
          <a:xfrm>
            <a:off x="478563" y="6624735"/>
            <a:ext cx="8836351" cy="307777"/>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latin typeface="Calibri" panose="020F0502020204030204" pitchFamily="34" charset="0"/>
                <a:cs typeface="Calibri" panose="020F0502020204030204" pitchFamily="34" charset="0"/>
              </a:rPr>
              <a:t>Slide from FDEP’s Shanin </a:t>
            </a:r>
            <a:r>
              <a:rPr lang="en-US" sz="1400" dirty="0" err="1">
                <a:latin typeface="Calibri" panose="020F0502020204030204" pitchFamily="34" charset="0"/>
                <a:cs typeface="Calibri" panose="020F0502020204030204" pitchFamily="34" charset="0"/>
              </a:rPr>
              <a:t>Speas</a:t>
            </a:r>
            <a:r>
              <a:rPr lang="en-US" sz="1400" dirty="0">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351590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8D240-8F96-124F-AC49-E26DC62982E6}"/>
              </a:ext>
            </a:extLst>
          </p:cNvPr>
          <p:cNvSpPr txBox="1"/>
          <p:nvPr/>
        </p:nvSpPr>
        <p:spPr>
          <a:xfrm>
            <a:off x="400879" y="1448972"/>
            <a:ext cx="6037243" cy="334245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replace entire LSL not just a portion </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Galvanized Pipe and Goosenecks??</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LSL Inventories – Help Meet LCR Rule</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water lines, not inside building structure piping and fixtures</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Florida will struggle to spend all of its money!</a:t>
            </a:r>
            <a:endParaRPr kumimoji="1"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3C2A206-E666-064E-AE95-C715C15DDA06}"/>
              </a:ext>
            </a:extLst>
          </p:cNvPr>
          <p:cNvSpPr txBox="1"/>
          <p:nvPr/>
        </p:nvSpPr>
        <p:spPr>
          <a:xfrm>
            <a:off x="1755569" y="165404"/>
            <a:ext cx="10336904" cy="579646"/>
          </a:xfrm>
          <a:prstGeom prst="rect">
            <a:avLst/>
          </a:prstGeom>
          <a:noFill/>
        </p:spPr>
        <p:txBody>
          <a:bodyPr wrap="square" rtlCol="0">
            <a:spAutoFit/>
          </a:bodyPr>
          <a:lstStyle/>
          <a:p>
            <a:pPr marL="0" marR="0" lvl="0" indent="0" algn="l" defTabSz="457200" rtl="0" eaLnBrk="1" fontAlgn="auto" latinLnBrk="0" hangingPunct="1">
              <a:lnSpc>
                <a:spcPts val="38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DWSRF LEAD SERVICE LINE REPLACEMENT</a:t>
            </a:r>
          </a:p>
        </p:txBody>
      </p:sp>
      <p:pic>
        <p:nvPicPr>
          <p:cNvPr id="5" name="Picture 4">
            <a:extLst>
              <a:ext uri="{FF2B5EF4-FFF2-40B4-BE49-F238E27FC236}">
                <a16:creationId xmlns:a16="http://schemas.microsoft.com/office/drawing/2014/main" id="{3B82B3D5-8D88-AD46-876D-E5FF0DD30480}"/>
              </a:ext>
            </a:extLst>
          </p:cNvPr>
          <p:cNvPicPr>
            <a:picLocks noChangeAspect="1"/>
          </p:cNvPicPr>
          <p:nvPr/>
        </p:nvPicPr>
        <p:blipFill>
          <a:blip r:embed="rId2"/>
          <a:srcRect/>
          <a:stretch/>
        </p:blipFill>
        <p:spPr>
          <a:xfrm rot="16200000">
            <a:off x="7553854" y="995842"/>
            <a:ext cx="3608219" cy="4866316"/>
          </a:xfrm>
          <a:prstGeom prst="rect">
            <a:avLst/>
          </a:prstGeom>
        </p:spPr>
      </p:pic>
      <p:sp>
        <p:nvSpPr>
          <p:cNvPr id="4" name="TextBox 3">
            <a:extLst>
              <a:ext uri="{FF2B5EF4-FFF2-40B4-BE49-F238E27FC236}">
                <a16:creationId xmlns:a16="http://schemas.microsoft.com/office/drawing/2014/main" id="{F8441B45-25E2-405F-B1F3-2651BC668CAF}"/>
              </a:ext>
            </a:extLst>
          </p:cNvPr>
          <p:cNvSpPr txBox="1"/>
          <p:nvPr/>
        </p:nvSpPr>
        <p:spPr>
          <a:xfrm>
            <a:off x="6738219" y="5284915"/>
            <a:ext cx="515498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49% Principal Forgiveness for disadvantaged communities</a:t>
            </a:r>
          </a:p>
        </p:txBody>
      </p:sp>
      <p:sp>
        <p:nvSpPr>
          <p:cNvPr id="6" name="TextBox 5">
            <a:extLst>
              <a:ext uri="{FF2B5EF4-FFF2-40B4-BE49-F238E27FC236}">
                <a16:creationId xmlns:a16="http://schemas.microsoft.com/office/drawing/2014/main" id="{5438816C-3D35-47C5-B03F-F78EF2D4FC3C}"/>
              </a:ext>
            </a:extLst>
          </p:cNvPr>
          <p:cNvSpPr txBox="1"/>
          <p:nvPr/>
        </p:nvSpPr>
        <p:spPr>
          <a:xfrm>
            <a:off x="-354290" y="6146690"/>
            <a:ext cx="6278181" cy="52322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latin typeface="Calibri" panose="020F0502020204030204" pitchFamily="34" charset="0"/>
                <a:cs typeface="Calibri" panose="020F0502020204030204" pitchFamily="34" charset="0"/>
              </a:rPr>
              <a:t>Slide from FDEP’s Shanin </a:t>
            </a:r>
            <a:r>
              <a:rPr lang="en-US" sz="1400" dirty="0" err="1">
                <a:latin typeface="Calibri" panose="020F0502020204030204" pitchFamily="34" charset="0"/>
                <a:cs typeface="Calibri" panose="020F0502020204030204" pitchFamily="34" charset="0"/>
              </a:rPr>
              <a:t>Speas</a:t>
            </a:r>
            <a:r>
              <a:rPr lang="en-US" sz="1400" dirty="0">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52746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8D240-8F96-124F-AC49-E26DC62982E6}"/>
              </a:ext>
            </a:extLst>
          </p:cNvPr>
          <p:cNvSpPr txBox="1"/>
          <p:nvPr/>
        </p:nvSpPr>
        <p:spPr>
          <a:xfrm>
            <a:off x="400878" y="1448972"/>
            <a:ext cx="6037243" cy="563231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May 14, 2022</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Equivalency Projects – All Federal $$$</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Awards and Increases</a:t>
            </a:r>
          </a:p>
          <a:p>
            <a:pPr marL="342900" marR="0" lvl="0" indent="-342900" algn="l" defTabSz="4572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Pct val="80000"/>
              <a:buFontTx/>
              <a:buNone/>
              <a:tabLst/>
              <a:defRPr/>
            </a:pPr>
            <a:r>
              <a:rPr kumimoji="1" lang="en-US" sz="2400" b="1" i="0" u="none" strike="noStrike" kern="1200" cap="none" spc="0" normalizeH="0" baseline="0" noProof="0" dirty="0">
                <a:ln>
                  <a:noFill/>
                </a:ln>
                <a:solidFill>
                  <a:srgbClr val="243F7A"/>
                </a:solidFill>
                <a:effectLst/>
                <a:uLnTx/>
                <a:uFillTx/>
                <a:latin typeface="Arial" panose="020B0604020202020204" pitchFamily="34" charset="0"/>
                <a:ea typeface="+mn-ea"/>
                <a:cs typeface="Arial" panose="020B0604020202020204" pitchFamily="34" charset="0"/>
              </a:rPr>
              <a:t>Buy American Preference</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Iron and Steel (AIS)</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Manufactured Products</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Construction Material</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endPar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Pct val="80000"/>
              <a:buFontTx/>
              <a:buNone/>
              <a:tabLst/>
              <a:defRPr/>
            </a:pPr>
            <a:r>
              <a:rPr kumimoji="1" lang="en-US" sz="2400" b="1" i="0" u="none" strike="noStrike" kern="1200" cap="none" spc="0" normalizeH="0" baseline="0" noProof="0" dirty="0">
                <a:ln>
                  <a:noFill/>
                </a:ln>
                <a:solidFill>
                  <a:srgbClr val="243F7A"/>
                </a:solidFill>
                <a:effectLst/>
                <a:uLnTx/>
                <a:uFillTx/>
                <a:latin typeface="Arial" panose="020B0604020202020204" pitchFamily="34" charset="0"/>
                <a:ea typeface="+mn-ea"/>
                <a:cs typeface="Arial" panose="020B0604020202020204" pitchFamily="34" charset="0"/>
              </a:rPr>
              <a:t>Waivers</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Interest Waiver</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Nonavailability Waiver</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r>
              <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Unreasonable Cost Waiver </a:t>
            </a:r>
          </a:p>
          <a:p>
            <a:pPr marL="457200" marR="0" lvl="0" indent="-457200" algn="l" defTabSz="457200" rtl="0" eaLnBrk="1" fontAlgn="auto" latinLnBrk="0" hangingPunct="1">
              <a:lnSpc>
                <a:spcPct val="100000"/>
              </a:lnSpc>
              <a:spcBef>
                <a:spcPct val="20000"/>
              </a:spcBef>
              <a:spcAft>
                <a:spcPts val="0"/>
              </a:spcAft>
              <a:buClrTx/>
              <a:buSzPct val="80000"/>
              <a:buFont typeface="+mj-lt"/>
              <a:buAutoNum type="arabicPeriod"/>
              <a:tabLst/>
              <a:defRPr/>
            </a:pPr>
            <a:endParaRPr kumimoji="1"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3C2A206-E666-064E-AE95-C715C15DDA06}"/>
              </a:ext>
            </a:extLst>
          </p:cNvPr>
          <p:cNvSpPr txBox="1"/>
          <p:nvPr/>
        </p:nvSpPr>
        <p:spPr>
          <a:xfrm>
            <a:off x="1755569" y="165404"/>
            <a:ext cx="10336904" cy="579646"/>
          </a:xfrm>
          <a:prstGeom prst="rect">
            <a:avLst/>
          </a:prstGeom>
          <a:noFill/>
        </p:spPr>
        <p:txBody>
          <a:bodyPr wrap="square" rtlCol="0">
            <a:spAutoFit/>
          </a:bodyPr>
          <a:lstStyle/>
          <a:p>
            <a:pPr marL="0" marR="0" lvl="0" indent="0" algn="l" defTabSz="457200" rtl="0" eaLnBrk="1" fontAlgn="auto" latinLnBrk="0" hangingPunct="1">
              <a:lnSpc>
                <a:spcPts val="38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BUILD AMERICA, BUY AMERICAN (BABA)</a:t>
            </a:r>
          </a:p>
        </p:txBody>
      </p:sp>
      <p:pic>
        <p:nvPicPr>
          <p:cNvPr id="6" name="Picture 2" descr="Infrastructure LA – Infrastructure LA">
            <a:extLst>
              <a:ext uri="{FF2B5EF4-FFF2-40B4-BE49-F238E27FC236}">
                <a16:creationId xmlns:a16="http://schemas.microsoft.com/office/drawing/2014/main" id="{95980C39-33C8-40FD-A325-CA2F3624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763" y="3238759"/>
            <a:ext cx="3129487" cy="3129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80A313-7646-42D5-8A76-08AB96E7B7AF}"/>
              </a:ext>
            </a:extLst>
          </p:cNvPr>
          <p:cNvSpPr/>
          <p:nvPr/>
        </p:nvSpPr>
        <p:spPr>
          <a:xfrm>
            <a:off x="6587412" y="1715574"/>
            <a:ext cx="5505060" cy="92333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www.epa.gov/grants/united-states-environmental-protection-agency-implementation-buy-american-provisions</a:t>
            </a:r>
          </a:p>
        </p:txBody>
      </p:sp>
      <p:sp>
        <p:nvSpPr>
          <p:cNvPr id="8" name="TextBox 7">
            <a:extLst>
              <a:ext uri="{FF2B5EF4-FFF2-40B4-BE49-F238E27FC236}">
                <a16:creationId xmlns:a16="http://schemas.microsoft.com/office/drawing/2014/main" id="{AA74AA79-20A8-43CD-8A75-3536AABEFB76}"/>
              </a:ext>
            </a:extLst>
          </p:cNvPr>
          <p:cNvSpPr txBox="1"/>
          <p:nvPr/>
        </p:nvSpPr>
        <p:spPr>
          <a:xfrm>
            <a:off x="8455415" y="5725582"/>
            <a:ext cx="3736585" cy="738664"/>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ts val="600"/>
              </a:spcAft>
              <a:buClr>
                <a:srgbClr val="1156CD"/>
              </a:buClr>
              <a:buSzPct val="90000"/>
              <a:buNone/>
              <a:tabLst/>
              <a:defRPr/>
            </a:pPr>
            <a:r>
              <a:rPr lang="en-US" sz="1400" dirty="0">
                <a:solidFill>
                  <a:srgbClr val="FFFF00"/>
                </a:solidFill>
                <a:latin typeface="Calibri" panose="020F0502020204030204" pitchFamily="34" charset="0"/>
                <a:cs typeface="Calibri" panose="020F0502020204030204" pitchFamily="34" charset="0"/>
              </a:rPr>
              <a:t>Slide from FDEP’s Shanin </a:t>
            </a:r>
            <a:r>
              <a:rPr lang="en-US" sz="1400" dirty="0" err="1">
                <a:solidFill>
                  <a:srgbClr val="FFFF00"/>
                </a:solidFill>
                <a:latin typeface="Calibri" panose="020F0502020204030204" pitchFamily="34" charset="0"/>
                <a:cs typeface="Calibri" panose="020F0502020204030204" pitchFamily="34" charset="0"/>
              </a:rPr>
              <a:t>Speas</a:t>
            </a:r>
            <a:r>
              <a:rPr lang="en-US" sz="1400" dirty="0">
                <a:solidFill>
                  <a:srgbClr val="FFFF00"/>
                </a:solidFill>
                <a:latin typeface="Calibri" panose="020F0502020204030204" pitchFamily="34" charset="0"/>
                <a:cs typeface="Calibri" panose="020F0502020204030204" pitchFamily="34" charset="0"/>
              </a:rPr>
              <a:t>-Frost, State Revolving Fund Administrator – Drinking Water</a:t>
            </a:r>
          </a:p>
        </p:txBody>
      </p:sp>
    </p:spTree>
    <p:extLst>
      <p:ext uri="{BB962C8B-B14F-4D97-AF65-F5344CB8AC3E}">
        <p14:creationId xmlns:p14="http://schemas.microsoft.com/office/powerpoint/2010/main" val="36845266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45791" dir="3378596" algn="ctr" rotWithShape="0">
                  <a:schemeClr val="bg2">
                    <a:alpha val="50000"/>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45791" dir="3378596" algn="ctr" rotWithShape="0">
                  <a:schemeClr val="bg2">
                    <a:alpha val="50000"/>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3943</TotalTime>
  <Words>1277</Words>
  <Application>Microsoft Office PowerPoint</Application>
  <PresentationFormat>Widescreen</PresentationFormat>
  <Paragraphs>161</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Courier New</vt:lpstr>
      <vt:lpstr>Times New Roman</vt:lpstr>
      <vt:lpstr>Verdana</vt:lpstr>
      <vt:lpstr>Default Design</vt:lpstr>
      <vt:lpstr>Office Theme</vt:lpstr>
      <vt:lpstr>PowerPoint Presentation</vt:lpstr>
      <vt:lpstr>Florida Section of AWWA Water Utility Council:  Tracking Federal Legislation and Rulemaking</vt:lpstr>
      <vt:lpstr>EPA’s Lead Service Line Inventories Guidance Status </vt:lpstr>
      <vt:lpstr>EPA’s LCRR Funding </vt:lpstr>
      <vt:lpstr>PowerPoint Presentation</vt:lpstr>
      <vt:lpstr>PowerPoint Presentation</vt:lpstr>
      <vt:lpstr>PowerPoint Presentation</vt:lpstr>
      <vt:lpstr>PowerPoint Presentation</vt:lpstr>
      <vt:lpstr>PowerPoint Presentation</vt:lpstr>
      <vt:lpstr>PowerPoint Presentation</vt:lpstr>
      <vt:lpstr>Some Future Events</vt:lpstr>
      <vt:lpstr>Conversations lead to solutions, let’s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Carter, Kevin</dc:creator>
  <cp:lastModifiedBy>Anne Murray</cp:lastModifiedBy>
  <cp:revision>233</cp:revision>
  <dcterms:created xsi:type="dcterms:W3CDTF">2020-10-03T21:35:39Z</dcterms:created>
  <dcterms:modified xsi:type="dcterms:W3CDTF">2022-07-25T18:45:32Z</dcterms:modified>
</cp:coreProperties>
</file>