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71" r:id="rId3"/>
    <p:sldId id="270" r:id="rId4"/>
    <p:sldId id="273" r:id="rId5"/>
    <p:sldId id="266" r:id="rId6"/>
    <p:sldId id="267" r:id="rId7"/>
    <p:sldId id="272" r:id="rId8"/>
    <p:sldId id="274" r:id="rId9"/>
    <p:sldId id="275" r:id="rId10"/>
    <p:sldId id="286" r:id="rId11"/>
    <p:sldId id="279" r:id="rId12"/>
    <p:sldId id="276" r:id="rId13"/>
    <p:sldId id="282" r:id="rId14"/>
    <p:sldId id="281" r:id="rId15"/>
    <p:sldId id="280" r:id="rId16"/>
    <p:sldId id="257" r:id="rId17"/>
    <p:sldId id="258" r:id="rId18"/>
    <p:sldId id="259" r:id="rId19"/>
    <p:sldId id="260" r:id="rId20"/>
    <p:sldId id="261" r:id="rId21"/>
    <p:sldId id="262" r:id="rId22"/>
    <p:sldId id="263" r:id="rId23"/>
    <p:sldId id="264" r:id="rId24"/>
    <p:sldId id="265" r:id="rId25"/>
    <p:sldId id="256" r:id="rId26"/>
    <p:sldId id="277" r:id="rId27"/>
    <p:sldId id="278"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3" autoAdjust="0"/>
    <p:restoredTop sz="94660"/>
  </p:normalViewPr>
  <p:slideViewPr>
    <p:cSldViewPr snapToGrid="0">
      <p:cViewPr varScale="1">
        <p:scale>
          <a:sx n="118" d="100"/>
          <a:sy n="118" d="100"/>
        </p:scale>
        <p:origin x="13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3F0A6-EE5A-416A-9744-B042756BD79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EA310-15EC-4117-B5BF-D921980194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7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3F0A6-EE5A-416A-9744-B042756BD79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282582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3F0A6-EE5A-416A-9744-B042756BD79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87715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3F0A6-EE5A-416A-9744-B042756BD79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193529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3F0A6-EE5A-416A-9744-B042756BD79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EA310-15EC-4117-B5BF-D921980194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47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3F0A6-EE5A-416A-9744-B042756BD790}"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364623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3F0A6-EE5A-416A-9744-B042756BD790}"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53919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3F0A6-EE5A-416A-9744-B042756BD790}"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39935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E3F0A6-EE5A-416A-9744-B042756BD790}" type="datetimeFigureOut">
              <a:rPr lang="en-US" smtClean="0"/>
              <a:t>3/30/2022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104963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CE3F0A6-EE5A-416A-9744-B042756BD790}" type="datetimeFigureOut">
              <a:rPr lang="en-US" smtClean="0"/>
              <a:t>3/30/2022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EEA310-15EC-4117-B5BF-D921980194B6}" type="slidenum">
              <a:rPr lang="en-US" smtClean="0"/>
              <a:t>‹#›</a:t>
            </a:fld>
            <a:endParaRPr lang="en-US"/>
          </a:p>
        </p:txBody>
      </p:sp>
    </p:spTree>
    <p:extLst>
      <p:ext uri="{BB962C8B-B14F-4D97-AF65-F5344CB8AC3E}">
        <p14:creationId xmlns:p14="http://schemas.microsoft.com/office/powerpoint/2010/main" val="47613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3F0A6-EE5A-416A-9744-B042756BD790}"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EA310-15EC-4117-B5BF-D921980194B6}" type="slidenum">
              <a:rPr lang="en-US" smtClean="0"/>
              <a:t>‹#›</a:t>
            </a:fld>
            <a:endParaRPr lang="en-US"/>
          </a:p>
        </p:txBody>
      </p:sp>
    </p:spTree>
    <p:extLst>
      <p:ext uri="{BB962C8B-B14F-4D97-AF65-F5344CB8AC3E}">
        <p14:creationId xmlns:p14="http://schemas.microsoft.com/office/powerpoint/2010/main" val="342234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CE3F0A6-EE5A-416A-9744-B042756BD790}" type="datetimeFigureOut">
              <a:rPr lang="en-US" smtClean="0"/>
              <a:t>3/30/2022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CEEA310-15EC-4117-B5BF-D921980194B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003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floridadep.gov/water/source-drinking-water/content/monitoring-lead-and-copper-florida-drinking-water" TargetMode="External"/><Relationship Id="rId2" Type="http://schemas.openxmlformats.org/officeDocument/2006/relationships/hyperlink" Target="https://www.nrdc.org/lead-pipes-widespread-used-every-stat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nverwater.org/your-water/water-quality/lead/lead-service-lines" TargetMode="External"/><Relationship Id="rId2" Type="http://schemas.openxmlformats.org/officeDocument/2006/relationships/hyperlink" Target="https://www.asdwa.org/event/lead-service-line-inventory-symposium/" TargetMode="External"/><Relationship Id="rId1" Type="http://schemas.openxmlformats.org/officeDocument/2006/relationships/slideLayout" Target="../slideLayouts/slideLayout2.xml"/><Relationship Id="rId4" Type="http://schemas.openxmlformats.org/officeDocument/2006/relationships/hyperlink" Target="https://lead.pgh2o.com/your-water-service-line/planned-water-service-line-replacement-map/"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6E65-31C8-4016-B96C-F12B94710DB3}"/>
              </a:ext>
            </a:extLst>
          </p:cNvPr>
          <p:cNvSpPr>
            <a:spLocks noGrp="1"/>
          </p:cNvSpPr>
          <p:nvPr>
            <p:ph type="ctrTitle"/>
          </p:nvPr>
        </p:nvSpPr>
        <p:spPr/>
        <p:txBody>
          <a:bodyPr>
            <a:normAutofit/>
          </a:bodyPr>
          <a:lstStyle/>
          <a:p>
            <a:r>
              <a:rPr lang="en-US" dirty="0"/>
              <a:t>SEFLUC – LEAD SERVICE LINE INVENTORY WORKING GROUP</a:t>
            </a:r>
          </a:p>
        </p:txBody>
      </p:sp>
      <p:sp>
        <p:nvSpPr>
          <p:cNvPr id="3" name="Subtitle 2">
            <a:extLst>
              <a:ext uri="{FF2B5EF4-FFF2-40B4-BE49-F238E27FC236}">
                <a16:creationId xmlns:a16="http://schemas.microsoft.com/office/drawing/2014/main" id="{86379879-373E-48C0-A1BB-07A7FF6F213F}"/>
              </a:ext>
            </a:extLst>
          </p:cNvPr>
          <p:cNvSpPr>
            <a:spLocks noGrp="1"/>
          </p:cNvSpPr>
          <p:nvPr>
            <p:ph type="subTitle" idx="1"/>
          </p:nvPr>
        </p:nvSpPr>
        <p:spPr/>
        <p:txBody>
          <a:bodyPr/>
          <a:lstStyle/>
          <a:p>
            <a:r>
              <a:rPr lang="en-US" dirty="0"/>
              <a:t>March 30, 2022</a:t>
            </a:r>
          </a:p>
        </p:txBody>
      </p:sp>
    </p:spTree>
    <p:extLst>
      <p:ext uri="{BB962C8B-B14F-4D97-AF65-F5344CB8AC3E}">
        <p14:creationId xmlns:p14="http://schemas.microsoft.com/office/powerpoint/2010/main" val="157824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D27B-24BC-4231-BECB-CE1AAA6B6395}"/>
              </a:ext>
            </a:extLst>
          </p:cNvPr>
          <p:cNvSpPr>
            <a:spLocks noGrp="1"/>
          </p:cNvSpPr>
          <p:nvPr>
            <p:ph type="title"/>
          </p:nvPr>
        </p:nvSpPr>
        <p:spPr/>
        <p:txBody>
          <a:bodyPr/>
          <a:lstStyle/>
          <a:p>
            <a:r>
              <a:rPr lang="en-US" dirty="0"/>
              <a:t>LSL Replacement Plan</a:t>
            </a:r>
          </a:p>
        </p:txBody>
      </p:sp>
      <p:sp>
        <p:nvSpPr>
          <p:cNvPr id="3" name="Content Placeholder 2">
            <a:extLst>
              <a:ext uri="{FF2B5EF4-FFF2-40B4-BE49-F238E27FC236}">
                <a16:creationId xmlns:a16="http://schemas.microsoft.com/office/drawing/2014/main" id="{53A56689-C93A-4608-8757-FE990A657DF1}"/>
              </a:ext>
            </a:extLst>
          </p:cNvPr>
          <p:cNvSpPr>
            <a:spLocks noGrp="1"/>
          </p:cNvSpPr>
          <p:nvPr>
            <p:ph sz="half" idx="1"/>
          </p:nvPr>
        </p:nvSpPr>
        <p:spPr>
          <a:xfrm>
            <a:off x="186118" y="1845734"/>
            <a:ext cx="5848922" cy="4023360"/>
          </a:xfrm>
        </p:spPr>
        <p:txBody>
          <a:bodyPr>
            <a:normAutofit fontScale="85000" lnSpcReduction="10000"/>
          </a:bodyPr>
          <a:lstStyle/>
          <a:p>
            <a:endParaRPr lang="en-US" dirty="0"/>
          </a:p>
          <a:p>
            <a:r>
              <a:rPr lang="en-US" sz="2400" b="1" dirty="0"/>
              <a:t>Replacement of X% of Lead + GRR + unknown</a:t>
            </a:r>
          </a:p>
          <a:p>
            <a:endParaRPr lang="en-US" sz="2400" b="1" dirty="0"/>
          </a:p>
          <a:p>
            <a:r>
              <a:rPr lang="en-US" sz="2400" b="1" dirty="0"/>
              <a:t>Replacement of both Utility side and Customer = 1</a:t>
            </a:r>
          </a:p>
          <a:p>
            <a:r>
              <a:rPr lang="en-US" sz="2400" b="1" dirty="0"/>
              <a:t>Replacement of Utility side only = 0 ?</a:t>
            </a:r>
          </a:p>
          <a:p>
            <a:r>
              <a:rPr lang="en-US" sz="2400" b="1" dirty="0"/>
              <a:t>Replacement of Customer side only = 0 ?</a:t>
            </a:r>
          </a:p>
          <a:p>
            <a:endParaRPr lang="en-US" sz="2400" b="1" dirty="0"/>
          </a:p>
          <a:p>
            <a:r>
              <a:rPr lang="en-US" sz="2400" b="1" dirty="0"/>
              <a:t>Since replacement is based on the full line only, may want to quantify based on full line.</a:t>
            </a:r>
          </a:p>
          <a:p>
            <a:r>
              <a:rPr lang="en-US" sz="2400" b="1" dirty="0"/>
              <a:t>Each Service line with have A and B portion</a:t>
            </a:r>
          </a:p>
        </p:txBody>
      </p:sp>
      <p:sp>
        <p:nvSpPr>
          <p:cNvPr id="4" name="Content Placeholder 3">
            <a:extLst>
              <a:ext uri="{FF2B5EF4-FFF2-40B4-BE49-F238E27FC236}">
                <a16:creationId xmlns:a16="http://schemas.microsoft.com/office/drawing/2014/main" id="{8E4FDDBD-754F-491B-89BA-EA409CFA5611}"/>
              </a:ext>
            </a:extLst>
          </p:cNvPr>
          <p:cNvSpPr>
            <a:spLocks noGrp="1"/>
          </p:cNvSpPr>
          <p:nvPr>
            <p:ph sz="half" idx="2"/>
          </p:nvPr>
        </p:nvSpPr>
        <p:spPr>
          <a:xfrm>
            <a:off x="6279418" y="1845734"/>
            <a:ext cx="5726464" cy="4441777"/>
          </a:xfrm>
        </p:spPr>
        <p:txBody>
          <a:bodyPr>
            <a:normAutofit fontScale="85000" lnSpcReduction="10000"/>
          </a:bodyPr>
          <a:lstStyle/>
          <a:p>
            <a:r>
              <a:rPr lang="en-US" dirty="0"/>
              <a:t>Required Oct 2024 (submitted to FDEP or DOH)</a:t>
            </a:r>
          </a:p>
          <a:p>
            <a:r>
              <a:rPr lang="en-US" dirty="0"/>
              <a:t>Will include a replacement goal should the tap sampling 90</a:t>
            </a:r>
            <a:r>
              <a:rPr lang="en-US" baseline="30000" dirty="0"/>
              <a:t>th</a:t>
            </a:r>
            <a:r>
              <a:rPr lang="en-US" dirty="0"/>
              <a:t> percent &gt; TL (10 ppb) and 3% if &gt; AL (15ppb)</a:t>
            </a:r>
          </a:p>
          <a:p>
            <a:r>
              <a:rPr lang="en-US" dirty="0"/>
              <a:t>Will include: </a:t>
            </a:r>
          </a:p>
          <a:p>
            <a:pPr>
              <a:buFont typeface="Wingdings" panose="05000000000000000000" pitchFamily="2" charset="2"/>
              <a:buChar char="§"/>
            </a:pPr>
            <a:r>
              <a:rPr lang="en-US" dirty="0"/>
              <a:t>replacement SOPs</a:t>
            </a:r>
          </a:p>
          <a:p>
            <a:pPr>
              <a:buFont typeface="Wingdings" panose="05000000000000000000" pitchFamily="2" charset="2"/>
              <a:buChar char="§"/>
            </a:pPr>
            <a:r>
              <a:rPr lang="en-US" dirty="0"/>
              <a:t>Customer notification SOPs – specific timelines</a:t>
            </a:r>
          </a:p>
          <a:p>
            <a:pPr>
              <a:buFont typeface="Wingdings" panose="05000000000000000000" pitchFamily="2" charset="2"/>
              <a:buChar char="§"/>
            </a:pPr>
            <a:r>
              <a:rPr lang="en-US" dirty="0"/>
              <a:t>Reporting SOPs</a:t>
            </a:r>
          </a:p>
          <a:p>
            <a:pPr>
              <a:buFont typeface="Wingdings" panose="05000000000000000000" pitchFamily="2" charset="2"/>
              <a:buChar char="§"/>
            </a:pPr>
            <a:r>
              <a:rPr lang="en-US" dirty="0"/>
              <a:t>Testing SOPs</a:t>
            </a:r>
          </a:p>
          <a:p>
            <a:pPr>
              <a:buFont typeface="Wingdings" panose="05000000000000000000" pitchFamily="2" charset="2"/>
              <a:buChar char="§"/>
            </a:pPr>
            <a:r>
              <a:rPr lang="en-US" dirty="0"/>
              <a:t>Outreach </a:t>
            </a:r>
          </a:p>
          <a:p>
            <a:pPr>
              <a:buFont typeface="Wingdings" panose="05000000000000000000" pitchFamily="2" charset="2"/>
              <a:buChar char="§"/>
            </a:pPr>
            <a:r>
              <a:rPr lang="en-US" dirty="0"/>
              <a:t>Educational materials (info, flushing instructions)</a:t>
            </a:r>
          </a:p>
          <a:p>
            <a:pPr>
              <a:buFont typeface="Wingdings" panose="05000000000000000000" pitchFamily="2" charset="2"/>
              <a:buChar char="§"/>
            </a:pPr>
            <a:r>
              <a:rPr lang="en-US" dirty="0"/>
              <a:t>Distribution of Filters/pitchers/replacement cartridges</a:t>
            </a:r>
          </a:p>
          <a:p>
            <a:pPr>
              <a:buFont typeface="Wingdings" panose="05000000000000000000" pitchFamily="2" charset="2"/>
              <a:buChar char="§"/>
            </a:pPr>
            <a:r>
              <a:rPr lang="en-US" dirty="0"/>
              <a:t>Financing options</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3456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81EB-FCE2-4E7E-B4B2-ED1E623284D9}"/>
              </a:ext>
            </a:extLst>
          </p:cNvPr>
          <p:cNvSpPr>
            <a:spLocks noGrp="1"/>
          </p:cNvSpPr>
          <p:nvPr>
            <p:ph type="title"/>
          </p:nvPr>
        </p:nvSpPr>
        <p:spPr/>
        <p:txBody>
          <a:bodyPr/>
          <a:lstStyle/>
          <a:p>
            <a:r>
              <a:rPr lang="en-US" b="1" dirty="0">
                <a:solidFill>
                  <a:schemeClr val="accent1">
                    <a:lumMod val="75000"/>
                  </a:schemeClr>
                </a:solidFill>
              </a:rPr>
              <a:t>STEP 1 – Develop LSL Inventory Template</a:t>
            </a:r>
          </a:p>
        </p:txBody>
      </p:sp>
      <p:pic>
        <p:nvPicPr>
          <p:cNvPr id="11" name="Content Placeholder 10">
            <a:extLst>
              <a:ext uri="{FF2B5EF4-FFF2-40B4-BE49-F238E27FC236}">
                <a16:creationId xmlns:a16="http://schemas.microsoft.com/office/drawing/2014/main" id="{35C66650-695A-41E1-A326-EFF86481B344}"/>
              </a:ext>
            </a:extLst>
          </p:cNvPr>
          <p:cNvPicPr>
            <a:picLocks noGrp="1" noChangeAspect="1"/>
          </p:cNvPicPr>
          <p:nvPr>
            <p:ph idx="1"/>
          </p:nvPr>
        </p:nvPicPr>
        <p:blipFill>
          <a:blip r:embed="rId2"/>
          <a:stretch>
            <a:fillRect/>
          </a:stretch>
        </p:blipFill>
        <p:spPr>
          <a:xfrm>
            <a:off x="2770899" y="1846263"/>
            <a:ext cx="6710527" cy="4022725"/>
          </a:xfrm>
        </p:spPr>
      </p:pic>
      <p:pic>
        <p:nvPicPr>
          <p:cNvPr id="15" name="Picture 14">
            <a:extLst>
              <a:ext uri="{FF2B5EF4-FFF2-40B4-BE49-F238E27FC236}">
                <a16:creationId xmlns:a16="http://schemas.microsoft.com/office/drawing/2014/main" id="{10EF93C5-7CAF-42BC-AB92-EF6B9A0F73DD}"/>
              </a:ext>
            </a:extLst>
          </p:cNvPr>
          <p:cNvPicPr>
            <a:picLocks noChangeAspect="1"/>
          </p:cNvPicPr>
          <p:nvPr/>
        </p:nvPicPr>
        <p:blipFill>
          <a:blip r:embed="rId3"/>
          <a:stretch>
            <a:fillRect/>
          </a:stretch>
        </p:blipFill>
        <p:spPr>
          <a:xfrm>
            <a:off x="10361856" y="4549141"/>
            <a:ext cx="1587647" cy="1518284"/>
          </a:xfrm>
          <a:prstGeom prst="rect">
            <a:avLst/>
          </a:prstGeom>
        </p:spPr>
      </p:pic>
    </p:spTree>
    <p:extLst>
      <p:ext uri="{BB962C8B-B14F-4D97-AF65-F5344CB8AC3E}">
        <p14:creationId xmlns:p14="http://schemas.microsoft.com/office/powerpoint/2010/main" val="340452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6FEA-67EF-4AFF-91E5-68716DCA1768}"/>
              </a:ext>
            </a:extLst>
          </p:cNvPr>
          <p:cNvSpPr>
            <a:spLocks noGrp="1"/>
          </p:cNvSpPr>
          <p:nvPr>
            <p:ph type="title"/>
          </p:nvPr>
        </p:nvSpPr>
        <p:spPr/>
        <p:txBody>
          <a:bodyPr/>
          <a:lstStyle/>
          <a:p>
            <a:r>
              <a:rPr lang="en-US" dirty="0"/>
              <a:t>Data Sources (Per the Rule)</a:t>
            </a:r>
          </a:p>
        </p:txBody>
      </p:sp>
      <p:sp>
        <p:nvSpPr>
          <p:cNvPr id="3" name="Content Placeholder 2">
            <a:extLst>
              <a:ext uri="{FF2B5EF4-FFF2-40B4-BE49-F238E27FC236}">
                <a16:creationId xmlns:a16="http://schemas.microsoft.com/office/drawing/2014/main" id="{BB17116D-D3A3-49B2-8BAE-13C9F53C1718}"/>
              </a:ext>
            </a:extLst>
          </p:cNvPr>
          <p:cNvSpPr>
            <a:spLocks noGrp="1"/>
          </p:cNvSpPr>
          <p:nvPr>
            <p:ph idx="1"/>
          </p:nvPr>
        </p:nvSpPr>
        <p:spPr>
          <a:xfrm>
            <a:off x="360947" y="1737361"/>
            <a:ext cx="11357811" cy="4695808"/>
          </a:xfrm>
        </p:spPr>
        <p:txBody>
          <a:bodyPr>
            <a:normAutofit lnSpcReduction="10000"/>
          </a:bodyPr>
          <a:lstStyle/>
          <a:p>
            <a:r>
              <a:rPr lang="en-US" sz="2400" dirty="0"/>
              <a:t>All Construction and Plumbing Codes</a:t>
            </a:r>
          </a:p>
          <a:p>
            <a:r>
              <a:rPr lang="en-US" sz="2400" dirty="0"/>
              <a:t>Permits</a:t>
            </a:r>
          </a:p>
          <a:p>
            <a:r>
              <a:rPr lang="en-US" sz="2400" dirty="0"/>
              <a:t>Existing records and documentation which indicates the service line materials</a:t>
            </a:r>
          </a:p>
          <a:p>
            <a:r>
              <a:rPr lang="en-US" sz="2400" dirty="0"/>
              <a:t>All water system records (distribution system maps and drawings)</a:t>
            </a:r>
          </a:p>
          <a:p>
            <a:r>
              <a:rPr lang="en-US" sz="2400" dirty="0"/>
              <a:t>Historical records on service connections, meter installations</a:t>
            </a:r>
          </a:p>
          <a:p>
            <a:r>
              <a:rPr lang="en-US" sz="2400" dirty="0"/>
              <a:t>Capital Improvement or Master Plans, and Standard Operating Procedures</a:t>
            </a:r>
          </a:p>
          <a:p>
            <a:r>
              <a:rPr lang="en-US" sz="2400" dirty="0"/>
              <a:t>Inspection and records of the distribution system</a:t>
            </a:r>
          </a:p>
          <a:p>
            <a:r>
              <a:rPr lang="en-US" sz="2400" dirty="0"/>
              <a:t>Any resource, information, or identification method provided or required by the State to assess service line material</a:t>
            </a:r>
          </a:p>
          <a:p>
            <a:r>
              <a:rPr lang="en-US" sz="2400" dirty="0"/>
              <a:t>Other as approved by the State</a:t>
            </a:r>
          </a:p>
        </p:txBody>
      </p:sp>
    </p:spTree>
    <p:extLst>
      <p:ext uri="{BB962C8B-B14F-4D97-AF65-F5344CB8AC3E}">
        <p14:creationId xmlns:p14="http://schemas.microsoft.com/office/powerpoint/2010/main" val="176364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887F1-F08A-4351-A8B5-F0E9ED0C509E}"/>
              </a:ext>
            </a:extLst>
          </p:cNvPr>
          <p:cNvSpPr>
            <a:spLocks noGrp="1"/>
          </p:cNvSpPr>
          <p:nvPr>
            <p:ph type="title"/>
          </p:nvPr>
        </p:nvSpPr>
        <p:spPr/>
        <p:txBody>
          <a:bodyPr/>
          <a:lstStyle/>
          <a:p>
            <a:r>
              <a:rPr lang="en-US" dirty="0"/>
              <a:t>Possible Methods for Finding SL Composition - Inspection</a:t>
            </a:r>
          </a:p>
        </p:txBody>
      </p:sp>
      <p:pic>
        <p:nvPicPr>
          <p:cNvPr id="7" name="Content Placeholder 6" descr="Graphical user interface, text, application&#10;&#10;Description automatically generated">
            <a:extLst>
              <a:ext uri="{FF2B5EF4-FFF2-40B4-BE49-F238E27FC236}">
                <a16:creationId xmlns:a16="http://schemas.microsoft.com/office/drawing/2014/main" id="{C120991E-B0AD-45D1-A70E-1A5E072FB80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96962" y="2710231"/>
            <a:ext cx="8970605" cy="2176093"/>
          </a:xfrm>
          <a:prstGeom prst="rect">
            <a:avLst/>
          </a:prstGeom>
          <a:noFill/>
          <a:ln>
            <a:noFill/>
          </a:ln>
        </p:spPr>
      </p:pic>
      <p:sp>
        <p:nvSpPr>
          <p:cNvPr id="6" name="Content Placeholder 5">
            <a:extLst>
              <a:ext uri="{FF2B5EF4-FFF2-40B4-BE49-F238E27FC236}">
                <a16:creationId xmlns:a16="http://schemas.microsoft.com/office/drawing/2014/main" id="{AB7FEF33-ECB6-4E1C-9E9C-C914F16F1C46}"/>
              </a:ext>
            </a:extLst>
          </p:cNvPr>
          <p:cNvSpPr>
            <a:spLocks noGrp="1"/>
          </p:cNvSpPr>
          <p:nvPr>
            <p:ph sz="half" idx="2"/>
          </p:nvPr>
        </p:nvSpPr>
        <p:spPr>
          <a:xfrm>
            <a:off x="6724650" y="1825625"/>
            <a:ext cx="4629150" cy="4351338"/>
          </a:xfrm>
        </p:spPr>
        <p:txBody>
          <a:bodyPr/>
          <a:lstStyle/>
          <a:p>
            <a:r>
              <a:rPr lang="en-US" dirty="0"/>
              <a:t>Scratch Test</a:t>
            </a:r>
          </a:p>
          <a:p>
            <a:r>
              <a:rPr lang="en-US" dirty="0"/>
              <a:t>Strong Magnet</a:t>
            </a:r>
          </a:p>
        </p:txBody>
      </p:sp>
    </p:spTree>
    <p:extLst>
      <p:ext uri="{BB962C8B-B14F-4D97-AF65-F5344CB8AC3E}">
        <p14:creationId xmlns:p14="http://schemas.microsoft.com/office/powerpoint/2010/main" val="119892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3CCAB-E51A-4FC4-88EF-9D058DD7D9F1}"/>
              </a:ext>
            </a:extLst>
          </p:cNvPr>
          <p:cNvSpPr>
            <a:spLocks noGrp="1"/>
          </p:cNvSpPr>
          <p:nvPr>
            <p:ph type="title"/>
          </p:nvPr>
        </p:nvSpPr>
        <p:spPr/>
        <p:txBody>
          <a:bodyPr/>
          <a:lstStyle/>
          <a:p>
            <a:r>
              <a:rPr lang="en-US" dirty="0"/>
              <a:t>Possible Methods for finding SL Composition</a:t>
            </a:r>
          </a:p>
        </p:txBody>
      </p:sp>
      <p:sp>
        <p:nvSpPr>
          <p:cNvPr id="5" name="Content Placeholder 4">
            <a:extLst>
              <a:ext uri="{FF2B5EF4-FFF2-40B4-BE49-F238E27FC236}">
                <a16:creationId xmlns:a16="http://schemas.microsoft.com/office/drawing/2014/main" id="{C9883D5B-B3D6-4B80-9301-035ACBB80247}"/>
              </a:ext>
            </a:extLst>
          </p:cNvPr>
          <p:cNvSpPr>
            <a:spLocks noGrp="1"/>
          </p:cNvSpPr>
          <p:nvPr>
            <p:ph sz="half" idx="1"/>
          </p:nvPr>
        </p:nvSpPr>
        <p:spPr>
          <a:xfrm>
            <a:off x="1097280" y="1845733"/>
            <a:ext cx="5474970" cy="4412191"/>
          </a:xfrm>
        </p:spPr>
        <p:txBody>
          <a:bodyPr>
            <a:normAutofit fontScale="85000" lnSpcReduction="20000"/>
          </a:bodyPr>
          <a:lstStyle/>
          <a:p>
            <a:r>
              <a:rPr lang="en-US" sz="2400" dirty="0"/>
              <a:t>GIS/Maps/Utility Records</a:t>
            </a:r>
          </a:p>
          <a:p>
            <a:r>
              <a:rPr lang="en-US" sz="2400" dirty="0"/>
              <a:t>Building Dept Records (Year?)</a:t>
            </a:r>
          </a:p>
          <a:p>
            <a:r>
              <a:rPr lang="en-US" sz="2400" dirty="0"/>
              <a:t>Speak to Building Officials</a:t>
            </a:r>
          </a:p>
          <a:p>
            <a:r>
              <a:rPr lang="en-US" sz="2400" dirty="0"/>
              <a:t>Speak to Distribution Staff (?)</a:t>
            </a:r>
          </a:p>
          <a:p>
            <a:r>
              <a:rPr lang="en-US" sz="2400" dirty="0"/>
              <a:t>Evaluate during meter reading/changeouts</a:t>
            </a:r>
          </a:p>
          <a:p>
            <a:r>
              <a:rPr lang="en-US" sz="2400" dirty="0"/>
              <a:t>Evaluate during SL replacements/normal work</a:t>
            </a:r>
          </a:p>
          <a:p>
            <a:r>
              <a:rPr lang="en-US" sz="2400" dirty="0"/>
              <a:t>In-home checks</a:t>
            </a:r>
          </a:p>
          <a:p>
            <a:r>
              <a:rPr lang="en-US" sz="2400" dirty="0"/>
              <a:t>Customer surveys (?)</a:t>
            </a:r>
          </a:p>
          <a:p>
            <a:r>
              <a:rPr lang="en-US" sz="2400" dirty="0"/>
              <a:t>Test Pits/Potholing</a:t>
            </a:r>
          </a:p>
          <a:p>
            <a:r>
              <a:rPr lang="en-US" sz="2400" dirty="0"/>
              <a:t>Model (?)</a:t>
            </a:r>
          </a:p>
          <a:p>
            <a:r>
              <a:rPr lang="en-US" sz="2400" dirty="0"/>
              <a:t>Verification for some of these (?)</a:t>
            </a:r>
          </a:p>
          <a:p>
            <a:pPr marL="0" indent="0">
              <a:buNone/>
            </a:pPr>
            <a:endParaRPr lang="en-US" dirty="0"/>
          </a:p>
        </p:txBody>
      </p:sp>
      <p:pic>
        <p:nvPicPr>
          <p:cNvPr id="7" name="Content Placeholder 6" descr="Text&#10;&#10;Description automatically generated">
            <a:extLst>
              <a:ext uri="{FF2B5EF4-FFF2-40B4-BE49-F238E27FC236}">
                <a16:creationId xmlns:a16="http://schemas.microsoft.com/office/drawing/2014/main" id="{7857BDD3-C96D-4CC8-BC6C-303D664643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73849" y="2643558"/>
            <a:ext cx="4937125" cy="2427711"/>
          </a:xfrm>
          <a:prstGeom prst="rect">
            <a:avLst/>
          </a:prstGeom>
          <a:noFill/>
          <a:ln>
            <a:noFill/>
          </a:ln>
        </p:spPr>
      </p:pic>
    </p:spTree>
    <p:extLst>
      <p:ext uri="{BB962C8B-B14F-4D97-AF65-F5344CB8AC3E}">
        <p14:creationId xmlns:p14="http://schemas.microsoft.com/office/powerpoint/2010/main" val="135732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C357-2064-4EB4-84CF-6224F2E0ADA9}"/>
              </a:ext>
            </a:extLst>
          </p:cNvPr>
          <p:cNvSpPr>
            <a:spLocks noGrp="1"/>
          </p:cNvSpPr>
          <p:nvPr>
            <p:ph type="title"/>
          </p:nvPr>
        </p:nvSpPr>
        <p:spPr/>
        <p:txBody>
          <a:bodyPr/>
          <a:lstStyle/>
          <a:p>
            <a:r>
              <a:rPr lang="en-US" b="1" dirty="0">
                <a:solidFill>
                  <a:schemeClr val="accent1">
                    <a:lumMod val="75000"/>
                  </a:schemeClr>
                </a:solidFill>
              </a:rPr>
              <a:t>STEP 2 – Develop Data Collection Plan</a:t>
            </a:r>
          </a:p>
        </p:txBody>
      </p:sp>
      <p:sp>
        <p:nvSpPr>
          <p:cNvPr id="3" name="Content Placeholder 2">
            <a:extLst>
              <a:ext uri="{FF2B5EF4-FFF2-40B4-BE49-F238E27FC236}">
                <a16:creationId xmlns:a16="http://schemas.microsoft.com/office/drawing/2014/main" id="{A0018E17-17FE-4627-BA34-09351DAD57E7}"/>
              </a:ext>
            </a:extLst>
          </p:cNvPr>
          <p:cNvSpPr>
            <a:spLocks noGrp="1"/>
          </p:cNvSpPr>
          <p:nvPr>
            <p:ph idx="1"/>
          </p:nvPr>
        </p:nvSpPr>
        <p:spPr/>
        <p:txBody>
          <a:bodyPr>
            <a:normAutofit/>
          </a:bodyPr>
          <a:lstStyle/>
          <a:p>
            <a:r>
              <a:rPr lang="en-US" sz="3200" dirty="0"/>
              <a:t>Methods (Start with what you already have)</a:t>
            </a:r>
          </a:p>
          <a:p>
            <a:r>
              <a:rPr lang="en-US" sz="3200" dirty="0"/>
              <a:t>Timelines</a:t>
            </a:r>
          </a:p>
          <a:p>
            <a:r>
              <a:rPr lang="en-US" sz="3200" dirty="0"/>
              <a:t>Inhouse/Contractor</a:t>
            </a:r>
          </a:p>
          <a:p>
            <a:r>
              <a:rPr lang="en-US" sz="3200" dirty="0"/>
              <a:t>How Data will be entered into LSL Inventory &amp; by Whom</a:t>
            </a:r>
          </a:p>
          <a:p>
            <a:r>
              <a:rPr lang="en-US" sz="3200" dirty="0"/>
              <a:t>How progress will be evaluated</a:t>
            </a:r>
          </a:p>
          <a:p>
            <a:r>
              <a:rPr lang="en-US" sz="3200" dirty="0"/>
              <a:t>Funding Plan (funding may be available)</a:t>
            </a:r>
          </a:p>
        </p:txBody>
      </p:sp>
      <p:pic>
        <p:nvPicPr>
          <p:cNvPr id="6" name="Picture 5">
            <a:extLst>
              <a:ext uri="{FF2B5EF4-FFF2-40B4-BE49-F238E27FC236}">
                <a16:creationId xmlns:a16="http://schemas.microsoft.com/office/drawing/2014/main" id="{FF999C22-E613-4261-A5B3-1F6D67554BFC}"/>
              </a:ext>
            </a:extLst>
          </p:cNvPr>
          <p:cNvPicPr>
            <a:picLocks noChangeAspect="1"/>
          </p:cNvPicPr>
          <p:nvPr/>
        </p:nvPicPr>
        <p:blipFill>
          <a:blip r:embed="rId2"/>
          <a:stretch>
            <a:fillRect/>
          </a:stretch>
        </p:blipFill>
        <p:spPr>
          <a:xfrm>
            <a:off x="8515350" y="2714625"/>
            <a:ext cx="2362200" cy="1943100"/>
          </a:xfrm>
          <a:prstGeom prst="rect">
            <a:avLst/>
          </a:prstGeom>
        </p:spPr>
      </p:pic>
    </p:spTree>
    <p:extLst>
      <p:ext uri="{BB962C8B-B14F-4D97-AF65-F5344CB8AC3E}">
        <p14:creationId xmlns:p14="http://schemas.microsoft.com/office/powerpoint/2010/main" val="354875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93DB-41FE-42A4-94A9-A98347AFE5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EE2CC0-3D78-4BA1-945B-7E9C5C1DA01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EFF820E-9735-41D3-A91F-546C70447820}"/>
              </a:ext>
            </a:extLst>
          </p:cNvPr>
          <p:cNvPicPr>
            <a:picLocks noChangeAspect="1"/>
          </p:cNvPicPr>
          <p:nvPr/>
        </p:nvPicPr>
        <p:blipFill>
          <a:blip r:embed="rId2"/>
          <a:stretch>
            <a:fillRect/>
          </a:stretch>
        </p:blipFill>
        <p:spPr>
          <a:xfrm>
            <a:off x="133350" y="95250"/>
            <a:ext cx="11925300" cy="6667500"/>
          </a:xfrm>
          <a:prstGeom prst="rect">
            <a:avLst/>
          </a:prstGeom>
        </p:spPr>
      </p:pic>
    </p:spTree>
    <p:extLst>
      <p:ext uri="{BB962C8B-B14F-4D97-AF65-F5344CB8AC3E}">
        <p14:creationId xmlns:p14="http://schemas.microsoft.com/office/powerpoint/2010/main" val="327133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A42F-35BC-44A6-8E1F-60AD27A890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762C33-F1E1-4D84-8E4F-0F5EC3A3EC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2FFB23-0A5D-45BF-9AF0-90A4D52EB298}"/>
              </a:ext>
            </a:extLst>
          </p:cNvPr>
          <p:cNvPicPr>
            <a:picLocks noChangeAspect="1"/>
          </p:cNvPicPr>
          <p:nvPr/>
        </p:nvPicPr>
        <p:blipFill>
          <a:blip r:embed="rId2"/>
          <a:stretch>
            <a:fillRect/>
          </a:stretch>
        </p:blipFill>
        <p:spPr>
          <a:xfrm>
            <a:off x="119062" y="66675"/>
            <a:ext cx="11953875" cy="6724650"/>
          </a:xfrm>
          <a:prstGeom prst="rect">
            <a:avLst/>
          </a:prstGeom>
        </p:spPr>
      </p:pic>
    </p:spTree>
    <p:extLst>
      <p:ext uri="{BB962C8B-B14F-4D97-AF65-F5344CB8AC3E}">
        <p14:creationId xmlns:p14="http://schemas.microsoft.com/office/powerpoint/2010/main" val="341657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18BE-22D9-40E9-B3E1-FB80DB1BB4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40B0DC-2C5C-491C-8620-D4766E8C45C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9EE417E-827E-4C03-852C-8D49BB0B0D0F}"/>
              </a:ext>
            </a:extLst>
          </p:cNvPr>
          <p:cNvPicPr>
            <a:picLocks noChangeAspect="1"/>
          </p:cNvPicPr>
          <p:nvPr/>
        </p:nvPicPr>
        <p:blipFill>
          <a:blip r:embed="rId2"/>
          <a:stretch>
            <a:fillRect/>
          </a:stretch>
        </p:blipFill>
        <p:spPr>
          <a:xfrm>
            <a:off x="61912" y="52387"/>
            <a:ext cx="12068175" cy="6753225"/>
          </a:xfrm>
          <a:prstGeom prst="rect">
            <a:avLst/>
          </a:prstGeom>
        </p:spPr>
      </p:pic>
    </p:spTree>
    <p:extLst>
      <p:ext uri="{BB962C8B-B14F-4D97-AF65-F5344CB8AC3E}">
        <p14:creationId xmlns:p14="http://schemas.microsoft.com/office/powerpoint/2010/main" val="57948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F9CA4-7A2C-40EC-93D9-8ACB79618B94}"/>
              </a:ext>
            </a:extLst>
          </p:cNvPr>
          <p:cNvPicPr>
            <a:picLocks noChangeAspect="1"/>
          </p:cNvPicPr>
          <p:nvPr/>
        </p:nvPicPr>
        <p:blipFill>
          <a:blip r:embed="rId2"/>
          <a:stretch>
            <a:fillRect/>
          </a:stretch>
        </p:blipFill>
        <p:spPr>
          <a:xfrm>
            <a:off x="109537" y="61912"/>
            <a:ext cx="11972925" cy="6734175"/>
          </a:xfrm>
          <a:prstGeom prst="rect">
            <a:avLst/>
          </a:prstGeom>
        </p:spPr>
      </p:pic>
    </p:spTree>
    <p:extLst>
      <p:ext uri="{BB962C8B-B14F-4D97-AF65-F5344CB8AC3E}">
        <p14:creationId xmlns:p14="http://schemas.microsoft.com/office/powerpoint/2010/main" val="138053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9EBF-7041-486A-8CBA-9F4F69D30439}"/>
              </a:ext>
            </a:extLst>
          </p:cNvPr>
          <p:cNvSpPr>
            <a:spLocks noGrp="1"/>
          </p:cNvSpPr>
          <p:nvPr>
            <p:ph type="title"/>
          </p:nvPr>
        </p:nvSpPr>
        <p:spPr/>
        <p:txBody>
          <a:bodyPr/>
          <a:lstStyle/>
          <a:p>
            <a:r>
              <a:rPr lang="en-US" dirty="0"/>
              <a:t>Introductions</a:t>
            </a:r>
          </a:p>
        </p:txBody>
      </p:sp>
      <p:pic>
        <p:nvPicPr>
          <p:cNvPr id="5" name="Content Placeholder 4" descr="Four birds on a branch">
            <a:extLst>
              <a:ext uri="{FF2B5EF4-FFF2-40B4-BE49-F238E27FC236}">
                <a16:creationId xmlns:a16="http://schemas.microsoft.com/office/drawing/2014/main" id="{04224DF2-36B0-488A-970A-030EC3230C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382" y="1846263"/>
            <a:ext cx="6035561" cy="4022725"/>
          </a:xfrm>
        </p:spPr>
      </p:pic>
    </p:spTree>
    <p:extLst>
      <p:ext uri="{BB962C8B-B14F-4D97-AF65-F5344CB8AC3E}">
        <p14:creationId xmlns:p14="http://schemas.microsoft.com/office/powerpoint/2010/main" val="313258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EF800D-5C9C-4FC2-8C62-B3F7BEDB8945}"/>
              </a:ext>
            </a:extLst>
          </p:cNvPr>
          <p:cNvPicPr>
            <a:picLocks noChangeAspect="1"/>
          </p:cNvPicPr>
          <p:nvPr/>
        </p:nvPicPr>
        <p:blipFill>
          <a:blip r:embed="rId2"/>
          <a:stretch>
            <a:fillRect/>
          </a:stretch>
        </p:blipFill>
        <p:spPr>
          <a:xfrm>
            <a:off x="123825" y="123825"/>
            <a:ext cx="11944350" cy="6610350"/>
          </a:xfrm>
          <a:prstGeom prst="rect">
            <a:avLst/>
          </a:prstGeom>
        </p:spPr>
      </p:pic>
    </p:spTree>
    <p:extLst>
      <p:ext uri="{BB962C8B-B14F-4D97-AF65-F5344CB8AC3E}">
        <p14:creationId xmlns:p14="http://schemas.microsoft.com/office/powerpoint/2010/main" val="170928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38930-177A-478D-8D82-7DBB8B16E37E}"/>
              </a:ext>
            </a:extLst>
          </p:cNvPr>
          <p:cNvPicPr>
            <a:picLocks noChangeAspect="1"/>
          </p:cNvPicPr>
          <p:nvPr/>
        </p:nvPicPr>
        <p:blipFill>
          <a:blip r:embed="rId2"/>
          <a:stretch>
            <a:fillRect/>
          </a:stretch>
        </p:blipFill>
        <p:spPr>
          <a:xfrm>
            <a:off x="123825" y="71437"/>
            <a:ext cx="11944350" cy="6715125"/>
          </a:xfrm>
          <a:prstGeom prst="rect">
            <a:avLst/>
          </a:prstGeom>
        </p:spPr>
      </p:pic>
    </p:spTree>
    <p:extLst>
      <p:ext uri="{BB962C8B-B14F-4D97-AF65-F5344CB8AC3E}">
        <p14:creationId xmlns:p14="http://schemas.microsoft.com/office/powerpoint/2010/main" val="132525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393A4-013E-45F3-AB21-DC8949D8E220}"/>
              </a:ext>
            </a:extLst>
          </p:cNvPr>
          <p:cNvPicPr>
            <a:picLocks noChangeAspect="1"/>
          </p:cNvPicPr>
          <p:nvPr/>
        </p:nvPicPr>
        <p:blipFill>
          <a:blip r:embed="rId2"/>
          <a:stretch>
            <a:fillRect/>
          </a:stretch>
        </p:blipFill>
        <p:spPr>
          <a:xfrm>
            <a:off x="128587" y="71437"/>
            <a:ext cx="11934825" cy="6715125"/>
          </a:xfrm>
          <a:prstGeom prst="rect">
            <a:avLst/>
          </a:prstGeom>
        </p:spPr>
      </p:pic>
    </p:spTree>
    <p:extLst>
      <p:ext uri="{BB962C8B-B14F-4D97-AF65-F5344CB8AC3E}">
        <p14:creationId xmlns:p14="http://schemas.microsoft.com/office/powerpoint/2010/main" val="49391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EEE7A-28C0-40BC-88B3-7CB92953A4BF}"/>
              </a:ext>
            </a:extLst>
          </p:cNvPr>
          <p:cNvPicPr>
            <a:picLocks noChangeAspect="1"/>
          </p:cNvPicPr>
          <p:nvPr/>
        </p:nvPicPr>
        <p:blipFill>
          <a:blip r:embed="rId2"/>
          <a:stretch>
            <a:fillRect/>
          </a:stretch>
        </p:blipFill>
        <p:spPr>
          <a:xfrm>
            <a:off x="119062" y="100012"/>
            <a:ext cx="11953875" cy="6657975"/>
          </a:xfrm>
          <a:prstGeom prst="rect">
            <a:avLst/>
          </a:prstGeom>
        </p:spPr>
      </p:pic>
    </p:spTree>
    <p:extLst>
      <p:ext uri="{BB962C8B-B14F-4D97-AF65-F5344CB8AC3E}">
        <p14:creationId xmlns:p14="http://schemas.microsoft.com/office/powerpoint/2010/main" val="247954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DB5C3-21E2-49A7-86FA-D81D4831A4B1}"/>
              </a:ext>
            </a:extLst>
          </p:cNvPr>
          <p:cNvPicPr>
            <a:picLocks noChangeAspect="1"/>
          </p:cNvPicPr>
          <p:nvPr/>
        </p:nvPicPr>
        <p:blipFill>
          <a:blip r:embed="rId2"/>
          <a:stretch>
            <a:fillRect/>
          </a:stretch>
        </p:blipFill>
        <p:spPr>
          <a:xfrm>
            <a:off x="147637" y="114300"/>
            <a:ext cx="11896725" cy="6629400"/>
          </a:xfrm>
          <a:prstGeom prst="rect">
            <a:avLst/>
          </a:prstGeom>
        </p:spPr>
      </p:pic>
    </p:spTree>
    <p:extLst>
      <p:ext uri="{BB962C8B-B14F-4D97-AF65-F5344CB8AC3E}">
        <p14:creationId xmlns:p14="http://schemas.microsoft.com/office/powerpoint/2010/main" val="204562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5ED0-00D9-4D1E-A0E6-31C2DD6F99D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9CB321-86F6-4BCD-871B-232FD6AD517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BA9C01-9782-494A-B07E-3D7CE31732EC}"/>
              </a:ext>
            </a:extLst>
          </p:cNvPr>
          <p:cNvPicPr>
            <a:picLocks noChangeAspect="1"/>
          </p:cNvPicPr>
          <p:nvPr/>
        </p:nvPicPr>
        <p:blipFill>
          <a:blip r:embed="rId2"/>
          <a:stretch>
            <a:fillRect/>
          </a:stretch>
        </p:blipFill>
        <p:spPr>
          <a:xfrm>
            <a:off x="200025" y="123825"/>
            <a:ext cx="11791950" cy="6610350"/>
          </a:xfrm>
          <a:prstGeom prst="rect">
            <a:avLst/>
          </a:prstGeom>
        </p:spPr>
      </p:pic>
      <p:cxnSp>
        <p:nvCxnSpPr>
          <p:cNvPr id="7" name="Straight Arrow Connector 6">
            <a:extLst>
              <a:ext uri="{FF2B5EF4-FFF2-40B4-BE49-F238E27FC236}">
                <a16:creationId xmlns:a16="http://schemas.microsoft.com/office/drawing/2014/main" id="{6EF3773F-7ED5-4962-875F-08A50734EBA7}"/>
              </a:ext>
            </a:extLst>
          </p:cNvPr>
          <p:cNvCxnSpPr/>
          <p:nvPr/>
        </p:nvCxnSpPr>
        <p:spPr>
          <a:xfrm>
            <a:off x="7839075" y="2857500"/>
            <a:ext cx="76200" cy="13716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260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35D4-244A-4F3C-8467-BB40EAC0BE0D}"/>
              </a:ext>
            </a:extLst>
          </p:cNvPr>
          <p:cNvSpPr>
            <a:spLocks noGrp="1"/>
          </p:cNvSpPr>
          <p:nvPr>
            <p:ph type="title"/>
          </p:nvPr>
        </p:nvSpPr>
        <p:spPr/>
        <p:txBody>
          <a:bodyPr/>
          <a:lstStyle/>
          <a:p>
            <a:r>
              <a:rPr lang="en-US" dirty="0"/>
              <a:t>LSLs in Florida?</a:t>
            </a:r>
          </a:p>
        </p:txBody>
      </p:sp>
      <p:sp>
        <p:nvSpPr>
          <p:cNvPr id="3" name="Content Placeholder 2">
            <a:extLst>
              <a:ext uri="{FF2B5EF4-FFF2-40B4-BE49-F238E27FC236}">
                <a16:creationId xmlns:a16="http://schemas.microsoft.com/office/drawing/2014/main" id="{9440D3D2-7666-4C0B-B775-7CA3015E7CDB}"/>
              </a:ext>
            </a:extLst>
          </p:cNvPr>
          <p:cNvSpPr>
            <a:spLocks noGrp="1"/>
          </p:cNvSpPr>
          <p:nvPr>
            <p:ph idx="1"/>
          </p:nvPr>
        </p:nvSpPr>
        <p:spPr>
          <a:xfrm>
            <a:off x="419100" y="1825625"/>
            <a:ext cx="10934700" cy="4351338"/>
          </a:xfrm>
        </p:spPr>
        <p:txBody>
          <a:bodyPr/>
          <a:lstStyle/>
          <a:p>
            <a:pPr marL="0" indent="0">
              <a:buNone/>
            </a:pPr>
            <a:r>
              <a:rPr lang="en-US" b="0" i="0" dirty="0">
                <a:solidFill>
                  <a:srgbClr val="000000"/>
                </a:solidFill>
                <a:effectLst/>
                <a:latin typeface="Newsreader"/>
              </a:rPr>
              <a:t>(The Natural Resources Defense Council has estimated there are </a:t>
            </a:r>
            <a:r>
              <a:rPr lang="en-US" b="0" i="0" u="none" strike="noStrike" dirty="0">
                <a:effectLst/>
                <a:latin typeface="Newsreader"/>
                <a:hlinkClick r:id="rId2"/>
              </a:rPr>
              <a:t>200,000 lead service lines</a:t>
            </a:r>
            <a:r>
              <a:rPr lang="en-US" b="0" i="0" dirty="0">
                <a:solidFill>
                  <a:srgbClr val="000000"/>
                </a:solidFill>
                <a:effectLst/>
                <a:latin typeface="Newsreader"/>
              </a:rPr>
              <a:t> in Florida. The Florida Department of Environmental Protection and Department of Health </a:t>
            </a:r>
            <a:r>
              <a:rPr lang="en-US" b="0" i="0" u="none" strike="noStrike" dirty="0">
                <a:effectLst/>
                <a:latin typeface="Newsreader"/>
                <a:hlinkClick r:id="rId3"/>
              </a:rPr>
              <a:t>oversee monitoring</a:t>
            </a:r>
            <a:r>
              <a:rPr lang="en-US" b="0" i="0" dirty="0">
                <a:solidFill>
                  <a:srgbClr val="000000"/>
                </a:solidFill>
                <a:effectLst/>
                <a:latin typeface="Newsreader"/>
              </a:rPr>
              <a:t> of lead levels in drinking water.)</a:t>
            </a:r>
          </a:p>
          <a:p>
            <a:pPr marL="0" indent="0">
              <a:buNone/>
            </a:pPr>
            <a:endParaRPr lang="en-US" b="0" i="0" dirty="0">
              <a:solidFill>
                <a:srgbClr val="000000"/>
              </a:solidFill>
              <a:effectLst/>
              <a:latin typeface="Newsreader"/>
            </a:endParaRPr>
          </a:p>
          <a:p>
            <a:pPr marL="0" indent="0">
              <a:buNone/>
            </a:pPr>
            <a:r>
              <a:rPr lang="en-US" dirty="0"/>
              <a:t>Florida Today Article (Google)</a:t>
            </a:r>
          </a:p>
          <a:p>
            <a:pPr marL="0" indent="0">
              <a:buNone/>
            </a:pPr>
            <a:r>
              <a:rPr lang="en-US" b="0" i="0" dirty="0">
                <a:solidFill>
                  <a:srgbClr val="303030"/>
                </a:solidFill>
                <a:effectLst/>
                <a:latin typeface="Georgia Pro" panose="02040502050405020303" pitchFamily="18" charset="0"/>
              </a:rPr>
              <a:t>Plumbers favored lead piping and plumbing until 1930, when copper replaced it for service lines. Galvanized pipes were used for interior plumbing between 1920 and 1950. And copper pipe used between 1970 and 1986 used lead solder until it was banned in 1986</a:t>
            </a:r>
            <a:endParaRPr lang="en-US" dirty="0"/>
          </a:p>
        </p:txBody>
      </p:sp>
    </p:spTree>
    <p:extLst>
      <p:ext uri="{BB962C8B-B14F-4D97-AF65-F5344CB8AC3E}">
        <p14:creationId xmlns:p14="http://schemas.microsoft.com/office/powerpoint/2010/main" val="73053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B45C-541E-4776-A317-19DE203A2CBC}"/>
              </a:ext>
            </a:extLst>
          </p:cNvPr>
          <p:cNvSpPr>
            <a:spLocks noGrp="1"/>
          </p:cNvSpPr>
          <p:nvPr>
            <p:ph type="title"/>
          </p:nvPr>
        </p:nvSpPr>
        <p:spPr/>
        <p:txBody>
          <a:bodyPr/>
          <a:lstStyle/>
          <a:p>
            <a:r>
              <a:rPr lang="en-US" dirty="0"/>
              <a:t>DEP Presentation 2022 Focus on Change</a:t>
            </a:r>
          </a:p>
        </p:txBody>
      </p:sp>
      <p:sp>
        <p:nvSpPr>
          <p:cNvPr id="3" name="Content Placeholder 2">
            <a:extLst>
              <a:ext uri="{FF2B5EF4-FFF2-40B4-BE49-F238E27FC236}">
                <a16:creationId xmlns:a16="http://schemas.microsoft.com/office/drawing/2014/main" id="{C9769E23-6141-4D82-B5C6-257EC7729012}"/>
              </a:ext>
            </a:extLst>
          </p:cNvPr>
          <p:cNvSpPr>
            <a:spLocks noGrp="1"/>
          </p:cNvSpPr>
          <p:nvPr>
            <p:ph idx="1"/>
          </p:nvPr>
        </p:nvSpPr>
        <p:spPr>
          <a:xfrm>
            <a:off x="8229600" y="2754503"/>
            <a:ext cx="3124200" cy="2863169"/>
          </a:xfrm>
        </p:spPr>
        <p:txBody>
          <a:bodyPr/>
          <a:lstStyle/>
          <a:p>
            <a:endParaRPr lang="en-US" dirty="0"/>
          </a:p>
        </p:txBody>
      </p:sp>
      <p:pic>
        <p:nvPicPr>
          <p:cNvPr id="1026" name="Picture 2">
            <a:extLst>
              <a:ext uri="{FF2B5EF4-FFF2-40B4-BE49-F238E27FC236}">
                <a16:creationId xmlns:a16="http://schemas.microsoft.com/office/drawing/2014/main" id="{980A940B-977D-45B2-BE8B-909C57966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95" y="1571625"/>
            <a:ext cx="1057354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3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CF78-BBE6-44DA-A175-341E89B74327}"/>
              </a:ext>
            </a:extLst>
          </p:cNvPr>
          <p:cNvSpPr>
            <a:spLocks noGrp="1"/>
          </p:cNvSpPr>
          <p:nvPr>
            <p:ph type="title"/>
          </p:nvPr>
        </p:nvSpPr>
        <p:spPr/>
        <p:txBody>
          <a:bodyPr/>
          <a:lstStyle/>
          <a:p>
            <a:r>
              <a:rPr lang="en-US" dirty="0"/>
              <a:t>Available Resources</a:t>
            </a:r>
          </a:p>
        </p:txBody>
      </p:sp>
      <p:sp>
        <p:nvSpPr>
          <p:cNvPr id="3" name="Content Placeholder 2">
            <a:extLst>
              <a:ext uri="{FF2B5EF4-FFF2-40B4-BE49-F238E27FC236}">
                <a16:creationId xmlns:a16="http://schemas.microsoft.com/office/drawing/2014/main" id="{F54B8F07-9D57-402F-894D-06B5B6651977}"/>
              </a:ext>
            </a:extLst>
          </p:cNvPr>
          <p:cNvSpPr>
            <a:spLocks noGrp="1"/>
          </p:cNvSpPr>
          <p:nvPr>
            <p:ph idx="1"/>
          </p:nvPr>
        </p:nvSpPr>
        <p:spPr>
          <a:xfrm>
            <a:off x="649705" y="1825625"/>
            <a:ext cx="10704095" cy="4351338"/>
          </a:xfrm>
        </p:spPr>
        <p:txBody>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Requirements for Lead Service Line Inventory from ASDWA</a:t>
            </a:r>
          </a:p>
          <a:p>
            <a:pPr marL="0" marR="0">
              <a:lnSpc>
                <a:spcPct val="107000"/>
              </a:lnSpc>
              <a:spcBef>
                <a:spcPts val="0"/>
              </a:spcBef>
              <a:spcAft>
                <a:spcPts val="800"/>
              </a:spcAf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https://www.asdwa.org/event/lead-service-line-inventory-symposium/</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Examples of interactive maps</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https://www.denverwater.org/your-water/water-quality/lead/lead-service-lines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https://lead.pgh2o.com/your-water-service-line/planned-water-service-line-replacement-map/</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826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F7FE-F057-430C-8FC3-DFA355F38DE2}"/>
              </a:ext>
            </a:extLst>
          </p:cNvPr>
          <p:cNvSpPr>
            <a:spLocks noGrp="1"/>
          </p:cNvSpPr>
          <p:nvPr>
            <p:ph type="title"/>
          </p:nvPr>
        </p:nvSpPr>
        <p:spPr/>
        <p:txBody>
          <a:bodyPr/>
          <a:lstStyle/>
          <a:p>
            <a:r>
              <a:rPr lang="en-US" dirty="0"/>
              <a:t>Sharing</a:t>
            </a:r>
          </a:p>
        </p:txBody>
      </p:sp>
      <p:pic>
        <p:nvPicPr>
          <p:cNvPr id="4" name="Content Placeholder 6" descr="A nursery group of Emperor penguin chicks huddled together">
            <a:extLst>
              <a:ext uri="{FF2B5EF4-FFF2-40B4-BE49-F238E27FC236}">
                <a16:creationId xmlns:a16="http://schemas.microsoft.com/office/drawing/2014/main" id="{20749D29-516E-4EA3-8B5C-6B5CF8D92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954" y="1846263"/>
            <a:ext cx="6044417" cy="4022725"/>
          </a:xfrm>
        </p:spPr>
      </p:pic>
    </p:spTree>
    <p:extLst>
      <p:ext uri="{BB962C8B-B14F-4D97-AF65-F5344CB8AC3E}">
        <p14:creationId xmlns:p14="http://schemas.microsoft.com/office/powerpoint/2010/main" val="385274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D7F6-ACAD-4DD1-A1B0-77B50AC74873}"/>
              </a:ext>
            </a:extLst>
          </p:cNvPr>
          <p:cNvSpPr>
            <a:spLocks noGrp="1"/>
          </p:cNvSpPr>
          <p:nvPr>
            <p:ph type="title"/>
          </p:nvPr>
        </p:nvSpPr>
        <p:spPr/>
        <p:txBody>
          <a:bodyPr/>
          <a:lstStyle/>
          <a:p>
            <a:r>
              <a:rPr lang="en-US" dirty="0"/>
              <a:t>Group Purpose - Background</a:t>
            </a:r>
          </a:p>
        </p:txBody>
      </p:sp>
      <p:sp>
        <p:nvSpPr>
          <p:cNvPr id="3" name="Content Placeholder 2">
            <a:extLst>
              <a:ext uri="{FF2B5EF4-FFF2-40B4-BE49-F238E27FC236}">
                <a16:creationId xmlns:a16="http://schemas.microsoft.com/office/drawing/2014/main" id="{FDEC94CD-A115-433D-A28A-1AF59CB4330C}"/>
              </a:ext>
            </a:extLst>
          </p:cNvPr>
          <p:cNvSpPr>
            <a:spLocks noGrp="1"/>
          </p:cNvSpPr>
          <p:nvPr>
            <p:ph idx="1"/>
          </p:nvPr>
        </p:nvSpPr>
        <p:spPr/>
        <p:txBody>
          <a:bodyPr>
            <a:noAutofit/>
          </a:bodyPr>
          <a:lstStyle/>
          <a:p>
            <a:pPr marL="0" indent="0">
              <a:buNone/>
            </a:pPr>
            <a:r>
              <a:rPr lang="en-US" sz="2800" dirty="0"/>
              <a:t>Lead and Copper Rule Revisions (LCRR)</a:t>
            </a:r>
          </a:p>
          <a:p>
            <a:pPr marL="0" indent="0">
              <a:buNone/>
            </a:pPr>
            <a:r>
              <a:rPr lang="en-US" sz="2800" dirty="0"/>
              <a:t>Rule Effective Date:  December 16, 2021</a:t>
            </a:r>
          </a:p>
          <a:p>
            <a:pPr marL="0" indent="0">
              <a:buNone/>
            </a:pPr>
            <a:r>
              <a:rPr lang="en-US" sz="2800" dirty="0"/>
              <a:t>Rule Compliance Date: October 16, 2024 (2.5 years)</a:t>
            </a:r>
          </a:p>
          <a:p>
            <a:pPr marL="0" indent="0">
              <a:buNone/>
            </a:pPr>
            <a:endParaRPr lang="en-US" sz="2800" dirty="0"/>
          </a:p>
          <a:p>
            <a:pPr marL="0" indent="0">
              <a:buNone/>
            </a:pPr>
            <a:r>
              <a:rPr lang="en-US" sz="2800" dirty="0"/>
              <a:t>More changes - Lead and Copper Rule Improvements (LCRI) – Before October 16, 2024</a:t>
            </a:r>
          </a:p>
          <a:p>
            <a:pPr marL="0" indent="0">
              <a:buNone/>
            </a:pPr>
            <a:endParaRPr lang="en-US" sz="2800" dirty="0"/>
          </a:p>
          <a:p>
            <a:pPr marL="0" indent="0">
              <a:buNone/>
            </a:pPr>
            <a:r>
              <a:rPr lang="en-US" sz="2800" dirty="0"/>
              <a:t>States have until October 2023 to set up their rules</a:t>
            </a:r>
          </a:p>
        </p:txBody>
      </p:sp>
    </p:spTree>
    <p:extLst>
      <p:ext uri="{BB962C8B-B14F-4D97-AF65-F5344CB8AC3E}">
        <p14:creationId xmlns:p14="http://schemas.microsoft.com/office/powerpoint/2010/main" val="1749795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2FDD-3141-4F27-9F3D-57C3756C19A7}"/>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81E51AD7-DE98-4276-9BAB-A67F9FECB917}"/>
              </a:ext>
            </a:extLst>
          </p:cNvPr>
          <p:cNvSpPr>
            <a:spLocks noGrp="1"/>
          </p:cNvSpPr>
          <p:nvPr>
            <p:ph sz="half" idx="1"/>
          </p:nvPr>
        </p:nvSpPr>
        <p:spPr>
          <a:xfrm>
            <a:off x="1036637" y="1845733"/>
            <a:ext cx="4998402" cy="4352765"/>
          </a:xfrm>
        </p:spPr>
        <p:txBody>
          <a:bodyPr>
            <a:normAutofit/>
          </a:bodyPr>
          <a:lstStyle/>
          <a:p>
            <a:pPr marL="0" indent="0">
              <a:buNone/>
            </a:pPr>
            <a:r>
              <a:rPr lang="en-US" sz="2800" dirty="0"/>
              <a:t>Frequency -</a:t>
            </a:r>
          </a:p>
          <a:p>
            <a:pPr marL="0" indent="0">
              <a:buNone/>
            </a:pPr>
            <a:r>
              <a:rPr lang="en-US" sz="2800" dirty="0"/>
              <a:t>Date –</a:t>
            </a:r>
          </a:p>
          <a:p>
            <a:pPr marL="0" indent="0">
              <a:buNone/>
            </a:pPr>
            <a:r>
              <a:rPr lang="en-US" sz="2800" dirty="0"/>
              <a:t>Time-</a:t>
            </a:r>
          </a:p>
          <a:p>
            <a:pPr marL="0" indent="0">
              <a:buNone/>
            </a:pPr>
            <a:r>
              <a:rPr lang="en-US" sz="2800" dirty="0"/>
              <a:t>Location-</a:t>
            </a:r>
          </a:p>
          <a:p>
            <a:pPr marL="0" indent="0">
              <a:buNone/>
            </a:pPr>
            <a:r>
              <a:rPr lang="en-US" sz="2800" dirty="0"/>
              <a:t>Staff Needed –</a:t>
            </a:r>
          </a:p>
          <a:p>
            <a:pPr marL="0" indent="0">
              <a:buNone/>
            </a:pPr>
            <a:r>
              <a:rPr lang="en-US" sz="2800" dirty="0"/>
              <a:t>What do we want to accomplish next time?</a:t>
            </a:r>
          </a:p>
          <a:p>
            <a:pPr marL="0" indent="0">
              <a:buNone/>
            </a:pPr>
            <a:r>
              <a:rPr lang="en-US" sz="2800" dirty="0"/>
              <a:t>Include info on SEFLUC webpage?</a:t>
            </a:r>
          </a:p>
        </p:txBody>
      </p:sp>
      <p:pic>
        <p:nvPicPr>
          <p:cNvPr id="6" name="Content Placeholder 5" descr="Quizzical burrowing owl looking forward">
            <a:extLst>
              <a:ext uri="{FF2B5EF4-FFF2-40B4-BE49-F238E27FC236}">
                <a16:creationId xmlns:a16="http://schemas.microsoft.com/office/drawing/2014/main" id="{33039159-24F0-4961-ABC5-DBB8A62368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2113" y="2142197"/>
            <a:ext cx="4937125" cy="3430434"/>
          </a:xfrm>
        </p:spPr>
      </p:pic>
    </p:spTree>
    <p:extLst>
      <p:ext uri="{BB962C8B-B14F-4D97-AF65-F5344CB8AC3E}">
        <p14:creationId xmlns:p14="http://schemas.microsoft.com/office/powerpoint/2010/main" val="421967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0BAA-CDF3-484B-8232-61F97CA97772}"/>
              </a:ext>
            </a:extLst>
          </p:cNvPr>
          <p:cNvSpPr>
            <a:spLocks noGrp="1"/>
          </p:cNvSpPr>
          <p:nvPr>
            <p:ph type="title"/>
          </p:nvPr>
        </p:nvSpPr>
        <p:spPr/>
        <p:txBody>
          <a:bodyPr/>
          <a:lstStyle/>
          <a:p>
            <a:r>
              <a:rPr lang="en-US" dirty="0"/>
              <a:t>Group Purpose</a:t>
            </a:r>
          </a:p>
        </p:txBody>
      </p:sp>
      <p:sp>
        <p:nvSpPr>
          <p:cNvPr id="3" name="Content Placeholder 2">
            <a:extLst>
              <a:ext uri="{FF2B5EF4-FFF2-40B4-BE49-F238E27FC236}">
                <a16:creationId xmlns:a16="http://schemas.microsoft.com/office/drawing/2014/main" id="{7B495339-4A75-4068-8E88-C0F7DDB8BC65}"/>
              </a:ext>
            </a:extLst>
          </p:cNvPr>
          <p:cNvSpPr>
            <a:spLocks noGrp="1"/>
          </p:cNvSpPr>
          <p:nvPr>
            <p:ph sz="half" idx="1"/>
          </p:nvPr>
        </p:nvSpPr>
        <p:spPr>
          <a:xfrm>
            <a:off x="942974" y="1845734"/>
            <a:ext cx="7286625" cy="4023360"/>
          </a:xfrm>
        </p:spPr>
        <p:txBody>
          <a:bodyPr/>
          <a:lstStyle/>
          <a:p>
            <a:pPr marL="0" indent="0">
              <a:buNone/>
            </a:pPr>
            <a:r>
              <a:rPr lang="en-US" sz="3200" dirty="0"/>
              <a:t>Share the most recent information</a:t>
            </a:r>
          </a:p>
          <a:p>
            <a:pPr marL="0" indent="0">
              <a:buNone/>
            </a:pPr>
            <a:r>
              <a:rPr lang="en-US" sz="3200" dirty="0"/>
              <a:t>Share information resources</a:t>
            </a:r>
          </a:p>
          <a:p>
            <a:pPr marL="0" indent="0">
              <a:buNone/>
            </a:pPr>
            <a:r>
              <a:rPr lang="en-US" sz="3200" dirty="0"/>
              <a:t>Share Strategies/Difficulties</a:t>
            </a:r>
          </a:p>
          <a:p>
            <a:pPr marL="0" indent="0">
              <a:buNone/>
            </a:pPr>
            <a:r>
              <a:rPr lang="en-US" sz="3200" dirty="0"/>
              <a:t>Begin with LSL Inventory</a:t>
            </a:r>
          </a:p>
          <a:p>
            <a:pPr marL="0" indent="0">
              <a:buNone/>
            </a:pPr>
            <a:r>
              <a:rPr lang="en-US" sz="3200" dirty="0"/>
              <a:t>If works, continue with other rule elements</a:t>
            </a:r>
          </a:p>
          <a:p>
            <a:pPr marL="0" indent="0">
              <a:buNone/>
            </a:pPr>
            <a:endParaRPr lang="en-US" dirty="0"/>
          </a:p>
        </p:txBody>
      </p:sp>
      <p:pic>
        <p:nvPicPr>
          <p:cNvPr id="6" name="Content Placeholder 5" descr="Business team brainstorming">
            <a:extLst>
              <a:ext uri="{FF2B5EF4-FFF2-40B4-BE49-F238E27FC236}">
                <a16:creationId xmlns:a16="http://schemas.microsoft.com/office/drawing/2014/main" id="{B7701B9F-4117-4805-9765-782266906F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67391" y="2246490"/>
            <a:ext cx="2681634" cy="2544585"/>
          </a:xfrm>
        </p:spPr>
      </p:pic>
    </p:spTree>
    <p:extLst>
      <p:ext uri="{BB962C8B-B14F-4D97-AF65-F5344CB8AC3E}">
        <p14:creationId xmlns:p14="http://schemas.microsoft.com/office/powerpoint/2010/main" val="22255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9063D4-32C7-423A-94C3-A7ED6B0F6DAF}"/>
              </a:ext>
            </a:extLst>
          </p:cNvPr>
          <p:cNvSpPr txBox="1"/>
          <p:nvPr/>
        </p:nvSpPr>
        <p:spPr>
          <a:xfrm>
            <a:off x="874295" y="3244334"/>
            <a:ext cx="9617242" cy="1569660"/>
          </a:xfrm>
          <a:prstGeom prst="rect">
            <a:avLst/>
          </a:prstGeom>
          <a:noFill/>
        </p:spPr>
        <p:txBody>
          <a:bodyPr wrap="square">
            <a:spAutoFit/>
          </a:bodyPr>
          <a:lstStyle/>
          <a:p>
            <a:r>
              <a:rPr lang="en-US" sz="3200" dirty="0"/>
              <a:t>Slides (below and in blue) from the EPA Website:</a:t>
            </a:r>
          </a:p>
          <a:p>
            <a:endParaRPr lang="en-US" sz="3200" dirty="0"/>
          </a:p>
          <a:p>
            <a:r>
              <a:rPr lang="en-US" sz="3200" dirty="0"/>
              <a:t>https://www.epa.gov/dwreginfo/lead-and-copper-rule</a:t>
            </a:r>
          </a:p>
        </p:txBody>
      </p:sp>
      <p:pic>
        <p:nvPicPr>
          <p:cNvPr id="3" name="Picture 4" descr="Image result for picture of lead pipes">
            <a:extLst>
              <a:ext uri="{FF2B5EF4-FFF2-40B4-BE49-F238E27FC236}">
                <a16:creationId xmlns:a16="http://schemas.microsoft.com/office/drawing/2014/main" id="{9542C3F5-0E32-41CC-A941-B671E33A8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635" y="362123"/>
            <a:ext cx="3808440" cy="261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4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EF15-7316-4395-A3D2-A980FEA3E9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591EC1-BCAE-4B31-959F-1A43FBAA75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2C4CB2-8E62-4482-A8F3-E7A7660FC298}"/>
              </a:ext>
            </a:extLst>
          </p:cNvPr>
          <p:cNvPicPr>
            <a:picLocks noChangeAspect="1"/>
          </p:cNvPicPr>
          <p:nvPr/>
        </p:nvPicPr>
        <p:blipFill>
          <a:blip r:embed="rId2"/>
          <a:stretch>
            <a:fillRect/>
          </a:stretch>
        </p:blipFill>
        <p:spPr>
          <a:xfrm>
            <a:off x="66675" y="176212"/>
            <a:ext cx="12058650" cy="6505575"/>
          </a:xfrm>
          <a:prstGeom prst="rect">
            <a:avLst/>
          </a:prstGeom>
        </p:spPr>
      </p:pic>
    </p:spTree>
    <p:extLst>
      <p:ext uri="{BB962C8B-B14F-4D97-AF65-F5344CB8AC3E}">
        <p14:creationId xmlns:p14="http://schemas.microsoft.com/office/powerpoint/2010/main" val="16581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BB08-0354-43B0-BC59-AAB456B4D87D}"/>
              </a:ext>
            </a:extLst>
          </p:cNvPr>
          <p:cNvSpPr>
            <a:spLocks noGrp="1"/>
          </p:cNvSpPr>
          <p:nvPr>
            <p:ph type="title"/>
          </p:nvPr>
        </p:nvSpPr>
        <p:spPr>
          <a:xfrm>
            <a:off x="1097280" y="286604"/>
            <a:ext cx="10058400" cy="1056422"/>
          </a:xfrm>
        </p:spPr>
        <p:txBody>
          <a:bodyPr/>
          <a:lstStyle/>
          <a:p>
            <a:r>
              <a:rPr lang="en-US" dirty="0"/>
              <a:t>LCRR Requirements</a:t>
            </a:r>
          </a:p>
        </p:txBody>
      </p:sp>
      <p:sp>
        <p:nvSpPr>
          <p:cNvPr id="3" name="Content Placeholder 2">
            <a:extLst>
              <a:ext uri="{FF2B5EF4-FFF2-40B4-BE49-F238E27FC236}">
                <a16:creationId xmlns:a16="http://schemas.microsoft.com/office/drawing/2014/main" id="{195BA526-6EBE-4661-974D-DB6CB695B6D9}"/>
              </a:ext>
            </a:extLst>
          </p:cNvPr>
          <p:cNvSpPr>
            <a:spLocks noGrp="1"/>
          </p:cNvSpPr>
          <p:nvPr>
            <p:ph idx="1"/>
          </p:nvPr>
        </p:nvSpPr>
        <p:spPr>
          <a:xfrm>
            <a:off x="412693" y="1416106"/>
            <a:ext cx="11628255" cy="5097982"/>
          </a:xfrm>
        </p:spPr>
        <p:txBody>
          <a:bodyPr>
            <a:normAutofit fontScale="70000" lnSpcReduction="20000"/>
          </a:bodyPr>
          <a:lstStyle/>
          <a:p>
            <a:r>
              <a:rPr lang="en-US" sz="2400" dirty="0"/>
              <a:t>Lead Service Line Inventory  (Utility and Customer Sides) –  Oct 2024</a:t>
            </a:r>
          </a:p>
          <a:p>
            <a:r>
              <a:rPr lang="en-US" sz="2400" dirty="0">
                <a:solidFill>
                  <a:srgbClr val="0070C0"/>
                </a:solidFill>
              </a:rPr>
              <a:t>Lead Service Line Replacement Plan (Utility and Customer Sides) – Oct 2024</a:t>
            </a:r>
          </a:p>
          <a:p>
            <a:r>
              <a:rPr lang="en-US" sz="2400" dirty="0">
                <a:solidFill>
                  <a:srgbClr val="0070C0"/>
                </a:solidFill>
              </a:rPr>
              <a:t>Tap Sampling Plan –  Oct 2024 (more changes expected to rule)</a:t>
            </a:r>
          </a:p>
          <a:p>
            <a:r>
              <a:rPr lang="en-US" sz="2400" dirty="0">
                <a:solidFill>
                  <a:srgbClr val="0070C0"/>
                </a:solidFill>
              </a:rPr>
              <a:t>Customer Notifications – Nov 16, 2024 (30 days after inventory done) and Annually – specific type of line; after TL or AL exceeded</a:t>
            </a:r>
          </a:p>
          <a:p>
            <a:r>
              <a:rPr lang="en-US" sz="2400" dirty="0"/>
              <a:t>Find and Fix – Customer (Notify 3 days, re-collect 30 days), FDEP (when) and Local and State Health Agencies Annual by July 1 (results, addresses, outreach materials, corrosion)</a:t>
            </a:r>
          </a:p>
          <a:p>
            <a:r>
              <a:rPr lang="en-US" sz="2400" dirty="0"/>
              <a:t>Water Quality Sampling upon tap sample &gt;15 ppb sample – within 5 days, FDEP and Report with find and fix above</a:t>
            </a:r>
          </a:p>
          <a:p>
            <a:r>
              <a:rPr lang="en-US" sz="2400" dirty="0"/>
              <a:t>New Customer  Tap result notifications timelines (3 days if &gt; 15 ppb, 30 days if &lt;/= 15 ppb) &amp; resamples within 30 days </a:t>
            </a:r>
          </a:p>
          <a:p>
            <a:r>
              <a:rPr lang="en-US" sz="2400" dirty="0">
                <a:solidFill>
                  <a:srgbClr val="0070C0"/>
                </a:solidFill>
              </a:rPr>
              <a:t>School and Day Care Testing (&lt;2014) – </a:t>
            </a:r>
            <a:r>
              <a:rPr lang="en-US" sz="2400" dirty="0">
                <a:solidFill>
                  <a:srgbClr val="0070C0"/>
                </a:solidFill>
                <a:highlight>
                  <a:srgbClr val="FFFF00"/>
                </a:highlight>
              </a:rPr>
              <a:t>Compile list, sampling schedule (contact facilities) due Oct 2024</a:t>
            </a:r>
          </a:p>
          <a:p>
            <a:r>
              <a:rPr lang="en-US" sz="2400" dirty="0">
                <a:solidFill>
                  <a:srgbClr val="0070C0"/>
                </a:solidFill>
              </a:rPr>
              <a:t>Filter Pitchers, POU filters, educational material &amp; flushing info, analytical testing &amp; reporting when disturb line (LSL, GRR, Unknown) – </a:t>
            </a:r>
            <a:r>
              <a:rPr lang="en-US" sz="2400" dirty="0">
                <a:solidFill>
                  <a:srgbClr val="0070C0"/>
                </a:solidFill>
                <a:highlight>
                  <a:srgbClr val="FFFF00"/>
                </a:highlight>
              </a:rPr>
              <a:t>communication between field/compliance or lab</a:t>
            </a:r>
          </a:p>
          <a:p>
            <a:r>
              <a:rPr lang="en-US" sz="2400" dirty="0"/>
              <a:t>New limits (Action Level and Trigger Level)</a:t>
            </a:r>
          </a:p>
          <a:p>
            <a:r>
              <a:rPr lang="en-US" sz="2400" dirty="0">
                <a:solidFill>
                  <a:srgbClr val="0070C0"/>
                </a:solidFill>
              </a:rPr>
              <a:t>Lead Service Line Replacements based on TL or AL exceedance (track in Inventory with dates, Report # and Analytical results) –  </a:t>
            </a:r>
            <a:r>
              <a:rPr lang="en-US" sz="2400" dirty="0">
                <a:solidFill>
                  <a:srgbClr val="0070C0"/>
                </a:solidFill>
                <a:highlight>
                  <a:srgbClr val="FFFF00"/>
                </a:highlight>
              </a:rPr>
              <a:t>communication between field/compliance or lab/ inventory data entry</a:t>
            </a:r>
            <a:r>
              <a:rPr lang="en-US" sz="2400" dirty="0">
                <a:solidFill>
                  <a:srgbClr val="0070C0"/>
                </a:solidFill>
              </a:rPr>
              <a:t> </a:t>
            </a:r>
          </a:p>
          <a:p>
            <a:r>
              <a:rPr lang="en-US" sz="2400" dirty="0"/>
              <a:t>Corrosion Plans (Optimize upon TL exceedance or </a:t>
            </a:r>
            <a:r>
              <a:rPr lang="en-US" sz="2400" dirty="0">
                <a:solidFill>
                  <a:srgbClr val="0070C0"/>
                </a:solidFill>
              </a:rPr>
              <a:t>make adjustments based on Find and Fix Water Quality</a:t>
            </a:r>
            <a:r>
              <a:rPr lang="en-US" sz="2400" dirty="0"/>
              <a:t>, new test procedures)</a:t>
            </a:r>
          </a:p>
          <a:p>
            <a:endParaRPr lang="en-US" dirty="0"/>
          </a:p>
          <a:p>
            <a:endParaRPr lang="en-US" dirty="0"/>
          </a:p>
        </p:txBody>
      </p:sp>
    </p:spTree>
    <p:extLst>
      <p:ext uri="{BB962C8B-B14F-4D97-AF65-F5344CB8AC3E}">
        <p14:creationId xmlns:p14="http://schemas.microsoft.com/office/powerpoint/2010/main" val="320709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90FC1-A655-4A5B-AE77-BDA9C6C090AC}"/>
              </a:ext>
            </a:extLst>
          </p:cNvPr>
          <p:cNvSpPr>
            <a:spLocks noGrp="1"/>
          </p:cNvSpPr>
          <p:nvPr>
            <p:ph type="title"/>
          </p:nvPr>
        </p:nvSpPr>
        <p:spPr/>
        <p:txBody>
          <a:bodyPr/>
          <a:lstStyle/>
          <a:p>
            <a:r>
              <a:rPr lang="en-US" dirty="0"/>
              <a:t>LSL Inventory Requirements per the Rule</a:t>
            </a:r>
          </a:p>
        </p:txBody>
      </p:sp>
      <p:sp>
        <p:nvSpPr>
          <p:cNvPr id="5" name="Content Placeholder 4">
            <a:extLst>
              <a:ext uri="{FF2B5EF4-FFF2-40B4-BE49-F238E27FC236}">
                <a16:creationId xmlns:a16="http://schemas.microsoft.com/office/drawing/2014/main" id="{9C1BBD02-3250-4048-B17D-5FB7B502AC8E}"/>
              </a:ext>
            </a:extLst>
          </p:cNvPr>
          <p:cNvSpPr>
            <a:spLocks noGrp="1"/>
          </p:cNvSpPr>
          <p:nvPr>
            <p:ph sz="half" idx="1"/>
          </p:nvPr>
        </p:nvSpPr>
        <p:spPr>
          <a:xfrm>
            <a:off x="617621" y="1825625"/>
            <a:ext cx="5622757" cy="4667250"/>
          </a:xfrm>
        </p:spPr>
        <p:txBody>
          <a:bodyPr>
            <a:normAutofit fontScale="85000" lnSpcReduction="20000"/>
          </a:bodyPr>
          <a:lstStyle/>
          <a:p>
            <a:pPr marL="0" indent="0">
              <a:buNone/>
            </a:pPr>
            <a:r>
              <a:rPr lang="en-US" dirty="0"/>
              <a:t>Identify customer &amp; utility SLs </a:t>
            </a:r>
          </a:p>
          <a:p>
            <a:pPr lvl="1">
              <a:spcBef>
                <a:spcPts val="0"/>
              </a:spcBef>
            </a:pPr>
            <a:r>
              <a:rPr lang="en-US" sz="2000" dirty="0"/>
              <a:t>Lead</a:t>
            </a:r>
          </a:p>
          <a:p>
            <a:pPr lvl="1">
              <a:spcBef>
                <a:spcPts val="0"/>
              </a:spcBef>
            </a:pPr>
            <a:r>
              <a:rPr lang="en-US" sz="2000" dirty="0"/>
              <a:t>Galvanized requiring replacement*</a:t>
            </a:r>
          </a:p>
          <a:p>
            <a:pPr lvl="1">
              <a:spcBef>
                <a:spcPts val="0"/>
              </a:spcBef>
            </a:pPr>
            <a:r>
              <a:rPr lang="en-US" sz="2000" dirty="0"/>
              <a:t>non-lead</a:t>
            </a:r>
          </a:p>
          <a:p>
            <a:pPr lvl="1">
              <a:spcBef>
                <a:spcPts val="0"/>
              </a:spcBef>
            </a:pPr>
            <a:r>
              <a:rPr lang="en-US" sz="2000" dirty="0"/>
              <a:t>Lead Status Unknown (unknown)</a:t>
            </a:r>
          </a:p>
          <a:p>
            <a:pPr marL="0" indent="0">
              <a:spcBef>
                <a:spcPts val="0"/>
              </a:spcBef>
              <a:buNone/>
            </a:pPr>
            <a:endParaRPr lang="en-US" dirty="0"/>
          </a:p>
          <a:p>
            <a:pPr marL="0" indent="0">
              <a:spcBef>
                <a:spcPts val="0"/>
              </a:spcBef>
              <a:buNone/>
            </a:pPr>
            <a:r>
              <a:rPr lang="en-US" dirty="0"/>
              <a:t>Inventory on-line if serve&gt; 50,000</a:t>
            </a:r>
          </a:p>
          <a:p>
            <a:pPr marL="0" indent="0">
              <a:spcBef>
                <a:spcPts val="0"/>
              </a:spcBef>
              <a:buNone/>
            </a:pPr>
            <a:endParaRPr lang="en-US" dirty="0"/>
          </a:p>
          <a:p>
            <a:pPr marL="0" indent="0">
              <a:spcBef>
                <a:spcPts val="0"/>
              </a:spcBef>
              <a:buNone/>
            </a:pPr>
            <a:r>
              <a:rPr lang="en-US" dirty="0"/>
              <a:t>Submit to FDEP/DOH along with numbers </a:t>
            </a:r>
          </a:p>
          <a:p>
            <a:pPr marL="0" indent="0">
              <a:spcBef>
                <a:spcPts val="0"/>
              </a:spcBef>
              <a:buNone/>
            </a:pPr>
            <a:r>
              <a:rPr lang="en-US" dirty="0"/>
              <a:t>(unknowns = lead)</a:t>
            </a:r>
          </a:p>
          <a:p>
            <a:pPr marL="0" indent="0">
              <a:spcBef>
                <a:spcPts val="0"/>
              </a:spcBef>
              <a:buNone/>
            </a:pPr>
            <a:endParaRPr lang="en-US" dirty="0"/>
          </a:p>
          <a:p>
            <a:pPr marL="0" indent="0">
              <a:spcBef>
                <a:spcPts val="0"/>
              </a:spcBef>
              <a:buNone/>
            </a:pPr>
            <a:r>
              <a:rPr lang="en-US" dirty="0"/>
              <a:t>Annual letters to customers with line identified &amp; replacement information (and 30 days after inventory complete, TL or AL ex)</a:t>
            </a:r>
          </a:p>
          <a:p>
            <a:pPr marL="0" indent="0">
              <a:spcBef>
                <a:spcPts val="0"/>
              </a:spcBef>
              <a:buNone/>
            </a:pPr>
            <a:endParaRPr lang="en-US" dirty="0"/>
          </a:p>
          <a:p>
            <a:pPr marL="0" indent="0">
              <a:spcBef>
                <a:spcPts val="0"/>
              </a:spcBef>
              <a:buNone/>
            </a:pPr>
            <a:r>
              <a:rPr lang="en-US" dirty="0"/>
              <a:t>Update Inventory during normal course of operations; update numbers annually based on inspections</a:t>
            </a:r>
          </a:p>
          <a:p>
            <a:pPr marL="0" indent="0">
              <a:spcBef>
                <a:spcPts val="0"/>
              </a:spcBef>
              <a:buNone/>
            </a:pPr>
            <a:endParaRPr lang="en-US" dirty="0"/>
          </a:p>
          <a:p>
            <a:pPr marL="0" indent="0">
              <a:spcBef>
                <a:spcPts val="0"/>
              </a:spcBef>
              <a:buNone/>
            </a:pPr>
            <a:r>
              <a:rPr lang="en-US" dirty="0"/>
              <a:t>Must be able to identify actual LSL or GRR replacements compared to identification as non-lead </a:t>
            </a:r>
          </a:p>
          <a:p>
            <a:pPr marL="0" indent="0">
              <a:spcBef>
                <a:spcPts val="0"/>
              </a:spcBef>
              <a:buNone/>
            </a:pPr>
            <a:endParaRPr lang="en-US" dirty="0"/>
          </a:p>
          <a:p>
            <a:pPr marL="0" indent="0">
              <a:spcBef>
                <a:spcPts val="0"/>
              </a:spcBef>
              <a:buNone/>
            </a:pPr>
            <a:r>
              <a:rPr lang="en-US" dirty="0"/>
              <a:t>Systems with only non-lead not required to update Inventory, unless find a LSL (30 days to report)</a:t>
            </a:r>
          </a:p>
          <a:p>
            <a:pPr marL="0" indent="0">
              <a:spcBef>
                <a:spcPts val="0"/>
              </a:spcBef>
              <a:buNone/>
            </a:pPr>
            <a:endParaRPr lang="en-US" dirty="0"/>
          </a:p>
        </p:txBody>
      </p:sp>
      <p:sp>
        <p:nvSpPr>
          <p:cNvPr id="6" name="Content Placeholder 5">
            <a:extLst>
              <a:ext uri="{FF2B5EF4-FFF2-40B4-BE49-F238E27FC236}">
                <a16:creationId xmlns:a16="http://schemas.microsoft.com/office/drawing/2014/main" id="{FA556930-7F62-4A9B-BEFF-90321DECEC71}"/>
              </a:ext>
            </a:extLst>
          </p:cNvPr>
          <p:cNvSpPr>
            <a:spLocks noGrp="1"/>
          </p:cNvSpPr>
          <p:nvPr>
            <p:ph sz="half" idx="2"/>
          </p:nvPr>
        </p:nvSpPr>
        <p:spPr>
          <a:xfrm>
            <a:off x="6696074" y="1825624"/>
            <a:ext cx="5255294" cy="4791743"/>
          </a:xfrm>
        </p:spPr>
        <p:txBody>
          <a:bodyPr>
            <a:normAutofit fontScale="85000" lnSpcReduction="20000"/>
          </a:bodyPr>
          <a:lstStyle/>
          <a:p>
            <a:pPr marL="0" indent="0">
              <a:buNone/>
            </a:pPr>
            <a:r>
              <a:rPr lang="en-US" sz="2800" dirty="0"/>
              <a:t>* Galvanize Requiring Replacement (GRR) – where a galvanized service line is or was at any time downstream of a lead service line or is currently downstream of a “Lead Status Unknown” service line.  If the water system is unable to demonstrate that the galvanized service line was never downstream of a lead service line, it must presume there was an upstream lead service line.</a:t>
            </a:r>
          </a:p>
        </p:txBody>
      </p:sp>
    </p:spTree>
    <p:extLst>
      <p:ext uri="{BB962C8B-B14F-4D97-AF65-F5344CB8AC3E}">
        <p14:creationId xmlns:p14="http://schemas.microsoft.com/office/powerpoint/2010/main" val="402387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D5B2-86A3-4B42-A41D-145163928AF3}"/>
              </a:ext>
            </a:extLst>
          </p:cNvPr>
          <p:cNvSpPr>
            <a:spLocks noGrp="1"/>
          </p:cNvSpPr>
          <p:nvPr>
            <p:ph type="title"/>
          </p:nvPr>
        </p:nvSpPr>
        <p:spPr/>
        <p:txBody>
          <a:bodyPr/>
          <a:lstStyle/>
          <a:p>
            <a:r>
              <a:rPr lang="en-US" dirty="0"/>
              <a:t>LSL Inventory – What We Know</a:t>
            </a:r>
          </a:p>
        </p:txBody>
      </p:sp>
      <p:sp>
        <p:nvSpPr>
          <p:cNvPr id="3" name="Content Placeholder 2">
            <a:extLst>
              <a:ext uri="{FF2B5EF4-FFF2-40B4-BE49-F238E27FC236}">
                <a16:creationId xmlns:a16="http://schemas.microsoft.com/office/drawing/2014/main" id="{770046FF-FFD0-451F-8539-CF02E2288636}"/>
              </a:ext>
            </a:extLst>
          </p:cNvPr>
          <p:cNvSpPr>
            <a:spLocks noGrp="1"/>
          </p:cNvSpPr>
          <p:nvPr>
            <p:ph sz="half" idx="1"/>
          </p:nvPr>
        </p:nvSpPr>
        <p:spPr/>
        <p:txBody>
          <a:bodyPr/>
          <a:lstStyle/>
          <a:p>
            <a:r>
              <a:rPr lang="en-US" dirty="0"/>
              <a:t>EPA is preparing a guidance document and template for Inventory</a:t>
            </a:r>
          </a:p>
          <a:p>
            <a:r>
              <a:rPr lang="en-US" dirty="0"/>
              <a:t>See 40 CFR, Subpart I, Part 141</a:t>
            </a:r>
          </a:p>
          <a:p>
            <a:pPr marL="0" indent="0">
              <a:buNone/>
            </a:pPr>
            <a:endParaRPr lang="en-US" dirty="0"/>
          </a:p>
          <a:p>
            <a:r>
              <a:rPr lang="en-US" dirty="0"/>
              <a:t>May use the records or methods for line identification in the rule, or a State of Florida approved method</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77D45A6E-881F-416A-9C4E-F02F5F54282B}"/>
              </a:ext>
            </a:extLst>
          </p:cNvPr>
          <p:cNvSpPr>
            <a:spLocks noGrp="1"/>
          </p:cNvSpPr>
          <p:nvPr>
            <p:ph sz="half" idx="2"/>
          </p:nvPr>
        </p:nvSpPr>
        <p:spPr/>
        <p:txBody>
          <a:bodyPr/>
          <a:lstStyle/>
          <a:p>
            <a:r>
              <a:rPr lang="en-US" dirty="0"/>
              <a:t>Location Identifier – address, block, intersection associated with each SL</a:t>
            </a:r>
          </a:p>
          <a:p>
            <a:r>
              <a:rPr lang="en-US" dirty="0"/>
              <a:t>Composition – Lead, Non-lead, Galvanized Requiring Replacement, Unknown, or may provide exact material of line</a:t>
            </a:r>
          </a:p>
          <a:p>
            <a:r>
              <a:rPr lang="en-US" dirty="0">
                <a:solidFill>
                  <a:schemeClr val="accent1">
                    <a:lumMod val="75000"/>
                  </a:schemeClr>
                </a:solidFill>
              </a:rPr>
              <a:t>Data Source, date confirmed, who</a:t>
            </a:r>
          </a:p>
          <a:p>
            <a:r>
              <a:rPr lang="en-US" dirty="0">
                <a:solidFill>
                  <a:schemeClr val="accent1">
                    <a:lumMod val="75000"/>
                  </a:schemeClr>
                </a:solidFill>
              </a:rPr>
              <a:t>As move forward: date changed out, document change as physical changeout and not identification of the line</a:t>
            </a:r>
          </a:p>
          <a:p>
            <a:pPr marL="0" indent="0">
              <a:buNone/>
            </a:pPr>
            <a:endParaRPr lang="en-US" dirty="0"/>
          </a:p>
        </p:txBody>
      </p:sp>
    </p:spTree>
    <p:extLst>
      <p:ext uri="{BB962C8B-B14F-4D97-AF65-F5344CB8AC3E}">
        <p14:creationId xmlns:p14="http://schemas.microsoft.com/office/powerpoint/2010/main" val="39879698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823</TotalTime>
  <Words>1205</Words>
  <Application>Microsoft Office PowerPoint</Application>
  <PresentationFormat>Widescreen</PresentationFormat>
  <Paragraphs>139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Calibri Light</vt:lpstr>
      <vt:lpstr>Georgia Pro</vt:lpstr>
      <vt:lpstr>Newsreader</vt:lpstr>
      <vt:lpstr>Wingdings</vt:lpstr>
      <vt:lpstr>Retrospect</vt:lpstr>
      <vt:lpstr>SEFLUC – LEAD SERVICE LINE INVENTORY WORKING GROUP</vt:lpstr>
      <vt:lpstr>Introductions</vt:lpstr>
      <vt:lpstr>Group Purpose - Background</vt:lpstr>
      <vt:lpstr>Group Purpose</vt:lpstr>
      <vt:lpstr>PowerPoint Presentation</vt:lpstr>
      <vt:lpstr>PowerPoint Presentation</vt:lpstr>
      <vt:lpstr>LCRR Requirements</vt:lpstr>
      <vt:lpstr>LSL Inventory Requirements per the Rule</vt:lpstr>
      <vt:lpstr>LSL Inventory – What We Know</vt:lpstr>
      <vt:lpstr>LSL Replacement Plan</vt:lpstr>
      <vt:lpstr>STEP 1 – Develop LSL Inventory Template</vt:lpstr>
      <vt:lpstr>Data Sources (Per the Rule)</vt:lpstr>
      <vt:lpstr>Possible Methods for Finding SL Composition - Inspection</vt:lpstr>
      <vt:lpstr>Possible Methods for finding SL Composition</vt:lpstr>
      <vt:lpstr>STEP 2 – Develop Data Collection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LSLs in Florida?</vt:lpstr>
      <vt:lpstr>DEP Presentation 2022 Focus on Change</vt:lpstr>
      <vt:lpstr>Available Resources</vt:lpstr>
      <vt:lpstr>Sharing</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Loucraft, Maria</dc:creator>
  <cp:lastModifiedBy>Loucraft, Maria</cp:lastModifiedBy>
  <cp:revision>20</cp:revision>
  <dcterms:created xsi:type="dcterms:W3CDTF">2022-03-15T19:05:06Z</dcterms:created>
  <dcterms:modified xsi:type="dcterms:W3CDTF">2022-03-30T14:32:28Z</dcterms:modified>
</cp:coreProperties>
</file>