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59" r:id="rId5"/>
    <p:sldId id="278" r:id="rId6"/>
    <p:sldId id="274" r:id="rId7"/>
    <p:sldId id="268" r:id="rId8"/>
    <p:sldId id="279" r:id="rId9"/>
    <p:sldId id="280" r:id="rId10"/>
    <p:sldId id="281" r:id="rId11"/>
    <p:sldId id="28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pprenticeShip@frwa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422" y="1374044"/>
            <a:ext cx="5868988" cy="363405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Water and WASTEWATER Workforce Development PROGRAM</a:t>
            </a:r>
          </a:p>
        </p:txBody>
      </p:sp>
      <p:pic>
        <p:nvPicPr>
          <p:cNvPr id="1026" name="Picture 2" descr="FR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2" y="917950"/>
            <a:ext cx="4546242" cy="454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6546" y="5280338"/>
            <a:ext cx="6490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Our program is a </a:t>
            </a:r>
            <a:r>
              <a:rPr lang="en-US" b="1"/>
              <a:t>US Department of Labor and FL Department of Education approved program</a:t>
            </a:r>
            <a:r>
              <a:rPr lang="en-US"/>
              <a:t> that results in a nationally recognized Certificate of Completion.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1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F0B05B-D5EF-41FF-AB55-D03B5BB7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AE37277-7EA9-4ECB-9D9F-E4F05375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E4A7108-20DB-4634-B074-80BF80BCA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6"/>
          <a:stretch/>
        </p:blipFill>
        <p:spPr>
          <a:xfrm rot="5400000">
            <a:off x="-479409" y="479411"/>
            <a:ext cx="3428997" cy="2470174"/>
          </a:xfrm>
          <a:prstGeom prst="rect">
            <a:avLst/>
          </a:prstGeom>
        </p:spPr>
      </p:pic>
      <p:pic>
        <p:nvPicPr>
          <p:cNvPr id="13" name="Picture 12" descr="A picture containing person, indoor, feet&#10;&#10;Description automatically generated">
            <a:extLst>
              <a:ext uri="{FF2B5EF4-FFF2-40B4-BE49-F238E27FC236}">
                <a16:creationId xmlns:a16="http://schemas.microsoft.com/office/drawing/2014/main" id="{86B03BE1-5FDC-439C-B05D-AFB19B8DD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 rot="5400000">
            <a:off x="4515073" y="459596"/>
            <a:ext cx="3428997" cy="2509805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9D37354-4BFD-4812-8878-E66E9B001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6"/>
          <a:stretch/>
        </p:blipFill>
        <p:spPr>
          <a:xfrm rot="5400000">
            <a:off x="2087565" y="459596"/>
            <a:ext cx="3428997" cy="250980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0A63EC-2D6F-488E-B4F1-CCA780DA5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0178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F77A73-A5BE-46BA-92C0-584DC922D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4670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EDC389A-04D5-4101-876F-203B7FF688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25079" y="1403920"/>
            <a:ext cx="3429001" cy="74791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FC955-1BD0-4749-A9EA-D18C2BE31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01F25D2-F357-4842-B37B-49161F08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CAEAB76-E366-459A-9457-C18B87A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54648-2845-472D-8F26-CE9C0D53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116" y="1279186"/>
            <a:ext cx="3493699" cy="40174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RTI: Dosing meters: operation, trouble shooting &amp; maintenance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0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2DA7-58D9-42A0-90D9-11B66CD9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Southeast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4AE4-14F5-46BA-9BA2-F54A7A56B7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FRWA is actively recruiting for a part-time or full-time trainer as soon as possible</a:t>
            </a:r>
          </a:p>
          <a:p>
            <a:r>
              <a:rPr lang="en-US" dirty="0"/>
              <a:t>Frwa aims to begin a drinking water and/or wastewater session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388453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78040"/>
            <a:ext cx="10363826" cy="4413160"/>
          </a:xfrm>
        </p:spPr>
        <p:txBody>
          <a:bodyPr/>
          <a:lstStyle/>
          <a:p>
            <a:pPr marL="0" indent="0">
              <a:buNone/>
            </a:pPr>
            <a:r>
              <a:rPr lang="en-US" sz="3600" cap="none" dirty="0"/>
              <a:t>Contact:</a:t>
            </a:r>
          </a:p>
          <a:p>
            <a:pPr marL="0" indent="0">
              <a:buNone/>
            </a:pPr>
            <a:r>
              <a:rPr lang="en-US" sz="2800" dirty="0"/>
              <a:t>Chris Muesing – FRWA Apprenticeship Coordinator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268AB"/>
                </a:solidFill>
              </a:rPr>
              <a:t>(859) 940-2599 </a:t>
            </a:r>
            <a:r>
              <a:rPr lang="en-US" sz="2800" dirty="0"/>
              <a:t>or </a:t>
            </a:r>
            <a:r>
              <a:rPr lang="en-US" sz="2800" u="sng" dirty="0">
                <a:solidFill>
                  <a:srgbClr val="1268AB"/>
                </a:solidFill>
              </a:rPr>
              <a:t>chris.muesing</a:t>
            </a:r>
            <a:r>
              <a:rPr lang="en-US" sz="2800" u="sng" dirty="0">
                <a:solidFill>
                  <a:srgbClr val="1268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@frwa.net</a:t>
            </a:r>
            <a:endParaRPr lang="en-US" sz="2800" dirty="0">
              <a:solidFill>
                <a:srgbClr val="1268AB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R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9" y="392294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83DE-BAA7-4CB0-AF0E-E3C20E7C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FRWA Apprenticeship</a:t>
            </a:r>
            <a:br>
              <a:rPr lang="en-US" dirty="0"/>
            </a:br>
            <a:r>
              <a:rPr lang="en-US" dirty="0"/>
              <a:t>Program History and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182B-83B6-4C98-9962-AB4BAEAE0C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430" y="2367092"/>
            <a:ext cx="10941170" cy="3424107"/>
          </a:xfrm>
        </p:spPr>
        <p:txBody>
          <a:bodyPr/>
          <a:lstStyle/>
          <a:p>
            <a:r>
              <a:rPr lang="en-US" dirty="0"/>
              <a:t>National Rural Water Association has 34 states participating in this program</a:t>
            </a:r>
          </a:p>
          <a:p>
            <a:r>
              <a:rPr lang="en-US" dirty="0"/>
              <a:t>2019: Program standards were written and submitted to FDOE – FDOE Approved</a:t>
            </a:r>
          </a:p>
          <a:p>
            <a:r>
              <a:rPr lang="en-US" dirty="0"/>
              <a:t>2019: first WW Apprenticeship class was held in Tallahassee – graduated fall 2021</a:t>
            </a:r>
          </a:p>
          <a:p>
            <a:r>
              <a:rPr lang="en-US" dirty="0"/>
              <a:t>2021: Second Graduating class (DW &amp; WW) begun – graduates fall 2022</a:t>
            </a:r>
          </a:p>
          <a:p>
            <a:r>
              <a:rPr lang="en-US" dirty="0"/>
              <a:t>2023: FRWA is seeking to continue the success of this program in the NE and SE while continuing classes in SW</a:t>
            </a:r>
          </a:p>
        </p:txBody>
      </p:sp>
    </p:spTree>
    <p:extLst>
      <p:ext uri="{BB962C8B-B14F-4D97-AF65-F5344CB8AC3E}">
        <p14:creationId xmlns:p14="http://schemas.microsoft.com/office/powerpoint/2010/main" val="19972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400D-D262-4575-A3F8-EC3CE3B1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7CA5-00BD-4873-A234-4B2D2EDA29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Accredited Apprenticeship Program by Florida Department of Education</a:t>
            </a:r>
          </a:p>
          <a:p>
            <a:r>
              <a:rPr lang="en-US" dirty="0"/>
              <a:t>Approximately two-year program commitment (may finish early with past work experience)</a:t>
            </a:r>
          </a:p>
          <a:p>
            <a:r>
              <a:rPr lang="en-US" dirty="0"/>
              <a:t>Apprentices must complete:</a:t>
            </a:r>
          </a:p>
          <a:p>
            <a:pPr lvl="1"/>
            <a:r>
              <a:rPr lang="en-US" dirty="0"/>
              <a:t>288 hours of Related Technical Instruction (RTI) by meeting in class twice/month</a:t>
            </a:r>
          </a:p>
          <a:p>
            <a:pPr lvl="1"/>
            <a:r>
              <a:rPr lang="en-US" dirty="0"/>
              <a:t>4,000 hours of on-the-job Training within a Water/Wastewater position</a:t>
            </a:r>
          </a:p>
        </p:txBody>
      </p:sp>
    </p:spTree>
    <p:extLst>
      <p:ext uri="{BB962C8B-B14F-4D97-AF65-F5344CB8AC3E}">
        <p14:creationId xmlns:p14="http://schemas.microsoft.com/office/powerpoint/2010/main" val="98321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18518"/>
            <a:ext cx="10364451" cy="96558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 panose="020F0502020204030204" pitchFamily="34" charset="0"/>
              </a:rPr>
              <a:t>Apprenticeship offers benefits to both  operators and systems</a:t>
            </a:r>
            <a:br>
              <a:rPr lang="en-US" dirty="0"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0917"/>
            <a:ext cx="10363826" cy="5100035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The system gains access to a vetted pool of applicants that will receive technical training in addition to their on-the-job training. </a:t>
            </a:r>
          </a:p>
          <a:p>
            <a:r>
              <a:rPr lang="en-US" dirty="0">
                <a:cs typeface="Calibri" panose="020F0502020204030204" pitchFamily="34" charset="0"/>
              </a:rPr>
              <a:t>The apprentice becomes a valuable employee as they learn first-hand essential skills on-the-job and learn about the system’s assets from a mentor. This mentor is a licensed operator who already works for the system. </a:t>
            </a:r>
          </a:p>
          <a:p>
            <a:r>
              <a:rPr lang="en-US" dirty="0">
                <a:cs typeface="Calibri" panose="020F0502020204030204" pitchFamily="34" charset="0"/>
              </a:rPr>
              <a:t>Apprentices receive technical instruction in addition to their on-the-job learning. This instruction helps to strengthen and round out the knowledge base of the apprentice, making them a more valuable employee. </a:t>
            </a:r>
          </a:p>
          <a:p>
            <a:r>
              <a:rPr lang="en-US" dirty="0">
                <a:cs typeface="Calibri" panose="020F0502020204030204" pitchFamily="34" charset="0"/>
              </a:rPr>
              <a:t>This training includes the coursework required to receive a Class C operator’s license for water or wastewater, hands on demos and presentations of pumps and motors, emergency response, lab testing, basics of utility management and more.  </a:t>
            </a:r>
          </a:p>
        </p:txBody>
      </p:sp>
    </p:spTree>
    <p:extLst>
      <p:ext uri="{BB962C8B-B14F-4D97-AF65-F5344CB8AC3E}">
        <p14:creationId xmlns:p14="http://schemas.microsoft.com/office/powerpoint/2010/main" val="414821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C438-D5E8-4612-B7D3-41B705EB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Apprentices 2021-23 received: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F885-6383-4C53-A0AB-2A8A963764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26695"/>
            <a:ext cx="10363826" cy="567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Related Technical Instruction (RTI – 288 hours):</a:t>
            </a:r>
          </a:p>
          <a:p>
            <a:pPr lvl="1"/>
            <a:r>
              <a:rPr lang="en-US" dirty="0"/>
              <a:t>Sacramento State coursework to fulfill the class c operator’s licensure (dw/ww)</a:t>
            </a:r>
          </a:p>
          <a:p>
            <a:pPr lvl="1"/>
            <a:r>
              <a:rPr lang="en-US" dirty="0"/>
              <a:t>Plant safety</a:t>
            </a:r>
          </a:p>
          <a:p>
            <a:pPr lvl="1"/>
            <a:r>
              <a:rPr lang="en-US" dirty="0"/>
              <a:t>Demonstration of pump and motor breakdown</a:t>
            </a:r>
          </a:p>
          <a:p>
            <a:pPr lvl="1"/>
            <a:r>
              <a:rPr lang="en-US" dirty="0"/>
              <a:t>Dosing equipment troubleshooting &amp; maintenance</a:t>
            </a:r>
          </a:p>
          <a:p>
            <a:pPr lvl="1"/>
            <a:r>
              <a:rPr lang="en-US" dirty="0"/>
              <a:t>Presentations on lab ethics and SOP of lab procedures &amp; testing</a:t>
            </a:r>
          </a:p>
          <a:p>
            <a:pPr lvl="1"/>
            <a:r>
              <a:rPr lang="en-US" dirty="0"/>
              <a:t>New technology presentations: polymers, Chemical, lab instrumentation, field and plant instrumentation, Plant equipment</a:t>
            </a:r>
          </a:p>
          <a:p>
            <a:pPr lvl="1"/>
            <a:r>
              <a:rPr lang="en-US" dirty="0"/>
              <a:t>Process control trouble shooting</a:t>
            </a:r>
          </a:p>
          <a:p>
            <a:pPr lvl="1"/>
            <a:r>
              <a:rPr lang="en-US" dirty="0"/>
              <a:t>Emergency response training and presentations</a:t>
            </a:r>
          </a:p>
          <a:p>
            <a:pPr lvl="1"/>
            <a:r>
              <a:rPr lang="en-US" dirty="0"/>
              <a:t>Stand-by generator/pump presentations</a:t>
            </a:r>
          </a:p>
          <a:p>
            <a:pPr lvl="1"/>
            <a:r>
              <a:rPr lang="en-US" dirty="0"/>
              <a:t>Mixing 101 Presentations</a:t>
            </a:r>
          </a:p>
          <a:p>
            <a:pPr lvl="1"/>
            <a:r>
              <a:rPr lang="en-US" dirty="0"/>
              <a:t>Dot flagger certification</a:t>
            </a:r>
          </a:p>
          <a:p>
            <a:pPr lvl="1"/>
            <a:r>
              <a:rPr lang="en-US" dirty="0"/>
              <a:t>Utility management basics course</a:t>
            </a:r>
          </a:p>
          <a:p>
            <a:pPr lvl="1"/>
            <a:r>
              <a:rPr lang="en-US" dirty="0"/>
              <a:t>Site visits to regional dw/ww plants</a:t>
            </a:r>
          </a:p>
          <a:p>
            <a:pPr lvl="1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589FA4-8A9E-467B-A44C-413B9E05A199}"/>
              </a:ext>
            </a:extLst>
          </p:cNvPr>
          <p:cNvSpPr/>
          <p:nvPr/>
        </p:nvSpPr>
        <p:spPr>
          <a:xfrm>
            <a:off x="7760585" y="4175183"/>
            <a:ext cx="3424687" cy="1966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B51D1-D316-4505-823D-FACFD27F255B}"/>
              </a:ext>
            </a:extLst>
          </p:cNvPr>
          <p:cNvSpPr txBox="1"/>
          <p:nvPr/>
        </p:nvSpPr>
        <p:spPr>
          <a:xfrm>
            <a:off x="7806749" y="4496874"/>
            <a:ext cx="3424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Graduating Apprentices also receive a nationally recognized certificate of completion.</a:t>
            </a:r>
          </a:p>
        </p:txBody>
      </p:sp>
    </p:spTree>
    <p:extLst>
      <p:ext uri="{BB962C8B-B14F-4D97-AF65-F5344CB8AC3E}">
        <p14:creationId xmlns:p14="http://schemas.microsoft.com/office/powerpoint/2010/main" val="328740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BDA7-ACC5-423B-8A36-36AF9A3F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C9A16D4A-37A2-4746-96B4-600F2F82CB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74" y="320040"/>
            <a:ext cx="11333405" cy="6272363"/>
          </a:xfrm>
        </p:spPr>
      </p:pic>
    </p:spTree>
    <p:extLst>
      <p:ext uri="{BB962C8B-B14F-4D97-AF65-F5344CB8AC3E}">
        <p14:creationId xmlns:p14="http://schemas.microsoft.com/office/powerpoint/2010/main" val="167476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D476-73F7-44B6-85F6-3DBC18B9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5D8E8276-D679-4B3B-8E86-D553A41C45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24" y="369632"/>
            <a:ext cx="10877751" cy="6118735"/>
          </a:xfrm>
        </p:spPr>
      </p:pic>
    </p:spTree>
    <p:extLst>
      <p:ext uri="{BB962C8B-B14F-4D97-AF65-F5344CB8AC3E}">
        <p14:creationId xmlns:p14="http://schemas.microsoft.com/office/powerpoint/2010/main" val="92505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506518DF-D87E-4763-952A-03D62CF4F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C6E15E-A40E-40BC-A9E6-237BCF432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2AD9157-AF49-4E36-A6F0-28DB0437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70ED431D-303A-45B8-BFE1-8BE0CD98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7D7257A5-2645-48E1-B98C-7CD81D4F12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-63901" y="63901"/>
            <a:ext cx="4187739" cy="4059936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64EC0A9-4DB0-4165-8AD2-20276F64D1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19655" y="46376"/>
            <a:ext cx="4187739" cy="40949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7086483-3C48-4579-9EC4-E7F7D466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0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47250D-7260-4D83-A6E1-69C3CF4A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2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E8A1019C-1BAB-4A99-9902-B967C48035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8123789" y="119528"/>
            <a:ext cx="4187739" cy="3948682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1D96F5-6CC1-4BC9-A371-7862C493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4C7C2B6-E2F9-4170-921C-E2BFE7B3F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57F78-8329-4442-92F1-D31CD90D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298" y="4187739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RTI: Instrumentation/polymers</a:t>
            </a:r>
          </a:p>
        </p:txBody>
      </p:sp>
    </p:spTree>
    <p:extLst>
      <p:ext uri="{BB962C8B-B14F-4D97-AF65-F5344CB8AC3E}">
        <p14:creationId xmlns:p14="http://schemas.microsoft.com/office/powerpoint/2010/main" val="19709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9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, indoor, different, various&#10;&#10;Description automatically generated">
            <a:extLst>
              <a:ext uri="{FF2B5EF4-FFF2-40B4-BE49-F238E27FC236}">
                <a16:creationId xmlns:a16="http://schemas.microsoft.com/office/drawing/2014/main" id="{9C1D7CC9-4413-4B2B-AFAF-DC17E400E6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D7D5F-F432-4931-B8FA-4D4DE53A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13" y="1358901"/>
            <a:ext cx="4036913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RTI: Mixing 101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008704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6407</TotalTime>
  <Words>497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Rounded MT Bold</vt:lpstr>
      <vt:lpstr>Tw Cen MT</vt:lpstr>
      <vt:lpstr>Droplet</vt:lpstr>
      <vt:lpstr>PowerPoint Presentation</vt:lpstr>
      <vt:lpstr>FRWA Apprenticeship Program History and current status</vt:lpstr>
      <vt:lpstr>Apprenticeship Info</vt:lpstr>
      <vt:lpstr>Apprenticeship offers benefits to both  operators and systems </vt:lpstr>
      <vt:lpstr>Apprentices 2021-23 received:</vt:lpstr>
      <vt:lpstr>PowerPoint Presentation</vt:lpstr>
      <vt:lpstr>PowerPoint Presentation</vt:lpstr>
      <vt:lpstr>RTI: Instrumentation/polymers</vt:lpstr>
      <vt:lpstr>RTI: Mixing 101 Presentation</vt:lpstr>
      <vt:lpstr>RTI: Dosing meters: operation, trouble shooting &amp; maintenance </vt:lpstr>
      <vt:lpstr>Focus on Southeast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Synatschk</dc:creator>
  <cp:lastModifiedBy>Anne Murray</cp:lastModifiedBy>
  <cp:revision>27</cp:revision>
  <dcterms:created xsi:type="dcterms:W3CDTF">2020-07-21T15:12:19Z</dcterms:created>
  <dcterms:modified xsi:type="dcterms:W3CDTF">2022-05-05T14:57:38Z</dcterms:modified>
</cp:coreProperties>
</file>