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401" r:id="rId3"/>
    <p:sldId id="420" r:id="rId4"/>
    <p:sldId id="274" r:id="rId5"/>
    <p:sldId id="278" r:id="rId6"/>
    <p:sldId id="279" r:id="rId7"/>
    <p:sldId id="294" r:id="rId8"/>
    <p:sldId id="293" r:id="rId9"/>
    <p:sldId id="292" r:id="rId10"/>
    <p:sldId id="291" r:id="rId11"/>
    <p:sldId id="280" r:id="rId12"/>
    <p:sldId id="281" r:id="rId13"/>
    <p:sldId id="282" r:id="rId14"/>
    <p:sldId id="422" r:id="rId15"/>
    <p:sldId id="423" r:id="rId16"/>
    <p:sldId id="424" r:id="rId17"/>
    <p:sldId id="285" r:id="rId18"/>
    <p:sldId id="290" r:id="rId19"/>
    <p:sldId id="271" r:id="rId20"/>
    <p:sldId id="417" r:id="rId21"/>
    <p:sldId id="263" r:id="rId22"/>
    <p:sldId id="283" r:id="rId23"/>
    <p:sldId id="284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DD2B74-F03F-4067-8FA4-3A43704683D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8BABCC-69B7-4122-8B1E-1F71C0B6F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2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57EE1-68FF-41F3-A9C2-91BBD57C01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717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BABCC-69B7-4122-8B1E-1F71C0B6F4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6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8BABCC-69B7-4122-8B1E-1F71C0B6F4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247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8BABCC-69B7-4122-8B1E-1F71C0B6F4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418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BABCC-69B7-4122-8B1E-1F71C0B6F4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14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BABCC-69B7-4122-8B1E-1F71C0B6F4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86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BABCC-69B7-4122-8B1E-1F71C0B6F4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24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BABCC-69B7-4122-8B1E-1F71C0B6F4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6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PD-Sw009_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4"/>
          <p:cNvSpPr txBox="1">
            <a:spLocks noChangeArrowheads="1"/>
          </p:cNvSpPr>
          <p:nvPr userDrawn="1"/>
        </p:nvSpPr>
        <p:spPr bwMode="auto">
          <a:xfrm rot="16200000">
            <a:off x="-140493" y="5118522"/>
            <a:ext cx="725488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PD-Sw009_final.ppt</a:t>
            </a:r>
          </a:p>
        </p:txBody>
      </p:sp>
      <p:pic>
        <p:nvPicPr>
          <p:cNvPr id="4" name="Picture 2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612775"/>
            <a:ext cx="23622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11752565" y="6415624"/>
            <a:ext cx="18755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D7D5C38-41AA-4A23-A3F4-666257A6D2A6}" type="slidenum">
              <a:rPr lang="en-US" altLang="en-US" sz="12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0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4" y="621758"/>
            <a:ext cx="11192933" cy="5355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97845" y="1536700"/>
            <a:ext cx="5736955" cy="2573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419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08534" y="188914"/>
            <a:ext cx="1071062" cy="3921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6813" y="188914"/>
            <a:ext cx="3028521" cy="3921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21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4" y="621758"/>
            <a:ext cx="11192933" cy="5355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087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639146"/>
            <a:ext cx="10515600" cy="92333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46166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8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4" y="621758"/>
            <a:ext cx="11192933" cy="5355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751" y="1536700"/>
            <a:ext cx="4986867" cy="2573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5818" y="1536700"/>
            <a:ext cx="4988983" cy="2573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40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1155158"/>
            <a:ext cx="10515600" cy="5355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2043410"/>
            <a:ext cx="5158316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2597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43410"/>
            <a:ext cx="5183717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2597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174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4" y="621758"/>
            <a:ext cx="11192933" cy="5355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0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0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1078671"/>
            <a:ext cx="3932767" cy="97872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33424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385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57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1078671"/>
            <a:ext cx="3932767" cy="97872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385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18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PD-Sw007_001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3834" y="178560"/>
            <a:ext cx="11192933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br>
              <a:rPr lang="en-US" altLang="en-US"/>
            </a:br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5751" y="1536700"/>
            <a:ext cx="10179049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29"/>
          <p:cNvSpPr>
            <a:spLocks noChangeArrowheads="1"/>
          </p:cNvSpPr>
          <p:nvPr userDrawn="1"/>
        </p:nvSpPr>
        <p:spPr bwMode="auto">
          <a:xfrm>
            <a:off x="11752565" y="6415624"/>
            <a:ext cx="18755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F22D833-49B9-46E5-930D-4119A47959A3}" type="slidenum">
              <a:rPr lang="en-US" altLang="en-US" sz="12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54" name="Text Box 30"/>
          <p:cNvSpPr txBox="1">
            <a:spLocks noChangeArrowheads="1"/>
          </p:cNvSpPr>
          <p:nvPr userDrawn="1"/>
        </p:nvSpPr>
        <p:spPr bwMode="auto">
          <a:xfrm rot="-5400000">
            <a:off x="-140493" y="5118522"/>
            <a:ext cx="725488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PD-Sw009_final.ppt</a:t>
            </a:r>
          </a:p>
        </p:txBody>
      </p:sp>
    </p:spTree>
    <p:extLst>
      <p:ext uri="{BB962C8B-B14F-4D97-AF65-F5344CB8AC3E}">
        <p14:creationId xmlns:p14="http://schemas.microsoft.com/office/powerpoint/2010/main" val="53532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A50021"/>
        </a:buClr>
        <a:buFont typeface="Arial" panose="020B0604020202020204" pitchFamily="34" charset="0"/>
        <a:buChar char="■"/>
        <a:tabLst>
          <a:tab pos="1828800" algn="l"/>
        </a:tabLst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98463" algn="l" rtl="0" eaLnBrk="0" fontAlgn="base" hangingPunct="0">
        <a:spcBef>
          <a:spcPct val="60000"/>
        </a:spcBef>
        <a:spcAft>
          <a:spcPct val="0"/>
        </a:spcAft>
        <a:buClr>
          <a:srgbClr val="A50021"/>
        </a:buClr>
        <a:buSzPct val="90000"/>
        <a:buFont typeface="Arial" panose="020B0604020202020204" pitchFamily="34" charset="0"/>
        <a:buChar char="►"/>
        <a:tabLst>
          <a:tab pos="1828800" algn="l"/>
        </a:tabLst>
        <a:defRPr sz="2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52538" indent="-282575" algn="l" rtl="0" eaLnBrk="0" fontAlgn="base" hangingPunct="0">
        <a:spcBef>
          <a:spcPct val="60000"/>
        </a:spcBef>
        <a:spcAft>
          <a:spcPct val="0"/>
        </a:spcAft>
        <a:buClr>
          <a:srgbClr val="A50021"/>
        </a:buClr>
        <a:buFont typeface="Arial" panose="020B0604020202020204" pitchFamily="34" charset="0"/>
        <a:buChar char="●"/>
        <a:tabLst>
          <a:tab pos="1828800" algn="l"/>
        </a:tabLst>
        <a:defRPr sz="2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717675" indent="-346075" algn="l" rtl="0" eaLnBrk="0" fontAlgn="base" hangingPunct="0">
        <a:spcBef>
          <a:spcPct val="60000"/>
        </a:spcBef>
        <a:spcAft>
          <a:spcPct val="0"/>
        </a:spcAft>
        <a:buClr>
          <a:srgbClr val="A50021"/>
        </a:buClr>
        <a:buChar char="–"/>
        <a:tabLst>
          <a:tab pos="1828800" algn="l"/>
        </a:tabLst>
        <a:defRPr sz="2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60575" indent="-228600" algn="l" rtl="0" eaLnBrk="0" fontAlgn="base" hangingPunct="0">
        <a:spcBef>
          <a:spcPct val="60000"/>
        </a:spcBef>
        <a:spcAft>
          <a:spcPct val="0"/>
        </a:spcAft>
        <a:buClr>
          <a:srgbClr val="A50021"/>
        </a:buClr>
        <a:buChar char="»"/>
        <a:tabLst>
          <a:tab pos="1828800" algn="l"/>
        </a:tabLst>
        <a:defRPr sz="2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fwmd.gov/sites/default/files/documents/uec_2016_plan_appendices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s://www.sfwmd.gov/sites/default/files/documents/2018_lec_plan_appendic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https://www.sfwmd.gov/sites/default/files/documents/2018_lec_plan_appendic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fwmd.gov/sites/default/files/documents/2018_lec_plan_appendices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cnbc.com/2021/08/31/hurricane-ida-causes-supply-shortages-officials-warn-of-long-recover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dn.cnn.com/cnnnext/dam/assets/210829083521-01-hurricane-ida-stormbot-08-29-2021-super-tease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rlandosentinel.com/coronavirus/os-ne-orlando-water-shortage-covid-oxygen-use-20210820-f522oks5dvfwbozl5w7gcxg4oy-story.html" TargetMode="External"/><Relationship Id="rId4" Type="http://schemas.openxmlformats.org/officeDocument/2006/relationships/hyperlink" Target="https://bnanews202.bna.com/environment-and-energy/chlorine-shortage-leads-u-s-water-systems-to-seek-epas-hel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operatorswithoutborders.org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kcarter@broward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warn.org/Member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flawarn.pwd.aa.ufl.edu/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wd.aa.ufl.edu/flawarn/wp-content/uploads/sites/12/2020/08/BMPs.pdf" TargetMode="External"/><Relationship Id="rId7" Type="http://schemas.openxmlformats.org/officeDocument/2006/relationships/hyperlink" Target="https://pixabay.com/de/checkliste-%C3%BCberpr%C3%BCfen-marketing-154274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hyperlink" Target="https://www.epa.gov/waterutilityresponse/incident-action-checklists-water-utilities" TargetMode="External"/><Relationship Id="rId4" Type="http://schemas.openxmlformats.org/officeDocument/2006/relationships/hyperlink" Target="https://www.awwa.org/Portals/0/AWWA/Government/AWWA_RT%20Guidance_FINAL_%20Nov2019.pdf?ver=2019-11-05-084838-30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windley.com/archives/2019/06/did_messaging_a_batphone_for_everyone.s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basicblogtips.com/real-discussion-board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WATERTracker@floridadep.gov" TargetMode="External"/><Relationship Id="rId2" Type="http://schemas.openxmlformats.org/officeDocument/2006/relationships/hyperlink" Target="https://flwatertrack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loridadep.gov/district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5.png"/><Relationship Id="rId4" Type="http://schemas.openxmlformats.org/officeDocument/2006/relationships/hyperlink" Target="http://www.flawarn.org/Member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loridadep.gov/water/source-drinking-water/documents/basic-facility-reports-district-4" TargetMode="External"/><Relationship Id="rId4" Type="http://schemas.openxmlformats.org/officeDocument/2006/relationships/hyperlink" Target="https://www.sfwmd.gov/sites/default/files/2019_LKB_PlanAppendices_Final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s://www.sfwmd.gov/sites/default/files/documents/uec_2016_plan_appendic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870" name="Rectangle 1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70995" y="2976248"/>
            <a:ext cx="5699760" cy="984885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br>
              <a:rPr lang="en-US" altLang="en-US" dirty="0"/>
            </a:br>
            <a:endParaRPr lang="en-US" altLang="en-US" dirty="0">
              <a:latin typeface="+mn-lt"/>
            </a:endParaRPr>
          </a:p>
        </p:txBody>
      </p:sp>
      <p:sp>
        <p:nvSpPr>
          <p:cNvPr id="5123" name="Freeform 17"/>
          <p:cNvSpPr>
            <a:spLocks/>
          </p:cNvSpPr>
          <p:nvPr/>
        </p:nvSpPr>
        <p:spPr bwMode="auto">
          <a:xfrm>
            <a:off x="4433889" y="4081464"/>
            <a:ext cx="5413375" cy="1724025"/>
          </a:xfrm>
          <a:custGeom>
            <a:avLst/>
            <a:gdLst>
              <a:gd name="T0" fmla="*/ 0 w 2588"/>
              <a:gd name="T1" fmla="*/ 2147483646 h 1086"/>
              <a:gd name="T2" fmla="*/ 0 w 2588"/>
              <a:gd name="T3" fmla="*/ 0 h 1086"/>
              <a:gd name="T4" fmla="*/ 2147483646 w 2588"/>
              <a:gd name="T5" fmla="*/ 0 h 10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88" h="1086">
                <a:moveTo>
                  <a:pt x="0" y="1086"/>
                </a:moveTo>
                <a:lnTo>
                  <a:pt x="0" y="0"/>
                </a:lnTo>
                <a:lnTo>
                  <a:pt x="2588" y="0"/>
                </a:lnTo>
              </a:path>
            </a:pathLst>
          </a:custGeom>
          <a:noFill/>
          <a:ln w="1524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7989" y="4284664"/>
            <a:ext cx="72380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Kevin Carter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Broward County Water and Wastewater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kcarter@broward.org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954-831-0718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954-856-3879 mobile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8995" y="1551166"/>
            <a:ext cx="11324196" cy="58201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Florida Water and Wastewater Agency Response Network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FlaWARN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) Update and Potential Regional Exercise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105" y="2976248"/>
            <a:ext cx="11192933" cy="58201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Southeast Florida </a:t>
            </a:r>
            <a:r>
              <a:rPr lang="en-US" sz="2000" dirty="0">
                <a:solidFill>
                  <a:srgbClr val="FFFF00"/>
                </a:solidFill>
                <a:latin typeface="Arial"/>
              </a:rPr>
              <a:t>U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tility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Council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FF"/>
                </a:solidFill>
                <a:latin typeface="Arial"/>
              </a:rPr>
              <a:t>September 13, 2021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Virtual Monthly Meeting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4733E7-C346-4111-BD68-AF1919349C09}"/>
              </a:ext>
            </a:extLst>
          </p:cNvPr>
          <p:cNvSpPr/>
          <p:nvPr/>
        </p:nvSpPr>
        <p:spPr bwMode="auto">
          <a:xfrm>
            <a:off x="165473" y="4895850"/>
            <a:ext cx="123825" cy="642937"/>
          </a:xfrm>
          <a:prstGeom prst="ellipse">
            <a:avLst/>
          </a:prstGeom>
          <a:solidFill>
            <a:srgbClr val="135F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0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2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98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0CD618-4F1D-4864-99DE-D19ADAA3EE08}"/>
              </a:ext>
            </a:extLst>
          </p:cNvPr>
          <p:cNvSpPr txBox="1"/>
          <p:nvPr/>
        </p:nvSpPr>
        <p:spPr>
          <a:xfrm>
            <a:off x="5779604" y="760775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https://www.sfwmd.gov/sites/default/files/documents/2018_lec_plan_appendices.pdf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6DFC2-4B0F-4EAA-A136-FC0EB1F1B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88"/>
            <a:ext cx="8775290" cy="6760223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9CF085B9-7F7A-433E-8AF6-480454933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32" y="407648"/>
            <a:ext cx="2128474" cy="259712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CB4CE8-843D-4AC7-BA14-BC20A68C94C0}"/>
              </a:ext>
            </a:extLst>
          </p:cNvPr>
          <p:cNvCxnSpPr/>
          <p:nvPr/>
        </p:nvCxnSpPr>
        <p:spPr bwMode="auto">
          <a:xfrm flipV="1">
            <a:off x="7248832" y="1194620"/>
            <a:ext cx="1423220" cy="122652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6670BB1F-3F0D-462A-90C5-9DA6D9527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4493" y="2032898"/>
            <a:ext cx="3041111" cy="2308324"/>
          </a:xfrm>
        </p:spPr>
        <p:txBody>
          <a:bodyPr/>
          <a:lstStyle/>
          <a:p>
            <a:pPr algn="ctr"/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public water supply entities* in Martin County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70670-033D-4538-ABF9-E4AC270263BC}"/>
              </a:ext>
            </a:extLst>
          </p:cNvPr>
          <p:cNvSpPr txBox="1"/>
          <p:nvPr/>
        </p:nvSpPr>
        <p:spPr>
          <a:xfrm>
            <a:off x="9471803" y="4825102"/>
            <a:ext cx="2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*Volume delivered &gt; 0.1 million gallons per day;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*Map and data from: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uec_2016_plan_appendices.pdf (sfwmd.gov)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7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1319B88-F3E0-44DB-964E-1F74BE1C26DC}"/>
              </a:ext>
            </a:extLst>
          </p:cNvPr>
          <p:cNvSpPr txBox="1">
            <a:spLocks/>
          </p:cNvSpPr>
          <p:nvPr/>
        </p:nvSpPr>
        <p:spPr bwMode="auto">
          <a:xfrm>
            <a:off x="7319389" y="2496437"/>
            <a:ext cx="4013923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17 public water supply entities* in Palm Beach County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9D7143-1DC2-4202-9B76-401FF63F591A}"/>
              </a:ext>
            </a:extLst>
          </p:cNvPr>
          <p:cNvSpPr txBox="1"/>
          <p:nvPr/>
        </p:nvSpPr>
        <p:spPr>
          <a:xfrm>
            <a:off x="8377926" y="4824585"/>
            <a:ext cx="20976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*Volume delivered &gt; 0.1 million gallons per day;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*Map and data from: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2018 Lower East Coast Water Supply Plan Appendices (sfwmd.gov)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081C76-D21C-4F07-886C-DAE7C1EFF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19700" cy="6889747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3B4F9183-0BB3-42B8-8F63-5ECBFB5E2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18" y="65455"/>
            <a:ext cx="2216275" cy="270426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075F1E-36A8-43CE-BB85-77D4DDC3102A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8012" y="1174750"/>
            <a:ext cx="2823588" cy="122555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17181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C1FAB9-1AD9-4CFE-9D5B-3FF2D3BB58A6}"/>
              </a:ext>
            </a:extLst>
          </p:cNvPr>
          <p:cNvSpPr txBox="1"/>
          <p:nvPr/>
        </p:nvSpPr>
        <p:spPr>
          <a:xfrm>
            <a:off x="7675807" y="4475335"/>
            <a:ext cx="28011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*Volume delivered &gt; 0.1 million gallons per day;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Does not include cities who distribute wholesale (e.g., Coconut Creek)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*Map and data from: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2018 Lower East Coast Water Supply Plan Appendices (sfwmd.gov)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7446C8-0E68-4859-8046-B3757C0037A1}"/>
              </a:ext>
            </a:extLst>
          </p:cNvPr>
          <p:cNvSpPr txBox="1">
            <a:spLocks/>
          </p:cNvSpPr>
          <p:nvPr/>
        </p:nvSpPr>
        <p:spPr bwMode="auto">
          <a:xfrm>
            <a:off x="6600512" y="2382665"/>
            <a:ext cx="4756149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25 public water supply entities* in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Broward County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25398-920D-44AC-B26F-42CDE1CA9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57800" cy="6923460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A5C45385-A3F8-436D-9BBB-EFAEF86F1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89" y="136289"/>
            <a:ext cx="2216275" cy="270426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77DE6FE-AFA2-4C80-B73D-8602488C8FBA}"/>
              </a:ext>
            </a:extLst>
          </p:cNvPr>
          <p:cNvCxnSpPr>
            <a:cxnSpLocks/>
          </p:cNvCxnSpPr>
          <p:nvPr/>
        </p:nvCxnSpPr>
        <p:spPr bwMode="auto">
          <a:xfrm flipV="1">
            <a:off x="4434827" y="1648496"/>
            <a:ext cx="2719387" cy="99464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97328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16454C-DC53-495F-95B1-27B5AD8D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68900" cy="6844422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4ADA27DB-D3C4-40CA-945C-138E46C18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18" y="65455"/>
            <a:ext cx="2216275" cy="270426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7EC8C0-151D-4658-B6A7-7F2C70A1DE3B}"/>
              </a:ext>
            </a:extLst>
          </p:cNvPr>
          <p:cNvCxnSpPr>
            <a:cxnSpLocks/>
          </p:cNvCxnSpPr>
          <p:nvPr/>
        </p:nvCxnSpPr>
        <p:spPr bwMode="auto">
          <a:xfrm flipV="1">
            <a:off x="4475408" y="2009104"/>
            <a:ext cx="3065172" cy="23182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025BB2B-C4FA-4611-85EC-B03CAD7F83C6}"/>
              </a:ext>
            </a:extLst>
          </p:cNvPr>
          <p:cNvSpPr txBox="1"/>
          <p:nvPr/>
        </p:nvSpPr>
        <p:spPr>
          <a:xfrm>
            <a:off x="7666080" y="5127088"/>
            <a:ext cx="28011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*Volume delivered &gt; 0.1 million gallons per day;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*Map and data from: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2018 Lower East Coast Water Supply Plan Appendices (sfwmd.gov)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CEE8157-C240-4DAA-96A9-DDC82C3053EC}"/>
              </a:ext>
            </a:extLst>
          </p:cNvPr>
          <p:cNvSpPr txBox="1">
            <a:spLocks/>
          </p:cNvSpPr>
          <p:nvPr/>
        </p:nvSpPr>
        <p:spPr bwMode="auto">
          <a:xfrm>
            <a:off x="7206055" y="1417586"/>
            <a:ext cx="4756149" cy="36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6 public water supply entities* in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Miami-Dade County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Plus, Florida Keys Aqueduct Authority water facility in south Miami-Dade County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199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617" y="-313038"/>
            <a:ext cx="7669426" cy="1421928"/>
          </a:xfrm>
        </p:spPr>
        <p:txBody>
          <a:bodyPr/>
          <a:lstStyle/>
          <a:p>
            <a:pPr algn="ctr"/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FlaWARN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Update: Hurricane Ida Response</a:t>
            </a:r>
            <a:endParaRPr lang="en-US" dirty="0">
              <a:solidFill>
                <a:srgbClr val="4BD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68910" y="1585189"/>
            <a:ext cx="8657617" cy="464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FlaWARN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responded to Louisiana with 20 generators (all deployed) and also 13 people deployed.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our Vice Chair Gary Williams likes to say: “Pay it Back” as they assisted in past and “Pay it Forward” as we may need it again.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Currently there are 158 systems receiving assistance from several states including the largest utilities.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the storm: “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Lyon"/>
              </a:rPr>
              <a:t>18 water systems have gone out, affecting more than 312,000 people, and an additional 14 systems serving 329,000 people were under boil-water advisories.”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tabLst>
                <a:tab pos="1828800" algn="l"/>
              </a:tabLst>
              <a:defRPr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(from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https://www.cnbc.com/2021/08/31/hurricane-ida-causes-supply-shortages-officials-warn-of-long-recovery.html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sz="1400" b="0" i="0" dirty="0">
              <a:solidFill>
                <a:srgbClr val="000000"/>
              </a:solidFill>
              <a:effectLst/>
              <a:latin typeface="Lyon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65473" y="4895850"/>
            <a:ext cx="123825" cy="642937"/>
          </a:xfrm>
          <a:prstGeom prst="ellipse">
            <a:avLst/>
          </a:prstGeom>
          <a:solidFill>
            <a:srgbClr val="135F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388BA7-012B-49A0-9389-D737BD19B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85" y="2490263"/>
            <a:ext cx="3068426" cy="1726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1E3357-4439-433E-8B65-4C1EBC798ED1}"/>
              </a:ext>
            </a:extLst>
          </p:cNvPr>
          <p:cNvSpPr txBox="1"/>
          <p:nvPr/>
        </p:nvSpPr>
        <p:spPr>
          <a:xfrm>
            <a:off x="1305938" y="4289916"/>
            <a:ext cx="22057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https://cdn.cnn.com/cnnnext/dam/assets/210829083521-01-hurricane-ida-stormbot-08-29-2021-super-tease.jpg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2502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259" y="-565958"/>
            <a:ext cx="9027267" cy="1574644"/>
          </a:xfrm>
        </p:spPr>
        <p:txBody>
          <a:bodyPr/>
          <a:lstStyle/>
          <a:p>
            <a:pPr algn="ctr"/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FlaWARN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Update: Supply Chain Reduction Response</a:t>
            </a:r>
            <a:endParaRPr lang="en-US" dirty="0">
              <a:solidFill>
                <a:srgbClr val="4BD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1268" y="1261356"/>
            <a:ext cx="775953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FlaWARN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participates with the FWEA Utility Council and FSAWWA Water Utility Council’s COVID Coordination calls that are happening again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(Thank you Lisa Wilson-Davis for leading our 46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meeting today!).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Supply chain issues have been front and center (e.g., Orlando Utilities Commission (OUC) oxygen; national level with chorine).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anyone in SEFLUC had issues? If so, please contact me. Working on FDEP communications and AWWA is communicating with USEPA.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endParaRPr lang="en-US" sz="2400" b="0" i="0" dirty="0">
              <a:solidFill>
                <a:srgbClr val="000000"/>
              </a:solidFill>
              <a:effectLst/>
              <a:latin typeface="Lyon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65473" y="4895850"/>
            <a:ext cx="123825" cy="642937"/>
          </a:xfrm>
          <a:prstGeom prst="ellipse">
            <a:avLst/>
          </a:prstGeom>
          <a:solidFill>
            <a:srgbClr val="135F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87C1904D-9301-458D-9549-27E193DB0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907" y="5611063"/>
            <a:ext cx="5171729" cy="10610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A42FE54-9202-4A2A-9F06-336A522AC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5344"/>
            <a:ext cx="3408593" cy="15536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8411F7-22FB-4020-8451-A190E8C60C4B}"/>
              </a:ext>
            </a:extLst>
          </p:cNvPr>
          <p:cNvSpPr txBox="1"/>
          <p:nvPr/>
        </p:nvSpPr>
        <p:spPr>
          <a:xfrm>
            <a:off x="1232028" y="2740030"/>
            <a:ext cx="2176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4"/>
              </a:rPr>
              <a:t>https://bnanews202.bna.com/environment-and-energy/chlorine-shortage-leads-u-s-water-systems-to-seek-epas-help</a:t>
            </a:r>
            <a:r>
              <a:rPr lang="en-US" sz="800" dirty="0"/>
              <a:t> (from Bloomberg News)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C5F878-34A7-49B9-8345-0C3A6B8D50F7}"/>
              </a:ext>
            </a:extLst>
          </p:cNvPr>
          <p:cNvSpPr txBox="1"/>
          <p:nvPr/>
        </p:nvSpPr>
        <p:spPr>
          <a:xfrm>
            <a:off x="1743650" y="5849177"/>
            <a:ext cx="24839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5"/>
              </a:rPr>
              <a:t>https://www.orlandosentinel.com/coronavirus/os-ne-orlando-water-shortage-covid-oxygen-use-20210820-f522oks5dvfwbozl5w7gcxg4oy-story.html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193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259" y="-413242"/>
            <a:ext cx="9027267" cy="1421928"/>
          </a:xfrm>
        </p:spPr>
        <p:txBody>
          <a:bodyPr/>
          <a:lstStyle/>
          <a:p>
            <a:pPr algn="ctr"/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Shifting Gears…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Potential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FlaWARN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Region Exercise Discussion</a:t>
            </a:r>
            <a:endParaRPr lang="en-US" dirty="0">
              <a:solidFill>
                <a:srgbClr val="4BD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1268" y="1261356"/>
            <a:ext cx="775953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endParaRPr lang="en-US" sz="2400" b="0" i="0" dirty="0">
              <a:solidFill>
                <a:srgbClr val="000000"/>
              </a:solidFill>
              <a:effectLst/>
              <a:latin typeface="Lyon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65473" y="4895850"/>
            <a:ext cx="123825" cy="642937"/>
          </a:xfrm>
          <a:prstGeom prst="ellipse">
            <a:avLst/>
          </a:prstGeom>
          <a:solidFill>
            <a:srgbClr val="135F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6907FC83-26AD-4F6B-B885-170D8FAC6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325" y="1748743"/>
            <a:ext cx="3842065" cy="4688024"/>
          </a:xfrm>
          <a:prstGeom prst="rect">
            <a:avLst/>
          </a:prstGeom>
        </p:spPr>
      </p:pic>
      <p:pic>
        <p:nvPicPr>
          <p:cNvPr id="10" name="Picture 9" descr="Machine gears">
            <a:extLst>
              <a:ext uri="{FF2B5EF4-FFF2-40B4-BE49-F238E27FC236}">
                <a16:creationId xmlns:a16="http://schemas.microsoft.com/office/drawing/2014/main" id="{01EFCC15-0FF3-43E2-8451-426229210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57" y="2655650"/>
            <a:ext cx="3853095" cy="256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55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BCAAA5-9B2F-43BD-BFCF-EA649ABB8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39" y="206089"/>
            <a:ext cx="11192933" cy="97872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Hurricane Michael Assessment:</a:t>
            </a:r>
            <a:b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Some Regional (and Local) Coordination Growth Areas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15421-12F6-4968-A9F6-9FAA26DB1AAF}"/>
              </a:ext>
            </a:extLst>
          </p:cNvPr>
          <p:cNvSpPr/>
          <p:nvPr/>
        </p:nvSpPr>
        <p:spPr>
          <a:xfrm>
            <a:off x="1445742" y="1082253"/>
            <a:ext cx="9949019" cy="526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there ways to optimize personnel and/or resource deployment among different utilities to areas outside region (during COVID-19 and beyond)?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anose="020B0604020202020204" pitchFamily="34" charset="0"/>
              <a:buChar char="►"/>
              <a:tabLst>
                <a:tab pos="18288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 to share rental hauling vehicles but challenging (thank you Scott Kelly for investigating last year)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anose="020B0604020202020204" pitchFamily="34" charset="0"/>
              <a:buChar char="►"/>
              <a:tabLst>
                <a:tab pos="18288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 for strike team development; still conceptual (thank you Lisa Wilson-Davis, Boca Raton for this idea)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anose="020B0604020202020204" pitchFamily="34" charset="0"/>
              <a:buChar char="►"/>
              <a:tabLst>
                <a:tab pos="18288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South Florida regional ideas?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anose="020B0604020202020204" pitchFamily="34" charset="0"/>
              <a:buChar char="►"/>
              <a:tabLst>
                <a:tab pos="18288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aid (e.g., Operators Without Borders* need in Bahamas post Hurricane Dorian; future twinning opportunities, translators for training materials)</a:t>
            </a: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https://operatorswithoutborders.org/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B9E1A5-CFC5-431F-BF44-7EAE70D20E2A}"/>
              </a:ext>
            </a:extLst>
          </p:cNvPr>
          <p:cNvSpPr/>
          <p:nvPr/>
        </p:nvSpPr>
        <p:spPr bwMode="auto">
          <a:xfrm>
            <a:off x="165473" y="4895850"/>
            <a:ext cx="123825" cy="642937"/>
          </a:xfrm>
          <a:prstGeom prst="ellipse">
            <a:avLst/>
          </a:prstGeom>
          <a:solidFill>
            <a:srgbClr val="135F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58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315421-12F6-4968-A9F6-9FAA26DB1AAF}"/>
              </a:ext>
            </a:extLst>
          </p:cNvPr>
          <p:cNvSpPr/>
          <p:nvPr/>
        </p:nvSpPr>
        <p:spPr>
          <a:xfrm>
            <a:off x="4262352" y="1400635"/>
            <a:ext cx="7740771" cy="6069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time to plan for another Regional or Local Exercises?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2016, 14 of Broward County’s 20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FlaWARN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members participated including 11 cities with some emergency management division representation: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anose="020B0604020202020204" pitchFamily="34" charset="0"/>
              <a:buChar char="►"/>
              <a:tabLst>
                <a:tab pos="18288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Injects (scenarios) were given to participants to resolve and request assistance.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anose="020B0604020202020204" pitchFamily="34" charset="0"/>
              <a:buChar char="►"/>
              <a:tabLst>
                <a:tab pos="18288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 also assisted networking and meeting people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exercise could focus on our region assisting another region. Or could be within regions assistance or both.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0F9713-5DDB-4A3E-946A-241DDCDCC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7" y="1742493"/>
            <a:ext cx="4037205" cy="403720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916D2D-7324-43A0-8819-7C6C333D52D9}"/>
              </a:ext>
            </a:extLst>
          </p:cNvPr>
          <p:cNvSpPr txBox="1"/>
          <p:nvPr/>
        </p:nvSpPr>
        <p:spPr>
          <a:xfrm>
            <a:off x="597934" y="1742493"/>
            <a:ext cx="32190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Broward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FlaWARN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exercise September 7, 2016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8F396E4-4532-406F-83C3-B4A0CDD657B4}"/>
              </a:ext>
            </a:extLst>
          </p:cNvPr>
          <p:cNvSpPr txBox="1">
            <a:spLocks/>
          </p:cNvSpPr>
          <p:nvPr/>
        </p:nvSpPr>
        <p:spPr bwMode="auto">
          <a:xfrm>
            <a:off x="797239" y="206089"/>
            <a:ext cx="11192933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Hurricane Michael Assessment (cont.):</a:t>
            </a:r>
            <a:b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Some Regional (and Local) Coordination Growth Areas</a:t>
            </a:r>
          </a:p>
        </p:txBody>
      </p:sp>
    </p:spTree>
    <p:extLst>
      <p:ext uri="{BB962C8B-B14F-4D97-AF65-F5344CB8AC3E}">
        <p14:creationId xmlns:p14="http://schemas.microsoft.com/office/powerpoint/2010/main" val="89220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id:image001.jpg@01D21252.F5687E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78" y="5496179"/>
            <a:ext cx="1633513" cy="65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62789" y="403656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2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Kevin Carter</a:t>
            </a:r>
            <a:endParaRPr lang="en-US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lvl="2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Broward County Water and Wastewater Services</a:t>
            </a:r>
          </a:p>
          <a:p>
            <a:pPr marL="457200" lvl="2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hlinkClick r:id="rId4"/>
              </a:rPr>
              <a:t>kcarter@broward.org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; 954-831-0718</a:t>
            </a:r>
          </a:p>
          <a:p>
            <a:pPr marL="457200" lvl="2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954-856-3879 mobile</a:t>
            </a:r>
          </a:p>
          <a:p>
            <a:pPr marL="457200" lvl="2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70C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F51E35-FD5B-459E-B8C7-79DEF8F71698}"/>
              </a:ext>
            </a:extLst>
          </p:cNvPr>
          <p:cNvSpPr txBox="1"/>
          <p:nvPr/>
        </p:nvSpPr>
        <p:spPr>
          <a:xfrm>
            <a:off x="2051077" y="1303885"/>
            <a:ext cx="88161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Many thanks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Carol Hinton!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“the glue that kept us together” since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FlaWARN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’s beginning. Happy Retirement and Enjoy the Next Chapter!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Welcome to UF’s Andrew Campbell and Laura McCain as the new administrators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EA5F4A3-FED4-4BB7-857E-F8CA5AA88410}"/>
              </a:ext>
            </a:extLst>
          </p:cNvPr>
          <p:cNvSpPr txBox="1">
            <a:spLocks/>
          </p:cNvSpPr>
          <p:nvPr/>
        </p:nvSpPr>
        <p:spPr bwMode="auto">
          <a:xfrm>
            <a:off x="499532" y="213560"/>
            <a:ext cx="11192933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Conversations Lead to Solutions – Let’s Talk!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97E4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For Regional Exercise Discussion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C52551-D1B5-4CF2-9A11-F13365D79166}"/>
              </a:ext>
            </a:extLst>
          </p:cNvPr>
          <p:cNvSpPr/>
          <p:nvPr/>
        </p:nvSpPr>
        <p:spPr bwMode="auto">
          <a:xfrm>
            <a:off x="165473" y="4895850"/>
            <a:ext cx="123825" cy="642937"/>
          </a:xfrm>
          <a:prstGeom prst="ellipse">
            <a:avLst/>
          </a:prstGeom>
          <a:solidFill>
            <a:srgbClr val="135F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20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080" y="-141940"/>
            <a:ext cx="6648287" cy="1421928"/>
          </a:xfrm>
        </p:spPr>
        <p:txBody>
          <a:bodyPr/>
          <a:lstStyle/>
          <a:p>
            <a:pPr algn="ctr"/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Florida Water and Wastewater Agency Response Network </a:t>
            </a:r>
            <a:r>
              <a:rPr lang="en-US" dirty="0">
                <a:solidFill>
                  <a:srgbClr val="4BD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solidFill>
                  <a:srgbClr val="4BD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FlaWARN</a:t>
            </a:r>
            <a:r>
              <a:rPr lang="en-US" dirty="0">
                <a:solidFill>
                  <a:srgbClr val="4BD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58336" y="6117592"/>
            <a:ext cx="2329172" cy="724604"/>
            <a:chOff x="1537396" y="5044627"/>
            <a:chExt cx="3086675" cy="998092"/>
          </a:xfrm>
        </p:grpSpPr>
        <p:sp>
          <p:nvSpPr>
            <p:cNvPr id="4" name="Rectangle 3"/>
            <p:cNvSpPr/>
            <p:nvPr/>
          </p:nvSpPr>
          <p:spPr bwMode="auto">
            <a:xfrm>
              <a:off x="1537396" y="5044627"/>
              <a:ext cx="3086675" cy="998092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780" y="5105054"/>
              <a:ext cx="2865611" cy="67248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068965" y="5642349"/>
              <a:ext cx="133357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https://sefluc.org/</a:t>
              </a:r>
            </a:p>
          </p:txBody>
        </p:sp>
      </p:grpSp>
      <p:pic>
        <p:nvPicPr>
          <p:cNvPr id="9" name="Picture 2" descr="http://www.flawarn.org/content/images/headerDrop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765" y="39866"/>
            <a:ext cx="1240122" cy="1240122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0511367" y="1266149"/>
            <a:ext cx="1726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5"/>
              </a:rPr>
              <a:t>https://flawarn.pwd.aa.ufl.edu/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14655" y="1439273"/>
            <a:ext cx="7133237" cy="488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FlaWARN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is the formalized system of "utilities helping utilities" to address mutual aid during emergency: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anose="020B0604020202020204" pitchFamily="34" charset="0"/>
              <a:buChar char="►"/>
              <a:tabLst>
                <a:tab pos="18288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Originated while Florida impacted by 8 hurricanes in 2004 and 2005; Part of a national WARN system.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FlaWARN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forms a nexus with governmental emergency managers as well as directly with utilities: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anose="020B0604020202020204" pitchFamily="34" charset="0"/>
              <a:buChar char="►"/>
              <a:tabLst>
                <a:tab pos="18288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Utilities not affected by disaster send crews and/or equipment to impacted utilities.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2018,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Southeast Florida Utility Council (SEFLUC) member utilities sent over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utility personnel to Florida's Panhandle after Hurricane Michael.</a:t>
            </a:r>
          </a:p>
        </p:txBody>
      </p:sp>
      <p:pic>
        <p:nvPicPr>
          <p:cNvPr id="18" name="Picture 17" descr="A person standing next to a pile of dirt&#10;&#10;Description generated with high confidence">
            <a:extLst>
              <a:ext uri="{FF2B5EF4-FFF2-40B4-BE49-F238E27FC236}">
                <a16:creationId xmlns:a16="http://schemas.microsoft.com/office/drawing/2014/main" id="{CA206CC5-E7AD-4170-A71A-27BA755CB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87" y="39866"/>
            <a:ext cx="3574074" cy="4765431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391978" y="4863507"/>
            <a:ext cx="2733165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South Florida Crews Lending Assistance to Florida’s Panhandle after Hurricane Michael (October 2018)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Photo from Kara Mills’ (City of Boca Raton) SEFLUC presentation December 10, 2018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65473" y="4895850"/>
            <a:ext cx="123825" cy="642937"/>
          </a:xfrm>
          <a:prstGeom prst="ellipse">
            <a:avLst/>
          </a:prstGeom>
          <a:solidFill>
            <a:srgbClr val="135F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636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D50C-1399-4FFE-8ADD-D09236A5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2828450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144" y="420162"/>
            <a:ext cx="11192933" cy="535531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Regional (and Local) Coordination: Pre-Event Activities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6194" y="1231453"/>
            <a:ext cx="875206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through main contacts in region: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 if current (either by contacting or regular contact).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Crosswalk with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FlaWARN’s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main contact list.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 in E-mail and mobile phone contacts.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up spreadsheets with main contacts.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 state, regional and local meetings; perfect platform to create relationships and network over time.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 local exercises (e.g., your Emergency Operations Center).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Plans, BMPs, other Guidance Documents: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FlaWARN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BMPS </a:t>
            </a:r>
            <a:r>
              <a:rPr lang="en-US" sz="1200" dirty="0">
                <a:hlinkClick r:id="rId3"/>
              </a:rPr>
              <a:t>Microsoft Word - BMPs 8-08 (ufl.edu)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AWWA Resource Typing </a:t>
            </a:r>
            <a:r>
              <a:rPr lang="en-US" sz="1200" dirty="0">
                <a:hlinkClick r:id="rId4"/>
              </a:rPr>
              <a:t>AWWA_RT </a:t>
            </a:r>
            <a:r>
              <a:rPr lang="en-US" sz="1200" dirty="0" err="1">
                <a:hlinkClick r:id="rId4"/>
              </a:rPr>
              <a:t>Guidance_FINAL</a:t>
            </a:r>
            <a:r>
              <a:rPr lang="en-US" sz="1200" dirty="0">
                <a:hlinkClick r:id="rId4"/>
              </a:rPr>
              <a:t>_ Nov2019.pdf</a:t>
            </a:r>
            <a:endParaRPr lang="en-US" sz="12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USEPA Emergency Check Lists </a:t>
            </a:r>
            <a:r>
              <a:rPr lang="en-US" sz="1200" dirty="0">
                <a:hlinkClick r:id="rId5"/>
              </a:rPr>
              <a:t>Incident Action Checklists for Water Utilities | Emergency Response for Drinking Water and Wastewater Utilities | US EPA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8E0F339-7F95-4D06-BA0F-9E32FADA0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2357700"/>
            <a:ext cx="2543584" cy="325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84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539" y="471678"/>
            <a:ext cx="11192933" cy="535531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Regional (and Local) Coordination: During Event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847" y="1251852"/>
            <a:ext cx="1001307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 storm’s path and coordinate closely with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FlaWARN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local EOC.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 initial E-mails with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FlaWARN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information to regional contacts; Begin and continue individual conversations.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“fluid” needs assessment and resources available process requires many one-on-one communications (keep that mobile phone charged as long as possible!).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Coordinate with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FlaWARN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responding utilities on travel logistics; Continue communication throughout deployment.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0F5253-FEB1-4149-814C-083A5796A11F}"/>
              </a:ext>
            </a:extLst>
          </p:cNvPr>
          <p:cNvSpPr txBox="1"/>
          <p:nvPr/>
        </p:nvSpPr>
        <p:spPr>
          <a:xfrm>
            <a:off x="1371847" y="5651479"/>
            <a:ext cx="3872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Scott Kelly and Gary Williams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FlaWARN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“Bat Phone”</a:t>
            </a:r>
          </a:p>
        </p:txBody>
      </p:sp>
      <p:pic>
        <p:nvPicPr>
          <p:cNvPr id="6" name="Picture 5" descr="A picture containing sitting, food, table&#10;&#10;Description automatically generated">
            <a:extLst>
              <a:ext uri="{FF2B5EF4-FFF2-40B4-BE49-F238E27FC236}">
                <a16:creationId xmlns:a16="http://schemas.microsoft.com/office/drawing/2014/main" id="{D8E4CF37-DD6E-476A-BA50-1DBE6F50A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92810" y="5352517"/>
            <a:ext cx="3747959" cy="15054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E4F40E1-5F3A-424F-AA12-EA542BD98ECE}"/>
              </a:ext>
            </a:extLst>
          </p:cNvPr>
          <p:cNvSpPr/>
          <p:nvPr/>
        </p:nvSpPr>
        <p:spPr bwMode="auto">
          <a:xfrm>
            <a:off x="165473" y="4895850"/>
            <a:ext cx="123825" cy="642937"/>
          </a:xfrm>
          <a:prstGeom prst="ellipse">
            <a:avLst/>
          </a:prstGeom>
          <a:solidFill>
            <a:srgbClr val="135F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7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828" y="330010"/>
            <a:ext cx="11192933" cy="535531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Regional (and Local) Coordination: After Event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2438" y="1323099"/>
            <a:ext cx="77434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Participate in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FlaWARN’s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After Action Reporting as well as similar regional and local activities.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with individual utilities on their positive experiences and areas to learn from (SEFLUC great forum for this).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 to broaden network contact list in hurricane offseason.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Learn more about other emergency management actions (e.g., other state WARNs’) activities and lessons learned particularly in operational events as well as hurricanes.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Many, many thank you E-mails, calls, etc. Big Team Effort!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CE7AD3-74B6-4701-894E-47346FC59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120" y="2824419"/>
            <a:ext cx="38957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6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248" y="-312266"/>
            <a:ext cx="7669426" cy="1421928"/>
          </a:xfrm>
        </p:spPr>
        <p:txBody>
          <a:bodyPr/>
          <a:lstStyle/>
          <a:p>
            <a:pPr algn="ctr"/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FlaWARN’s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Major Platform: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WATER Tracker</a:t>
            </a:r>
            <a:endParaRPr lang="en-US" dirty="0">
              <a:solidFill>
                <a:srgbClr val="4BD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52145" y="1439174"/>
            <a:ext cx="10116766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Tracker is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FlaWARN’s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major internet-based platform for utilities to notify state of Florida post storm status, resource needs and availability.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Tracker is also a tool for other events such as the COVID 19 pandemic and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resources still available online.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are utility, please log on occasionally to know your password and ensure your information is current: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https://flwatertracker.com/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Also, please confirm your utility has an approved mutual aid agreement (MAA). A MAA facilitates receiving assistance.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lang="en-US" sz="2400" b="0" i="0" dirty="0">
                <a:solidFill>
                  <a:srgbClr val="212529"/>
                </a:solidFill>
                <a:effectLst/>
                <a:latin typeface="-apple-system"/>
              </a:rPr>
              <a:t>If you are experiencing difficulties with login either email: </a:t>
            </a:r>
            <a:r>
              <a:rPr lang="en-US" sz="2400" b="0" i="0" u="sng" dirty="0">
                <a:solidFill>
                  <a:srgbClr val="0000FF"/>
                </a:solidFill>
                <a:effectLst/>
                <a:latin typeface="-apple-system"/>
                <a:hlinkClick r:id="rId3"/>
              </a:rPr>
              <a:t>WATERTracker@floridadep.gov</a:t>
            </a:r>
            <a:r>
              <a:rPr lang="en-US" sz="2400" b="1" dirty="0">
                <a:latin typeface="-apple-system"/>
              </a:rPr>
              <a:t>;</a:t>
            </a:r>
            <a:r>
              <a:rPr lang="en-US" sz="2400" dirty="0">
                <a:latin typeface="-apple-system"/>
              </a:rPr>
              <a:t> 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-apple-system"/>
              </a:rPr>
              <a:t>call </a:t>
            </a:r>
            <a:r>
              <a:rPr lang="en-US" sz="2400" i="0" dirty="0">
                <a:solidFill>
                  <a:srgbClr val="212529"/>
                </a:solidFill>
                <a:effectLst/>
                <a:latin typeface="-apple-system"/>
              </a:rPr>
              <a:t>(866) 742-0481 or contact me.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65473" y="4895850"/>
            <a:ext cx="123825" cy="642937"/>
          </a:xfrm>
          <a:prstGeom prst="ellipse">
            <a:avLst/>
          </a:prstGeom>
          <a:solidFill>
            <a:srgbClr val="135F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Florida's Water Tracker System Logo">
            <a:extLst>
              <a:ext uri="{FF2B5EF4-FFF2-40B4-BE49-F238E27FC236}">
                <a16:creationId xmlns:a16="http://schemas.microsoft.com/office/drawing/2014/main" id="{51362B3C-3185-4694-9A09-8D6F0A5EB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69" y="164756"/>
            <a:ext cx="3880863" cy="79739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8958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FE724D-4E28-4B8C-95EF-631AF6178478}"/>
              </a:ext>
            </a:extLst>
          </p:cNvPr>
          <p:cNvGrpSpPr/>
          <p:nvPr/>
        </p:nvGrpSpPr>
        <p:grpSpPr>
          <a:xfrm>
            <a:off x="-28755" y="-146307"/>
            <a:ext cx="11813458" cy="7004307"/>
            <a:chOff x="0" y="-146307"/>
            <a:chExt cx="11813458" cy="70043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74A4AEE-DEEF-4D8E-828E-9F4F60D806D1}"/>
                </a:ext>
              </a:extLst>
            </p:cNvPr>
            <p:cNvSpPr/>
            <p:nvPr/>
          </p:nvSpPr>
          <p:spPr bwMode="auto">
            <a:xfrm>
              <a:off x="0" y="0"/>
              <a:ext cx="11813458" cy="67547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26" name="Picture 2" descr="District Map">
              <a:extLst>
                <a:ext uri="{FF2B5EF4-FFF2-40B4-BE49-F238E27FC236}">
                  <a16:creationId xmlns:a16="http://schemas.microsoft.com/office/drawing/2014/main" id="{FA55A1F4-924E-4AC4-9D5B-FD8794FC0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142" y="-146307"/>
              <a:ext cx="7722573" cy="7004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964F1C5-0A60-4465-920F-E397B3132BC5}"/>
              </a:ext>
            </a:extLst>
          </p:cNvPr>
          <p:cNvSpPr txBox="1"/>
          <p:nvPr/>
        </p:nvSpPr>
        <p:spPr>
          <a:xfrm>
            <a:off x="1707568" y="1807166"/>
            <a:ext cx="16419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Alicia </a:t>
            </a:r>
            <a:r>
              <a:rPr lang="en-US" sz="1600" b="1" dirty="0" err="1"/>
              <a:t>Keeter</a:t>
            </a:r>
            <a:r>
              <a:rPr lang="en-US" sz="1600" b="1" dirty="0"/>
              <a:t>* </a:t>
            </a:r>
          </a:p>
          <a:p>
            <a:r>
              <a:rPr lang="en-US" sz="1200" dirty="0">
                <a:solidFill>
                  <a:srgbClr val="0070C0"/>
                </a:solidFill>
              </a:rPr>
              <a:t>South Walton Utilities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4C8E9B-C2C3-4F30-94AF-A019D78CB280}"/>
              </a:ext>
            </a:extLst>
          </p:cNvPr>
          <p:cNvSpPr txBox="1"/>
          <p:nvPr/>
        </p:nvSpPr>
        <p:spPr>
          <a:xfrm>
            <a:off x="503902" y="1112909"/>
            <a:ext cx="16419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Lockwood </a:t>
            </a:r>
            <a:r>
              <a:rPr lang="en-US" sz="1600" b="1" dirty="0" err="1"/>
              <a:t>Wernett</a:t>
            </a:r>
            <a:r>
              <a:rPr lang="en-US" sz="1600" b="1" dirty="0"/>
              <a:t>*</a:t>
            </a:r>
          </a:p>
          <a:p>
            <a:r>
              <a:rPr lang="en-US" sz="1200" dirty="0">
                <a:solidFill>
                  <a:srgbClr val="0070C0"/>
                </a:solidFill>
              </a:rPr>
              <a:t>Destin Water Users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03C6F8-DC15-4462-AE0A-F54722A33E7D}"/>
              </a:ext>
            </a:extLst>
          </p:cNvPr>
          <p:cNvSpPr txBox="1"/>
          <p:nvPr/>
        </p:nvSpPr>
        <p:spPr>
          <a:xfrm>
            <a:off x="8370742" y="6358597"/>
            <a:ext cx="30842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Map from https://floridadep.gov/districts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AE8A79-F0B2-43CF-A613-CD8F8CB98934}"/>
              </a:ext>
            </a:extLst>
          </p:cNvPr>
          <p:cNvSpPr txBox="1"/>
          <p:nvPr/>
        </p:nvSpPr>
        <p:spPr>
          <a:xfrm>
            <a:off x="8956578" y="1294828"/>
            <a:ext cx="2731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Gary Williams, Vice-Chair </a:t>
            </a:r>
            <a:r>
              <a:rPr lang="en-US" sz="1200" dirty="0">
                <a:solidFill>
                  <a:srgbClr val="0070C0"/>
                </a:solidFill>
              </a:rPr>
              <a:t>FRWA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FEEC34-BF5D-4FEB-BC52-BBCEF3650C31}"/>
              </a:ext>
            </a:extLst>
          </p:cNvPr>
          <p:cNvSpPr txBox="1"/>
          <p:nvPr/>
        </p:nvSpPr>
        <p:spPr>
          <a:xfrm>
            <a:off x="3420664" y="-11106"/>
            <a:ext cx="3478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Jamie Shakar and Katie Downey </a:t>
            </a:r>
            <a:r>
              <a:rPr lang="en-US" sz="1200" dirty="0">
                <a:solidFill>
                  <a:srgbClr val="0070C0"/>
                </a:solidFill>
              </a:rPr>
              <a:t>FDEP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0C0CD6-14CD-4B56-B3E1-19484A36EBA5}"/>
              </a:ext>
            </a:extLst>
          </p:cNvPr>
          <p:cNvSpPr txBox="1"/>
          <p:nvPr/>
        </p:nvSpPr>
        <p:spPr>
          <a:xfrm>
            <a:off x="3229950" y="2231018"/>
            <a:ext cx="24801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Andy Campbell &amp; Lauren McCain </a:t>
            </a:r>
            <a:r>
              <a:rPr lang="en-US" sz="1200" dirty="0">
                <a:solidFill>
                  <a:srgbClr val="0070C0"/>
                </a:solidFill>
              </a:rPr>
              <a:t>UF Office of Professional and Workforce Development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68119F-3DB5-4F82-B943-A267A6BFAEF1}"/>
              </a:ext>
            </a:extLst>
          </p:cNvPr>
          <p:cNvSpPr txBox="1"/>
          <p:nvPr/>
        </p:nvSpPr>
        <p:spPr>
          <a:xfrm>
            <a:off x="2408656" y="3419283"/>
            <a:ext cx="25901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Chris Saliba* </a:t>
            </a:r>
            <a:r>
              <a:rPr lang="en-US" sz="1200" dirty="0">
                <a:solidFill>
                  <a:srgbClr val="0070C0"/>
                </a:solidFill>
              </a:rPr>
              <a:t>US Water Corp.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72B550-0042-4660-9167-98D2DC044A06}"/>
              </a:ext>
            </a:extLst>
          </p:cNvPr>
          <p:cNvSpPr txBox="1"/>
          <p:nvPr/>
        </p:nvSpPr>
        <p:spPr>
          <a:xfrm>
            <a:off x="4381684" y="4954876"/>
            <a:ext cx="1641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Andy Koebel*</a:t>
            </a:r>
          </a:p>
          <a:p>
            <a:r>
              <a:rPr lang="en-US" sz="1200" dirty="0">
                <a:solidFill>
                  <a:srgbClr val="0070C0"/>
                </a:solidFill>
              </a:rPr>
              <a:t>Bonita Springs Utilities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4428CF-39D1-472A-A37B-B6A5894FBC5E}"/>
              </a:ext>
            </a:extLst>
          </p:cNvPr>
          <p:cNvSpPr txBox="1"/>
          <p:nvPr/>
        </p:nvSpPr>
        <p:spPr>
          <a:xfrm>
            <a:off x="8230658" y="5216486"/>
            <a:ext cx="16419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Kevin Carter*</a:t>
            </a:r>
          </a:p>
          <a:p>
            <a:r>
              <a:rPr lang="en-US" sz="1200" dirty="0">
                <a:solidFill>
                  <a:srgbClr val="0070C0"/>
                </a:solidFill>
              </a:rPr>
              <a:t>Broward County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19CF1F-1FA7-4354-9761-E9F7003829AB}"/>
              </a:ext>
            </a:extLst>
          </p:cNvPr>
          <p:cNvSpPr txBox="1"/>
          <p:nvPr/>
        </p:nvSpPr>
        <p:spPr>
          <a:xfrm>
            <a:off x="8956578" y="819004"/>
            <a:ext cx="2624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Scott Kelly, Chair</a:t>
            </a:r>
          </a:p>
          <a:p>
            <a:r>
              <a:rPr lang="en-US" sz="1200" dirty="0">
                <a:solidFill>
                  <a:srgbClr val="0070C0"/>
                </a:solidFill>
              </a:rPr>
              <a:t>FRWA/ City of West Palm Beach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634C37-6B39-4648-9EC4-894F0DB4EB9A}"/>
              </a:ext>
            </a:extLst>
          </p:cNvPr>
          <p:cNvSpPr txBox="1"/>
          <p:nvPr/>
        </p:nvSpPr>
        <p:spPr>
          <a:xfrm>
            <a:off x="7607857" y="3115154"/>
            <a:ext cx="3507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Todd Swingle*,  </a:t>
            </a:r>
            <a:r>
              <a:rPr lang="en-US" sz="1600" b="1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Rick Nipper (Alt.)</a:t>
            </a:r>
            <a:endParaRPr lang="en-US" sz="16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70C0"/>
                </a:solidFill>
              </a:rPr>
              <a:t>Toho Water Authority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A7961D-F1FA-4DFE-8498-24B82A369741}"/>
              </a:ext>
            </a:extLst>
          </p:cNvPr>
          <p:cNvSpPr txBox="1"/>
          <p:nvPr/>
        </p:nvSpPr>
        <p:spPr>
          <a:xfrm>
            <a:off x="7592679" y="2745604"/>
            <a:ext cx="22724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Brad Jewell </a:t>
            </a:r>
            <a:r>
              <a:rPr lang="en-US" sz="1200" dirty="0">
                <a:solidFill>
                  <a:srgbClr val="0070C0"/>
                </a:solidFill>
              </a:rPr>
              <a:t>OUC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E22AC8-7E1B-415C-8269-AE2841206504}"/>
              </a:ext>
            </a:extLst>
          </p:cNvPr>
          <p:cNvSpPr txBox="1"/>
          <p:nvPr/>
        </p:nvSpPr>
        <p:spPr>
          <a:xfrm>
            <a:off x="7725334" y="1984943"/>
            <a:ext cx="33896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David Zusi </a:t>
            </a:r>
            <a:r>
              <a:rPr lang="en-US" sz="1200" dirty="0">
                <a:solidFill>
                  <a:srgbClr val="0070C0"/>
                </a:solidFill>
              </a:rPr>
              <a:t>City of Winter Park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D649C8-2CA7-4D19-88F2-EAF0BCD4F9FE}"/>
              </a:ext>
            </a:extLst>
          </p:cNvPr>
          <p:cNvSpPr txBox="1"/>
          <p:nvPr/>
        </p:nvSpPr>
        <p:spPr>
          <a:xfrm>
            <a:off x="7866920" y="47092"/>
            <a:ext cx="4011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2021 </a:t>
            </a:r>
            <a:r>
              <a:rPr lang="en-US" sz="2400" b="1" dirty="0" err="1">
                <a:solidFill>
                  <a:srgbClr val="0070C0"/>
                </a:solidFill>
              </a:rPr>
              <a:t>FlaWARN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Steering Committee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BE75968-554F-4272-9F61-573627B47106}"/>
              </a:ext>
            </a:extLst>
          </p:cNvPr>
          <p:cNvCxnSpPr>
            <a:cxnSpLocks/>
          </p:cNvCxnSpPr>
          <p:nvPr/>
        </p:nvCxnSpPr>
        <p:spPr>
          <a:xfrm flipH="1" flipV="1">
            <a:off x="6685100" y="2875029"/>
            <a:ext cx="993172" cy="40940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BEDE64F-5A2C-4FC1-94AA-9855FE362AF9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6771025" y="2672453"/>
            <a:ext cx="821654" cy="24242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323B389-A147-4F62-AA41-9277CC0E0E2B}"/>
              </a:ext>
            </a:extLst>
          </p:cNvPr>
          <p:cNvCxnSpPr>
            <a:cxnSpLocks/>
          </p:cNvCxnSpPr>
          <p:nvPr/>
        </p:nvCxnSpPr>
        <p:spPr>
          <a:xfrm flipH="1">
            <a:off x="6799708" y="2588659"/>
            <a:ext cx="53549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A36BB2F-954C-4B1F-A308-93FD20FF723F}"/>
              </a:ext>
            </a:extLst>
          </p:cNvPr>
          <p:cNvCxnSpPr>
            <a:cxnSpLocks/>
          </p:cNvCxnSpPr>
          <p:nvPr/>
        </p:nvCxnSpPr>
        <p:spPr>
          <a:xfrm flipH="1" flipV="1">
            <a:off x="7812387" y="5005807"/>
            <a:ext cx="593795" cy="210679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3C4FAE5-501E-4470-AF77-362B4EC727E9}"/>
              </a:ext>
            </a:extLst>
          </p:cNvPr>
          <p:cNvCxnSpPr>
            <a:cxnSpLocks/>
          </p:cNvCxnSpPr>
          <p:nvPr/>
        </p:nvCxnSpPr>
        <p:spPr>
          <a:xfrm flipH="1">
            <a:off x="6651522" y="2167424"/>
            <a:ext cx="1026750" cy="34559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85F818A-5B0E-4087-A5D2-3A90928C1E25}"/>
              </a:ext>
            </a:extLst>
          </p:cNvPr>
          <p:cNvCxnSpPr>
            <a:cxnSpLocks/>
          </p:cNvCxnSpPr>
          <p:nvPr/>
        </p:nvCxnSpPr>
        <p:spPr>
          <a:xfrm flipV="1">
            <a:off x="4998765" y="1547448"/>
            <a:ext cx="720194" cy="776049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942444F-D0B2-41AD-B332-B32AE07429B5}"/>
              </a:ext>
            </a:extLst>
          </p:cNvPr>
          <p:cNvCxnSpPr>
            <a:cxnSpLocks/>
          </p:cNvCxnSpPr>
          <p:nvPr/>
        </p:nvCxnSpPr>
        <p:spPr>
          <a:xfrm flipV="1">
            <a:off x="4991176" y="3435472"/>
            <a:ext cx="703981" cy="22275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A902C4C-D3C7-4CC5-9796-9138D80A4EDA}"/>
              </a:ext>
            </a:extLst>
          </p:cNvPr>
          <p:cNvCxnSpPr>
            <a:cxnSpLocks/>
          </p:cNvCxnSpPr>
          <p:nvPr/>
        </p:nvCxnSpPr>
        <p:spPr>
          <a:xfrm flipV="1">
            <a:off x="5906729" y="4860441"/>
            <a:ext cx="347101" cy="25970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09EBA21-32FC-4B8D-AE2E-B39918DEEFD6}"/>
              </a:ext>
            </a:extLst>
          </p:cNvPr>
          <p:cNvCxnSpPr>
            <a:cxnSpLocks/>
          </p:cNvCxnSpPr>
          <p:nvPr/>
        </p:nvCxnSpPr>
        <p:spPr>
          <a:xfrm flipH="1" flipV="1">
            <a:off x="2408656" y="789048"/>
            <a:ext cx="44671" cy="98361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3E8C0FF-A212-499A-BBDA-D93B4D2DCDB2}"/>
              </a:ext>
            </a:extLst>
          </p:cNvPr>
          <p:cNvCxnSpPr>
            <a:cxnSpLocks/>
          </p:cNvCxnSpPr>
          <p:nvPr/>
        </p:nvCxnSpPr>
        <p:spPr>
          <a:xfrm flipV="1">
            <a:off x="1656272" y="707448"/>
            <a:ext cx="661590" cy="698469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F841FC2-2FCF-4C03-9B94-98232A8A4F39}"/>
              </a:ext>
            </a:extLst>
          </p:cNvPr>
          <p:cNvCxnSpPr>
            <a:cxnSpLocks/>
          </p:cNvCxnSpPr>
          <p:nvPr/>
        </p:nvCxnSpPr>
        <p:spPr>
          <a:xfrm flipH="1">
            <a:off x="4074656" y="360297"/>
            <a:ext cx="166786" cy="300059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44B518F3-652D-42E4-8922-C5E2218AD86D}"/>
              </a:ext>
            </a:extLst>
          </p:cNvPr>
          <p:cNvSpPr txBox="1"/>
          <p:nvPr/>
        </p:nvSpPr>
        <p:spPr>
          <a:xfrm>
            <a:off x="122627" y="5348346"/>
            <a:ext cx="3388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= Regional Coordinator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r>
              <a:rPr lang="en-US" sz="1200" b="1" dirty="0">
                <a:solidFill>
                  <a:srgbClr val="0070C0"/>
                </a:solidFill>
              </a:rPr>
              <a:t>FDEP = Florida Dept. of Environmental Protection</a:t>
            </a:r>
          </a:p>
          <a:p>
            <a:r>
              <a:rPr lang="en-US" sz="1200" b="1" dirty="0">
                <a:solidFill>
                  <a:srgbClr val="0070C0"/>
                </a:solidFill>
              </a:rPr>
              <a:t>FRWA = Florida Rural Water Association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E33466-ACEB-4636-B4F4-AD350722347E}"/>
              </a:ext>
            </a:extLst>
          </p:cNvPr>
          <p:cNvSpPr txBox="1"/>
          <p:nvPr/>
        </p:nvSpPr>
        <p:spPr>
          <a:xfrm>
            <a:off x="6782766" y="146200"/>
            <a:ext cx="36330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Beth </a:t>
            </a:r>
            <a:r>
              <a:rPr lang="en-US" sz="1600" b="1" dirty="0" err="1"/>
              <a:t>DeMio</a:t>
            </a:r>
            <a:r>
              <a:rPr lang="en-US" sz="1600" b="1" dirty="0"/>
              <a:t>*</a:t>
            </a:r>
          </a:p>
          <a:p>
            <a:r>
              <a:rPr lang="en-US" sz="1200" dirty="0">
                <a:solidFill>
                  <a:srgbClr val="0070C0"/>
                </a:solidFill>
              </a:rPr>
              <a:t> JEA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33A8237-62A3-4AF4-8469-B5827D7AC6D1}"/>
              </a:ext>
            </a:extLst>
          </p:cNvPr>
          <p:cNvCxnSpPr>
            <a:cxnSpLocks/>
          </p:cNvCxnSpPr>
          <p:nvPr/>
        </p:nvCxnSpPr>
        <p:spPr>
          <a:xfrm flipH="1">
            <a:off x="6374771" y="413026"/>
            <a:ext cx="424937" cy="284399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5533E80-F001-417B-A3A0-E05544ECAE88}"/>
              </a:ext>
            </a:extLst>
          </p:cNvPr>
          <p:cNvSpPr txBox="1"/>
          <p:nvPr/>
        </p:nvSpPr>
        <p:spPr>
          <a:xfrm>
            <a:off x="8175331" y="3900729"/>
            <a:ext cx="30285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Tony Fogel </a:t>
            </a:r>
            <a:r>
              <a:rPr lang="en-US" sz="1200" dirty="0">
                <a:solidFill>
                  <a:srgbClr val="0070C0"/>
                </a:solidFill>
              </a:rPr>
              <a:t>Town of Jupiter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663044A-8164-41B1-9BD6-732CD3FD5BF0}"/>
              </a:ext>
            </a:extLst>
          </p:cNvPr>
          <p:cNvCxnSpPr>
            <a:cxnSpLocks/>
          </p:cNvCxnSpPr>
          <p:nvPr/>
        </p:nvCxnSpPr>
        <p:spPr>
          <a:xfrm flipH="1">
            <a:off x="7902259" y="4137467"/>
            <a:ext cx="278017" cy="11623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7CF3257-AE61-4B05-8218-0D9ABEF11ADB}"/>
              </a:ext>
            </a:extLst>
          </p:cNvPr>
          <p:cNvSpPr txBox="1"/>
          <p:nvPr/>
        </p:nvSpPr>
        <p:spPr>
          <a:xfrm>
            <a:off x="6828474" y="980016"/>
            <a:ext cx="1558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Scott </a:t>
            </a:r>
            <a:r>
              <a:rPr lang="en-US" sz="1600" b="1" dirty="0" err="1"/>
              <a:t>Aniheim</a:t>
            </a:r>
            <a:r>
              <a:rPr lang="en-US" sz="1600" b="1" dirty="0"/>
              <a:t> </a:t>
            </a:r>
          </a:p>
          <a:p>
            <a:r>
              <a:rPr lang="en-US" sz="1200" dirty="0">
                <a:solidFill>
                  <a:srgbClr val="0070C0"/>
                </a:solidFill>
              </a:rPr>
              <a:t>City of Starke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022112D-9DF2-482F-A40B-642CAF6BBF78}"/>
              </a:ext>
            </a:extLst>
          </p:cNvPr>
          <p:cNvCxnSpPr>
            <a:cxnSpLocks/>
          </p:cNvCxnSpPr>
          <p:nvPr/>
        </p:nvCxnSpPr>
        <p:spPr>
          <a:xfrm flipH="1">
            <a:off x="5890079" y="1076849"/>
            <a:ext cx="909629" cy="9990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58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067" y="394546"/>
            <a:ext cx="11192933" cy="535531"/>
          </a:xfrm>
        </p:spPr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FlaWARN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Regional Coordination During Hurricane Michael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" y="1855408"/>
            <a:ext cx="7776496" cy="37077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65971" y="556313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https://www.noaa.gov/media-release/hurricane-michael-upgraded-to-category-5-at-time-of-us-landfall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7844124" y="1264523"/>
            <a:ext cx="4467355" cy="622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in large part to Panhandle landfall and distance from Peninsula, regional coordination evolved rapidly during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FlaWARN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response.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people already on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FlaWARN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Steering Committee real time calls and regional contacts could streamline information back to region.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Coordinators also assisted maintaining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FlaWARN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real time database.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3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619" y="173536"/>
            <a:ext cx="11782096" cy="978729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Southeast Florida Utility Council (SEFLUC) Connections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Key to 2018 Regional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FlaWARN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Coordination and beyond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81" y="1692575"/>
            <a:ext cx="3005079" cy="70520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77912" y="2679714"/>
            <a:ext cx="28292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         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 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FlaWARN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16" name="Picture 2" descr="http://www.flawarn.org/content/images/headerDrop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890" y="1520439"/>
            <a:ext cx="1056782" cy="105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6848278" y="2048830"/>
            <a:ext cx="1248697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3379304" y="2045179"/>
            <a:ext cx="1248697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pic>
        <p:nvPicPr>
          <p:cNvPr id="11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1" y="1353174"/>
            <a:ext cx="2920923" cy="1757423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8045" y="3166087"/>
            <a:ext cx="17139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https://wiki--travel.com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91406A-0BEB-4639-A168-B3F7D80D6D9E}"/>
              </a:ext>
            </a:extLst>
          </p:cNvPr>
          <p:cNvSpPr/>
          <p:nvPr/>
        </p:nvSpPr>
        <p:spPr>
          <a:xfrm>
            <a:off x="3379304" y="3304587"/>
            <a:ext cx="8692151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inherit"/>
              </a:rPr>
              <a:t>From website* “SEFLUC provides a </a:t>
            </a:r>
            <a:r>
              <a:rPr lang="en-US" sz="2400" b="1" i="0" u="sng" strike="noStrike" dirty="0">
                <a:solidFill>
                  <a:srgbClr val="000000"/>
                </a:solidFill>
                <a:effectLst/>
                <a:latin typeface="inherit"/>
              </a:rPr>
              <a:t>communications, networking, and support structure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inherit"/>
              </a:rPr>
              <a:t>for member utilities to continue to provide superior-quality water supply and wastewater management services to its customers in a cost-effective manner.”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bylaws’ objectives “A. To develop a support system for member utilities to rely upon during natural or human-made disasters.”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DADB8F-19D8-4117-9240-56CFC81A0E9F}"/>
              </a:ext>
            </a:extLst>
          </p:cNvPr>
          <p:cNvSpPr txBox="1"/>
          <p:nvPr/>
        </p:nvSpPr>
        <p:spPr>
          <a:xfrm>
            <a:off x="1297114" y="6202881"/>
            <a:ext cx="25460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*https://sefluc.org/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0C887B-375C-40C2-BD78-AF09C28DA256}"/>
              </a:ext>
            </a:extLst>
          </p:cNvPr>
          <p:cNvSpPr/>
          <p:nvPr/>
        </p:nvSpPr>
        <p:spPr bwMode="auto">
          <a:xfrm>
            <a:off x="165473" y="4895850"/>
            <a:ext cx="123825" cy="642937"/>
          </a:xfrm>
          <a:prstGeom prst="ellipse">
            <a:avLst/>
          </a:prstGeom>
          <a:solidFill>
            <a:srgbClr val="135F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3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768"/>
            <a:ext cx="12209425" cy="92333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Let’s Virtually Tour Our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FlaWARN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Southeast Region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(Florida Department of Environmental Protection’s Southeast District)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91406A-0BEB-4639-A168-B3F7D80D6D9E}"/>
              </a:ext>
            </a:extLst>
          </p:cNvPr>
          <p:cNvSpPr/>
          <p:nvPr/>
        </p:nvSpPr>
        <p:spPr>
          <a:xfrm>
            <a:off x="4417453" y="1456469"/>
            <a:ext cx="7547567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hile SEFLUC very important part, we have some counties outside the SEFLUC area. Overall, 70 drinking water utilities in district.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am going to lead you through a tour through the region’s public water supply facilities. Similar information available from the links provided for wastewater entities.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Purpose is to provide perspective and geographic information within and outside our region.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■"/>
              <a:tabLst>
                <a:tab pos="1828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Also for general reference material should we need to assist within our region or use in an exercise.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0C887B-375C-40C2-BD78-AF09C28DA256}"/>
              </a:ext>
            </a:extLst>
          </p:cNvPr>
          <p:cNvSpPr/>
          <p:nvPr/>
        </p:nvSpPr>
        <p:spPr bwMode="auto">
          <a:xfrm>
            <a:off x="165473" y="4895850"/>
            <a:ext cx="123825" cy="642937"/>
          </a:xfrm>
          <a:prstGeom prst="ellipse">
            <a:avLst/>
          </a:prstGeom>
          <a:solidFill>
            <a:srgbClr val="135F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921B832E-9A9B-4666-8FE6-35E0D68BD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3" y="1743946"/>
            <a:ext cx="3842065" cy="46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73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53A15C9-EBD6-45E9-874C-3FAF696E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655" y="3394957"/>
            <a:ext cx="4818683" cy="1421928"/>
          </a:xfrm>
        </p:spPr>
        <p:txBody>
          <a:bodyPr/>
          <a:lstStyle/>
          <a:p>
            <a:pPr algn="ctr"/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public water supply entities* in Okeechobee County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0CD618-4F1D-4864-99DE-D19ADAA3EE08}"/>
              </a:ext>
            </a:extLst>
          </p:cNvPr>
          <p:cNvSpPr txBox="1"/>
          <p:nvPr/>
        </p:nvSpPr>
        <p:spPr>
          <a:xfrm>
            <a:off x="5668991" y="748239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https://www.sfwmd.gov/sites/default/files/documents/2018_lec_plan_appendices.pdf</a:t>
            </a:r>
          </a:p>
        </p:txBody>
      </p:sp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59A9C146-F4DD-44FC-8F09-CC8469B23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86" y="289661"/>
            <a:ext cx="2216275" cy="27042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2FCD6F-6E20-4332-9BDB-C505D652F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5336875" cy="688989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D11692-74B7-433F-8AF2-6CD8C2740AD2}"/>
              </a:ext>
            </a:extLst>
          </p:cNvPr>
          <p:cNvCxnSpPr/>
          <p:nvPr/>
        </p:nvCxnSpPr>
        <p:spPr bwMode="auto">
          <a:xfrm flipV="1">
            <a:off x="4508740" y="856892"/>
            <a:ext cx="3258983" cy="213703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1596F5C-7CFF-4158-A2F5-08467E568392}"/>
              </a:ext>
            </a:extLst>
          </p:cNvPr>
          <p:cNvSpPr txBox="1"/>
          <p:nvPr/>
        </p:nvSpPr>
        <p:spPr>
          <a:xfrm>
            <a:off x="6659586" y="5204087"/>
            <a:ext cx="36460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*Volume delivered &gt; 0.1 million gallons per day;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*Map and data from: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2019 Lower Kissimmee Basin Water Supply Plan Update (sfwmd.gov)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** FDEP Basic Facility Reports District 4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Basic Facility Reports District 4 | Florida Department of Environmental Protection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F38B0C-6345-4E7B-B516-658955E83290}"/>
              </a:ext>
            </a:extLst>
          </p:cNvPr>
          <p:cNvSpPr txBox="1">
            <a:spLocks/>
          </p:cNvSpPr>
          <p:nvPr/>
        </p:nvSpPr>
        <p:spPr bwMode="auto">
          <a:xfrm>
            <a:off x="8875861" y="1053748"/>
            <a:ext cx="333562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 public water supply entities in Indian River County**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DE2CC2-F896-4D97-829D-18C8B87B6DD4}"/>
              </a:ext>
            </a:extLst>
          </p:cNvPr>
          <p:cNvCxnSpPr/>
          <p:nvPr/>
        </p:nvCxnSpPr>
        <p:spPr bwMode="auto">
          <a:xfrm flipH="1" flipV="1">
            <a:off x="7988491" y="642213"/>
            <a:ext cx="1406647" cy="94188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0368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53A15C9-EBD6-45E9-874C-3FAF696E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811" y="1018544"/>
            <a:ext cx="3041111" cy="2308324"/>
          </a:xfrm>
        </p:spPr>
        <p:txBody>
          <a:bodyPr/>
          <a:lstStyle/>
          <a:p>
            <a:pPr algn="ctr"/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public water supply entities* in St. Lucie County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0CD618-4F1D-4864-99DE-D19ADAA3EE08}"/>
              </a:ext>
            </a:extLst>
          </p:cNvPr>
          <p:cNvSpPr txBox="1"/>
          <p:nvPr/>
        </p:nvSpPr>
        <p:spPr>
          <a:xfrm>
            <a:off x="9471803" y="4825102"/>
            <a:ext cx="2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*Volume delivered &gt; 0.1 million gallons per day;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*Map and data from: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uec_2016_plan_appendices.pdf (sfwmd.gov)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E3397F-3D5D-481A-B2F8-098B442FA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6492"/>
            <a:ext cx="8954810" cy="6894491"/>
          </a:xfrm>
          <a:prstGeom prst="rect">
            <a:avLst/>
          </a:prstGeom>
        </p:spPr>
      </p:pic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59A9C146-F4DD-44FC-8F09-CC8469B23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86" y="289661"/>
            <a:ext cx="2216275" cy="270426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D11692-74B7-433F-8AF2-6CD8C2740AD2}"/>
              </a:ext>
            </a:extLst>
          </p:cNvPr>
          <p:cNvCxnSpPr/>
          <p:nvPr/>
        </p:nvCxnSpPr>
        <p:spPr bwMode="auto">
          <a:xfrm flipV="1">
            <a:off x="5781368" y="899652"/>
            <a:ext cx="2227006" cy="180667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018165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45791" dir="3378596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45791" dir="3378596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5097</TotalTime>
  <Words>1952</Words>
  <Application>Microsoft Office PowerPoint</Application>
  <PresentationFormat>Widescreen</PresentationFormat>
  <Paragraphs>191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-apple-system</vt:lpstr>
      <vt:lpstr>Arial</vt:lpstr>
      <vt:lpstr>Calibri</vt:lpstr>
      <vt:lpstr>inherit</vt:lpstr>
      <vt:lpstr>Lyon</vt:lpstr>
      <vt:lpstr>Times New Roman</vt:lpstr>
      <vt:lpstr>Wingdings</vt:lpstr>
      <vt:lpstr>Default Design</vt:lpstr>
      <vt:lpstr> </vt:lpstr>
      <vt:lpstr> Florida Water and Wastewater Agency Response Network (FlaWARN)</vt:lpstr>
      <vt:lpstr> FlaWARN’s Major Platform:  WATER Tracker</vt:lpstr>
      <vt:lpstr>PowerPoint Presentation</vt:lpstr>
      <vt:lpstr>FlaWARN Regional Coordination During Hurricane Michael </vt:lpstr>
      <vt:lpstr>Southeast Florida Utility Council (SEFLUC) Connections  Key to 2018 Regional FlaWARN Coordination and beyond</vt:lpstr>
      <vt:lpstr>Let’s Virtually Tour Our FlaWARN Southeast Region  (Florida Department of Environmental Protection’s Southeast District)</vt:lpstr>
      <vt:lpstr> 2 public water supply entities* in Okeechobee County</vt:lpstr>
      <vt:lpstr> 10 public water supply entities* in St. Lucie County</vt:lpstr>
      <vt:lpstr> 7 public water supply entities* in Martin County</vt:lpstr>
      <vt:lpstr>PowerPoint Presentation</vt:lpstr>
      <vt:lpstr>PowerPoint Presentation</vt:lpstr>
      <vt:lpstr>PowerPoint Presentation</vt:lpstr>
      <vt:lpstr> FlaWARN Update: Hurricane Ida Response</vt:lpstr>
      <vt:lpstr> FlaWARN Update: Supply Chain Reduction Response</vt:lpstr>
      <vt:lpstr> Shifting Gears… Potential SE FlaWARN Region Exercise Discussion</vt:lpstr>
      <vt:lpstr>After Hurricane Michael Assessment: Some Regional (and Local) Coordination Growth Areas</vt:lpstr>
      <vt:lpstr>PowerPoint Presentation</vt:lpstr>
      <vt:lpstr>PowerPoint Presentation</vt:lpstr>
      <vt:lpstr>Extra Slides</vt:lpstr>
      <vt:lpstr>Regional (and Local) Coordination: Pre-Event Activities</vt:lpstr>
      <vt:lpstr>Regional (and Local) Coordination: During Event </vt:lpstr>
      <vt:lpstr>Regional (and Local) Coordination: After Event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Carter, Kevin</dc:creator>
  <cp:lastModifiedBy>Carter, Kevin</cp:lastModifiedBy>
  <cp:revision>146</cp:revision>
  <cp:lastPrinted>2021-05-24T08:37:50Z</cp:lastPrinted>
  <dcterms:created xsi:type="dcterms:W3CDTF">2019-04-12T22:06:55Z</dcterms:created>
  <dcterms:modified xsi:type="dcterms:W3CDTF">2021-09-13T17:44:51Z</dcterms:modified>
</cp:coreProperties>
</file>